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7"/>
  </p:notesMasterIdLst>
  <p:sldIdLst>
    <p:sldId id="256" r:id="rId2"/>
    <p:sldId id="257" r:id="rId3"/>
    <p:sldId id="258" r:id="rId4"/>
    <p:sldId id="259" r:id="rId5"/>
    <p:sldId id="261" r:id="rId6"/>
    <p:sldId id="347" r:id="rId7"/>
    <p:sldId id="262" r:id="rId8"/>
    <p:sldId id="263" r:id="rId9"/>
    <p:sldId id="264" r:id="rId10"/>
    <p:sldId id="265" r:id="rId11"/>
    <p:sldId id="266" r:id="rId12"/>
    <p:sldId id="267" r:id="rId13"/>
    <p:sldId id="341" r:id="rId14"/>
    <p:sldId id="268" r:id="rId15"/>
    <p:sldId id="269" r:id="rId16"/>
    <p:sldId id="270" r:id="rId17"/>
    <p:sldId id="271" r:id="rId18"/>
    <p:sldId id="272" r:id="rId19"/>
    <p:sldId id="274" r:id="rId20"/>
    <p:sldId id="275" r:id="rId21"/>
    <p:sldId id="273" r:id="rId22"/>
    <p:sldId id="276" r:id="rId23"/>
    <p:sldId id="278" r:id="rId24"/>
    <p:sldId id="277" r:id="rId25"/>
    <p:sldId id="279" r:id="rId26"/>
    <p:sldId id="280" r:id="rId27"/>
    <p:sldId id="281" r:id="rId28"/>
    <p:sldId id="282" r:id="rId29"/>
    <p:sldId id="283" r:id="rId30"/>
    <p:sldId id="284" r:id="rId31"/>
    <p:sldId id="285" r:id="rId32"/>
    <p:sldId id="286" r:id="rId33"/>
    <p:sldId id="287" r:id="rId34"/>
    <p:sldId id="288" r:id="rId35"/>
    <p:sldId id="289" r:id="rId36"/>
    <p:sldId id="291" r:id="rId37"/>
    <p:sldId id="348" r:id="rId38"/>
    <p:sldId id="292" r:id="rId39"/>
    <p:sldId id="295" r:id="rId40"/>
    <p:sldId id="296" r:id="rId41"/>
    <p:sldId id="297" r:id="rId42"/>
    <p:sldId id="301" r:id="rId43"/>
    <p:sldId id="302" r:id="rId44"/>
    <p:sldId id="303" r:id="rId45"/>
    <p:sldId id="345" r:id="rId46"/>
    <p:sldId id="354" r:id="rId47"/>
    <p:sldId id="305" r:id="rId48"/>
    <p:sldId id="309" r:id="rId49"/>
    <p:sldId id="308" r:id="rId50"/>
    <p:sldId id="353" r:id="rId51"/>
    <p:sldId id="311" r:id="rId52"/>
    <p:sldId id="315" r:id="rId53"/>
    <p:sldId id="314" r:id="rId54"/>
    <p:sldId id="317" r:id="rId55"/>
    <p:sldId id="316" r:id="rId56"/>
    <p:sldId id="320" r:id="rId57"/>
    <p:sldId id="321" r:id="rId58"/>
    <p:sldId id="319" r:id="rId59"/>
    <p:sldId id="323" r:id="rId60"/>
    <p:sldId id="349" r:id="rId61"/>
    <p:sldId id="322" r:id="rId62"/>
    <p:sldId id="338" r:id="rId63"/>
    <p:sldId id="346" r:id="rId64"/>
    <p:sldId id="328" r:id="rId65"/>
    <p:sldId id="329" r:id="rId66"/>
    <p:sldId id="330" r:id="rId67"/>
    <p:sldId id="331" r:id="rId68"/>
    <p:sldId id="344" r:id="rId69"/>
    <p:sldId id="332" r:id="rId70"/>
    <p:sldId id="333" r:id="rId71"/>
    <p:sldId id="334" r:id="rId72"/>
    <p:sldId id="335" r:id="rId73"/>
    <p:sldId id="336" r:id="rId74"/>
    <p:sldId id="337" r:id="rId75"/>
    <p:sldId id="339" r:id="rId76"/>
  </p:sldIdLst>
  <p:sldSz cx="12192000" cy="6858000"/>
  <p:notesSz cx="6858000" cy="9144000"/>
  <p:embeddedFontLst>
    <p:embeddedFont>
      <p:font typeface="Calibri" panose="020F0502020204030204" pitchFamily="34" charset="0"/>
      <p:regular r:id="rId78"/>
      <p:bold r:id="rId79"/>
      <p:italic r:id="rId80"/>
      <p:boldItalic r:id="rId81"/>
    </p:embeddedFont>
    <p:embeddedFont>
      <p:font typeface="Georgia" panose="02040502050405020303" pitchFamily="18" charset="0"/>
      <p:regular r:id="rId82"/>
      <p:bold r:id="rId83"/>
      <p:italic r:id="rId84"/>
      <p:boldItalic r:id="rId85"/>
    </p:embeddedFont>
    <p:embeddedFont>
      <p:font typeface="Roboto" panose="02000000000000000000" pitchFamily="2"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6" roundtripDataSignature="AMtx7mgKZeQNAOVwbV+nsfQtmbDnzzJZ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68" autoAdjust="0"/>
  </p:normalViewPr>
  <p:slideViewPr>
    <p:cSldViewPr snapToGrid="0">
      <p:cViewPr varScale="1">
        <p:scale>
          <a:sx n="96" d="100"/>
          <a:sy n="96" d="100"/>
        </p:scale>
        <p:origin x="111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10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7.fntdata"/><Relationship Id="rId89"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2.fntdata"/><Relationship Id="rId87" Type="http://schemas.openxmlformats.org/officeDocument/2006/relationships/font" Target="fonts/font10.fntdata"/><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b11f3c55f6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b11f3c55f6_0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5" name="Google Shape;235;gb11f3c55f6_0_1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28d8f59ee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928d8f59ee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928d8f59ee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976de88d5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976de88d53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g976de88d53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9cb1e835b6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g9cb1e835b6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 name="Google Shape;51;g9cb1e835b6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2e6739a0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92e6739a0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2e6739a07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5" name="Google Shape;225;g92e6739a07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9cb1e835b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9cb1e835b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8" name="Google Shape;218;g9cb1e835b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92e6739a07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92e6739a07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92e6739a07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439f63d38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9439f63d38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5" name="Google Shape;245;g9439f63d38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a0d6b5276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a0d6b5276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4" name="Google Shape;254;ga0d6b5276d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76de88d53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976de88d53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976de88d53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a0ec2b0205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a0ec2b0205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a0ec2b0205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928d8f59ee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928d8f59ee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928d8f59ee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9e02c22856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9e02c22856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 name="Google Shape;60;g9e02c22856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9cb1e835b6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9cb1e835b6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9cb1e835b6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928d8f59ee_0_136:notes"/>
          <p:cNvSpPr>
            <a:spLocks noGrp="1" noRot="1" noChangeAspect="1"/>
          </p:cNvSpPr>
          <p:nvPr>
            <p:ph type="sldImg" idx="2"/>
          </p:nvPr>
        </p:nvSpPr>
        <p:spPr>
          <a:xfrm>
            <a:off x="222250" y="812800"/>
            <a:ext cx="7096125" cy="3990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 name="Google Shape;328;g928d8f59ee_0_136:notes"/>
          <p:cNvSpPr txBox="1">
            <a:spLocks noGrp="1"/>
          </p:cNvSpPr>
          <p:nvPr>
            <p:ph type="body" idx="1"/>
          </p:nvPr>
        </p:nvSpPr>
        <p:spPr>
          <a:xfrm>
            <a:off x="755950" y="5078706"/>
            <a:ext cx="6030000" cy="479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928d8f59ee_0_136:notes"/>
          <p:cNvSpPr txBox="1">
            <a:spLocks noGrp="1"/>
          </p:cNvSpPr>
          <p:nvPr>
            <p:ph type="sldNum" idx="12"/>
          </p:nvPr>
        </p:nvSpPr>
        <p:spPr>
          <a:xfrm>
            <a:off x="4277841" y="10155950"/>
            <a:ext cx="3264000" cy="5163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ru-RU"/>
              <a:t>35</a:t>
            </a:fld>
            <a:endParaRPr>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e40148c1d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9e40148c1d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6" name="Google Shape;346;g9e40148c1d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e40148c1d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9e40148c1d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7" name="Google Shape;367;g9e40148c1d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37</a:t>
            </a:fld>
            <a:endParaRPr/>
          </a:p>
        </p:txBody>
      </p:sp>
    </p:spTree>
    <p:extLst>
      <p:ext uri="{BB962C8B-B14F-4D97-AF65-F5344CB8AC3E}">
        <p14:creationId xmlns:p14="http://schemas.microsoft.com/office/powerpoint/2010/main" val="2248511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9e40148c1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9e40148c1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g9e40148c1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93aaaef1fb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93aaaef1fb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93aaaef1fb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9e40148c1d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9e40148c1d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3" name="Google Shape;383;g9e40148c1d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57a18ddc7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g957a18ddc7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e40148c1d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9e40148c1d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90" name="Google Shape;390;g9e40148c1d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2c6d11acb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92c6d11acb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8" name="Google Shape;418;g92c6d11acb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9e40148c1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9e40148c1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9e40148c1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a0ec2b0205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a0ec2b0205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ga0ec2b0205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a0ec2b0205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a0ec2b0205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a0ec2b0205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9da6a2eb1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9da6a2eb1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g9da6a2eb1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a0ec2b0205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a0ec2b0205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ga0ec2b0205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a0ec2b0205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a0ec2b0205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a0ec2b0205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49</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9da6a2eb16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9da6a2eb16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9da6a2eb16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51</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e40148c1d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9e40148c1d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g9e40148c1d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92e6739a07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92e6739a07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g92e6739a07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9da6a2eb16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9da6a2eb16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4" name="Google Shape;534;g9da6a2eb16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53</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9da6a2eb16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9da6a2eb16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9da6a2eb16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55</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97015a1d1d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97015a1d1d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000" b="1" dirty="0">
              <a:solidFill>
                <a:srgbClr val="000000"/>
              </a:solidFill>
              <a:latin typeface="Georgia"/>
              <a:ea typeface="Georgia"/>
              <a:cs typeface="Georgia"/>
              <a:sym typeface="Georgia"/>
            </a:endParaRPr>
          </a:p>
        </p:txBody>
      </p:sp>
      <p:sp>
        <p:nvSpPr>
          <p:cNvPr id="589" name="Google Shape;589;g97015a1d1d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56</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9cb1e835b6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9cb1e835b6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g9cb1e835b6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57</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9da6a2eb16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9da6a2eb16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9da6a2eb16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58</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8" name="Google Shape;61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smtClean="0">
                <a:solidFill>
                  <a:schemeClr val="dk1"/>
                </a:solidFill>
                <a:latin typeface="Calibri"/>
                <a:ea typeface="Calibri"/>
                <a:cs typeface="Calibri"/>
                <a:sym typeface="Calibri"/>
              </a:rPr>
              <a:t>60</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94382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9da6a2eb16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9da6a2eb16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9da6a2eb16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61</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976de88d53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976de88d53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g976de88d53_0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smtClean="0">
                <a:solidFill>
                  <a:schemeClr val="dk1"/>
                </a:solidFill>
                <a:latin typeface="Calibri"/>
                <a:ea typeface="Calibri"/>
                <a:cs typeface="Calibri"/>
                <a:sym typeface="Calibri"/>
              </a:rPr>
              <a:t>63</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93491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9e40148c1d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9e40148c1d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 name="Google Shape;661;g9e40148c1d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64</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 name="Google Shape;66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90a59ce6a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90a59ce6a2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g90a59ce6a2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66</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928d8f59ee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928d8f59ee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FF"/>
              </a:highlight>
              <a:latin typeface="Roboto"/>
              <a:ea typeface="Roboto"/>
              <a:cs typeface="Roboto"/>
              <a:sym typeface="Roboto"/>
            </a:endParaRPr>
          </a:p>
        </p:txBody>
      </p:sp>
      <p:sp>
        <p:nvSpPr>
          <p:cNvPr id="685" name="Google Shape;685;g928d8f59ee_2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67</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9e4ccc3e2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g9e4ccc3e29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g9e4ccc3e29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70</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9e40148c1d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9e40148c1d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g9e40148c1d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72</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0" name="Google Shape;730;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0a59ce6a2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90a59ce6a2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101" name="Google Shape;101;g90a59ce6a2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948f79ef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948f79ef1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7" name="Google Shape;737;g948f79ef1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74</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53" name="Google Shape;75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SzPts val="1100"/>
              <a:buNone/>
            </a:pPr>
            <a:endParaRPr/>
          </a:p>
        </p:txBody>
      </p:sp>
      <p:sp>
        <p:nvSpPr>
          <p:cNvPr id="109" name="Google Shape;1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sz="500"/>
          </a:p>
        </p:txBody>
      </p:sp>
      <p:sp>
        <p:nvSpPr>
          <p:cNvPr id="117" name="Google Shape;1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5"/>
        <p:cNvGrpSpPr/>
        <p:nvPr/>
      </p:nvGrpSpPr>
      <p:grpSpPr>
        <a:xfrm>
          <a:off x="0" y="0"/>
          <a:ext cx="0" cy="0"/>
          <a:chOff x="0" y="0"/>
          <a:chExt cx="0" cy="0"/>
        </a:xfrm>
      </p:grpSpPr>
      <p:sp>
        <p:nvSpPr>
          <p:cNvPr id="16" name="Google Shape;16;p102"/>
          <p:cNvSpPr txBox="1">
            <a:spLocks noGrp="1"/>
          </p:cNvSpPr>
          <p:nvPr>
            <p:ph type="ctrTitle"/>
          </p:nvPr>
        </p:nvSpPr>
        <p:spPr>
          <a:xfrm>
            <a:off x="838200" y="1674253"/>
            <a:ext cx="10515600" cy="320684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1F3864"/>
              </a:buClr>
              <a:buSzPts val="4400"/>
              <a:buFont typeface="Arial"/>
              <a:buNone/>
              <a:defRPr sz="4400" b="1" i="0" u="none" strike="noStrike" cap="none">
                <a:solidFill>
                  <a:srgbClr val="1F38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102"/>
          <p:cNvSpPr txBox="1">
            <a:spLocks noGrp="1"/>
          </p:cNvSpPr>
          <p:nvPr>
            <p:ph type="subTitle" idx="1"/>
          </p:nvPr>
        </p:nvSpPr>
        <p:spPr>
          <a:xfrm>
            <a:off x="838200" y="5100034"/>
            <a:ext cx="10515600" cy="824247"/>
          </a:xfrm>
          <a:prstGeom prst="rect">
            <a:avLst/>
          </a:prstGeom>
          <a:noFill/>
          <a:ln>
            <a:noFill/>
          </a:ln>
        </p:spPr>
        <p:txBody>
          <a:bodyPr spcFirstLastPara="1" wrap="square" lIns="91425" tIns="45700" rIns="91425" bIns="45700" anchor="ctr" anchorCtr="0">
            <a:noAutofit/>
          </a:bodyPr>
          <a:lstStyle>
            <a:lvl1pPr lvl="0" algn="r">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02"/>
          <p:cNvSpPr txBox="1">
            <a:spLocks noGrp="1"/>
          </p:cNvSpPr>
          <p:nvPr>
            <p:ph type="dt" idx="10"/>
          </p:nvPr>
        </p:nvSpPr>
        <p:spPr>
          <a:xfrm>
            <a:off x="9448800" y="6356350"/>
            <a:ext cx="19050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b="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2"/>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BJECT" type="obj">
  <p:cSld name="OBJECT">
    <p:spTree>
      <p:nvGrpSpPr>
        <p:cNvPr id="1" name="Shape 20"/>
        <p:cNvGrpSpPr/>
        <p:nvPr/>
      </p:nvGrpSpPr>
      <p:grpSpPr>
        <a:xfrm>
          <a:off x="0" y="0"/>
          <a:ext cx="0" cy="0"/>
          <a:chOff x="0" y="0"/>
          <a:chExt cx="0" cy="0"/>
        </a:xfrm>
      </p:grpSpPr>
      <p:sp>
        <p:nvSpPr>
          <p:cNvPr id="21" name="Google Shape;21;p103"/>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03"/>
          <p:cNvSpPr txBox="1">
            <a:spLocks noGrp="1"/>
          </p:cNvSpPr>
          <p:nvPr>
            <p:ph type="body" idx="1"/>
          </p:nvPr>
        </p:nvSpPr>
        <p:spPr>
          <a:xfrm>
            <a:off x="838200" y="2588655"/>
            <a:ext cx="10515600" cy="358830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
        <p:cNvGrpSpPr/>
        <p:nvPr/>
      </p:nvGrpSpPr>
      <p:grpSpPr>
        <a:xfrm>
          <a:off x="0" y="0"/>
          <a:ext cx="0" cy="0"/>
          <a:chOff x="0" y="0"/>
          <a:chExt cx="0" cy="0"/>
        </a:xfrm>
      </p:grpSpPr>
      <p:sp>
        <p:nvSpPr>
          <p:cNvPr id="25" name="Google Shape;25;p104"/>
          <p:cNvSpPr txBox="1">
            <a:spLocks noGrp="1"/>
          </p:cNvSpPr>
          <p:nvPr>
            <p:ph type="sldNum" idx="12"/>
          </p:nvPr>
        </p:nvSpPr>
        <p:spPr>
          <a:xfrm>
            <a:off x="8737600" y="6248401"/>
            <a:ext cx="2514600" cy="638175"/>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VERTICAL_TITLE_AND_VERTICAL_TEXT" type="vertTitleAndTx">
  <p:cSld name="VERTICAL_TITLE_AND_VERTICAL_TEXT">
    <p:spTree>
      <p:nvGrpSpPr>
        <p:cNvPr id="1" name="Shape 26"/>
        <p:cNvGrpSpPr/>
        <p:nvPr/>
      </p:nvGrpSpPr>
      <p:grpSpPr>
        <a:xfrm>
          <a:off x="0" y="0"/>
          <a:ext cx="0" cy="0"/>
          <a:chOff x="0" y="0"/>
          <a:chExt cx="0" cy="0"/>
        </a:xfrm>
      </p:grpSpPr>
      <p:sp>
        <p:nvSpPr>
          <p:cNvPr id="27" name="Google Shape;27;p106"/>
          <p:cNvSpPr txBox="1">
            <a:spLocks noGrp="1"/>
          </p:cNvSpPr>
          <p:nvPr>
            <p:ph type="title"/>
          </p:nvPr>
        </p:nvSpPr>
        <p:spPr>
          <a:xfrm rot="5400000">
            <a:off x="6804568" y="2481200"/>
            <a:ext cx="6772200" cy="2736900"/>
          </a:xfrm>
          <a:prstGeom prst="rect">
            <a:avLst/>
          </a:prstGeom>
          <a:noFill/>
          <a:ln>
            <a:noFill/>
          </a:ln>
        </p:spPr>
        <p:txBody>
          <a:bodyPr spcFirstLastPara="1" wrap="square" lIns="90000" tIns="45000" rIns="90000" bIns="45000" anchor="ctr" anchorCtr="0">
            <a:noAutofit/>
          </a:bodyPr>
          <a:lstStyle>
            <a:lvl1pPr marR="0" lvl="0"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p106"/>
          <p:cNvSpPr txBox="1">
            <a:spLocks noGrp="1"/>
          </p:cNvSpPr>
          <p:nvPr>
            <p:ph type="body" idx="1"/>
          </p:nvPr>
        </p:nvSpPr>
        <p:spPr>
          <a:xfrm rot="5400000">
            <a:off x="1228116" y="-155200"/>
            <a:ext cx="6772200" cy="80097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400"/>
              <a:buNone/>
              <a:defRPr/>
            </a:lvl1pPr>
            <a:lvl2pPr marL="914400" lvl="1" indent="-228600" algn="l">
              <a:lnSpc>
                <a:spcPct val="95000"/>
              </a:lnSpc>
              <a:spcBef>
                <a:spcPts val="1425"/>
              </a:spcBef>
              <a:spcAft>
                <a:spcPts val="0"/>
              </a:spcAft>
              <a:buSzPts val="1400"/>
              <a:buNone/>
              <a:defRPr/>
            </a:lvl2pPr>
            <a:lvl3pPr marL="1371600" lvl="2" indent="-228600" algn="l">
              <a:lnSpc>
                <a:spcPct val="95000"/>
              </a:lnSpc>
              <a:spcBef>
                <a:spcPts val="1138"/>
              </a:spcBef>
              <a:spcAft>
                <a:spcPts val="0"/>
              </a:spcAft>
              <a:buSzPts val="1400"/>
              <a:buNone/>
              <a:defRPr/>
            </a:lvl3pPr>
            <a:lvl4pPr marL="1828800" lvl="3" indent="-228600" algn="l">
              <a:lnSpc>
                <a:spcPct val="95000"/>
              </a:lnSpc>
              <a:spcBef>
                <a:spcPts val="850"/>
              </a:spcBef>
              <a:spcAft>
                <a:spcPts val="0"/>
              </a:spcAft>
              <a:buSzPts val="1400"/>
              <a:buNone/>
              <a:defRPr/>
            </a:lvl4pPr>
            <a:lvl5pPr marL="2286000" lvl="4" indent="-228600" algn="l">
              <a:lnSpc>
                <a:spcPct val="95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06"/>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_WITH_CAPTION_TEXT" type="picTx">
  <p:cSld name="PICTURE_WITH_CAPTION_TEXT">
    <p:spTree>
      <p:nvGrpSpPr>
        <p:cNvPr id="1" name="Shape 30"/>
        <p:cNvGrpSpPr/>
        <p:nvPr/>
      </p:nvGrpSpPr>
      <p:grpSpPr>
        <a:xfrm>
          <a:off x="0" y="0"/>
          <a:ext cx="0" cy="0"/>
          <a:chOff x="0" y="0"/>
          <a:chExt cx="0" cy="0"/>
        </a:xfrm>
      </p:grpSpPr>
      <p:sp>
        <p:nvSpPr>
          <p:cNvPr id="31" name="Google Shape;31;p105"/>
          <p:cNvSpPr txBox="1">
            <a:spLocks noGrp="1"/>
          </p:cNvSpPr>
          <p:nvPr>
            <p:ph type="title"/>
          </p:nvPr>
        </p:nvSpPr>
        <p:spPr>
          <a:xfrm>
            <a:off x="840317" y="457200"/>
            <a:ext cx="3932700" cy="1600200"/>
          </a:xfrm>
          <a:prstGeom prst="rect">
            <a:avLst/>
          </a:prstGeom>
          <a:noFill/>
          <a:ln>
            <a:noFill/>
          </a:ln>
        </p:spPr>
        <p:txBody>
          <a:bodyPr spcFirstLastPara="1" wrap="square" lIns="90000" tIns="45000" rIns="90000" bIns="45000" anchor="b" anchorCtr="0">
            <a:noAutofit/>
          </a:bodyPr>
          <a:lstStyle>
            <a:lvl1pPr marR="0" lvl="0" algn="l" rtl="0">
              <a:lnSpc>
                <a:spcPct val="95000"/>
              </a:lnSpc>
              <a:spcBef>
                <a:spcPts val="0"/>
              </a:spcBef>
              <a:spcAft>
                <a:spcPts val="0"/>
              </a:spcAft>
              <a:buClr>
                <a:srgbClr val="000000"/>
              </a:buClr>
              <a:buSzPts val="1400"/>
              <a:buFont typeface="Arial"/>
              <a:buNone/>
              <a:defRPr sz="32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105"/>
          <p:cNvSpPr>
            <a:spLocks noGrp="1"/>
          </p:cNvSpPr>
          <p:nvPr>
            <p:ph type="pic" idx="2"/>
          </p:nvPr>
        </p:nvSpPr>
        <p:spPr>
          <a:xfrm>
            <a:off x="5183717" y="987425"/>
            <a:ext cx="6172500" cy="4873500"/>
          </a:xfrm>
          <a:prstGeom prst="rect">
            <a:avLst/>
          </a:prstGeom>
          <a:noFill/>
          <a:ln>
            <a:noFill/>
          </a:ln>
        </p:spPr>
        <p:txBody>
          <a:bodyPr spcFirstLastPara="1" wrap="square" lIns="0" tIns="20150" rIns="0" bIns="0" anchor="t" anchorCtr="0">
            <a:noAutofit/>
          </a:bodyPr>
          <a:lstStyle>
            <a:lvl1pPr marR="0" lvl="0" algn="l" rtl="0">
              <a:lnSpc>
                <a:spcPct val="95000"/>
              </a:lnSpc>
              <a:spcBef>
                <a:spcPts val="0"/>
              </a:spcBef>
              <a:spcAft>
                <a:spcPts val="0"/>
              </a:spcAft>
              <a:buClr>
                <a:srgbClr val="000000"/>
              </a:buClr>
              <a:buSzPts val="3200"/>
              <a:buFont typeface="Times New Roman"/>
              <a:buNone/>
              <a:defRPr sz="3200" b="0" i="0" u="none" strike="noStrike" cap="none">
                <a:solidFill>
                  <a:srgbClr val="000000"/>
                </a:solidFill>
                <a:latin typeface="Times New Roman"/>
                <a:ea typeface="Times New Roman"/>
                <a:cs typeface="Times New Roman"/>
                <a:sym typeface="Times New Roman"/>
              </a:defRPr>
            </a:lvl1pPr>
            <a:lvl2pPr marR="0" lvl="1" algn="l" rtl="0">
              <a:lnSpc>
                <a:spcPct val="95000"/>
              </a:lnSpc>
              <a:spcBef>
                <a:spcPts val="1425"/>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2pPr>
            <a:lvl3pPr marR="0" lvl="2" algn="l" rtl="0">
              <a:lnSpc>
                <a:spcPct val="95000"/>
              </a:lnSpc>
              <a:spcBef>
                <a:spcPts val="1138"/>
              </a:spcBef>
              <a:spcAft>
                <a:spcPts val="0"/>
              </a:spcAft>
              <a:buClr>
                <a:srgbClr val="000000"/>
              </a:buClr>
              <a:buSzPts val="2400"/>
              <a:buFont typeface="Times New Roman"/>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95000"/>
              </a:lnSpc>
              <a:spcBef>
                <a:spcPts val="85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4pPr>
            <a:lvl5pPr marR="0" lvl="4" algn="l" rtl="0">
              <a:lnSpc>
                <a:spcPct val="95000"/>
              </a:lnSpc>
              <a:spcBef>
                <a:spcPts val="575"/>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3" name="Google Shape;33;p105"/>
          <p:cNvSpPr txBox="1">
            <a:spLocks noGrp="1"/>
          </p:cNvSpPr>
          <p:nvPr>
            <p:ph type="body" idx="1"/>
          </p:nvPr>
        </p:nvSpPr>
        <p:spPr>
          <a:xfrm>
            <a:off x="840317" y="2057400"/>
            <a:ext cx="3932700" cy="38115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600"/>
              <a:buNone/>
              <a:defRPr sz="1600"/>
            </a:lvl1pPr>
            <a:lvl2pPr marL="914400" lvl="1" indent="-228600" algn="l">
              <a:lnSpc>
                <a:spcPct val="95000"/>
              </a:lnSpc>
              <a:spcBef>
                <a:spcPts val="1425"/>
              </a:spcBef>
              <a:spcAft>
                <a:spcPts val="0"/>
              </a:spcAft>
              <a:buSzPts val="1400"/>
              <a:buNone/>
              <a:defRPr sz="1400"/>
            </a:lvl2pPr>
            <a:lvl3pPr marL="1371600" lvl="2" indent="-228600" algn="l">
              <a:lnSpc>
                <a:spcPct val="95000"/>
              </a:lnSpc>
              <a:spcBef>
                <a:spcPts val="1138"/>
              </a:spcBef>
              <a:spcAft>
                <a:spcPts val="0"/>
              </a:spcAft>
              <a:buSzPts val="1200"/>
              <a:buNone/>
              <a:defRPr sz="1200"/>
            </a:lvl3pPr>
            <a:lvl4pPr marL="1828800" lvl="3" indent="-228600" algn="l">
              <a:lnSpc>
                <a:spcPct val="95000"/>
              </a:lnSpc>
              <a:spcBef>
                <a:spcPts val="850"/>
              </a:spcBef>
              <a:spcAft>
                <a:spcPts val="0"/>
              </a:spcAft>
              <a:buSzPts val="1000"/>
              <a:buNone/>
              <a:defRPr sz="1000"/>
            </a:lvl4pPr>
            <a:lvl5pPr marL="2286000" lvl="4" indent="-228600" algn="l">
              <a:lnSpc>
                <a:spcPct val="95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105"/>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35"/>
        <p:cNvGrpSpPr/>
        <p:nvPr/>
      </p:nvGrpSpPr>
      <p:grpSpPr>
        <a:xfrm>
          <a:off x="0" y="0"/>
          <a:ext cx="0" cy="0"/>
          <a:chOff x="0" y="0"/>
          <a:chExt cx="0" cy="0"/>
        </a:xfrm>
      </p:grpSpPr>
      <p:sp>
        <p:nvSpPr>
          <p:cNvPr id="36" name="Google Shape;36;p107"/>
          <p:cNvSpPr txBox="1">
            <a:spLocks noGrp="1"/>
          </p:cNvSpPr>
          <p:nvPr>
            <p:ph type="body" idx="1"/>
          </p:nvPr>
        </p:nvSpPr>
        <p:spPr>
          <a:xfrm>
            <a:off x="838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7"/>
          <p:cNvSpPr txBox="1">
            <a:spLocks noGrp="1"/>
          </p:cNvSpPr>
          <p:nvPr>
            <p:ph type="body" idx="2"/>
          </p:nvPr>
        </p:nvSpPr>
        <p:spPr>
          <a:xfrm>
            <a:off x="6172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
        <p:nvSpPr>
          <p:cNvPr id="39" name="Google Shape;39;p107"/>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14" name="Google Shape;14;p101"/>
          <p:cNvPicPr preferRelativeResize="0"/>
          <p:nvPr/>
        </p:nvPicPr>
        <p:blipFill rotWithShape="1">
          <a:blip r:embed="rId8">
            <a:alphaModFix/>
          </a:blip>
          <a:srcRect/>
          <a:stretch/>
        </p:blipFill>
        <p:spPr>
          <a:xfrm>
            <a:off x="0" y="0"/>
            <a:ext cx="12207240" cy="13201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hyperlink" Target="http://www.bullying.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hyperlink" Target="http://kiusamisestvabaks.ee/uuringu-ja-teadustegevus/taani-uuringuraportid"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hyperlink" Target="https://kiusamisestvabaks.ee/metoodilised-materjalid/?lang=r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hyperlink" Target="https://kiusamisestvabaks.ee/uuringu-ja-teadustegevus/uuringurapor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28.jp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http://www.kiusamisestvabaks.e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5.jp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35.jp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kiusamisestvabaks.ee/"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hyperlink" Target="https://www.facebook.com/kiusamisestvabaks"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55.png"/><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hyperlink" Target="http://www.youtube.com/watch?v=uQpOWj-daVc"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57.png"/><Relationship Id="rId4" Type="http://schemas.openxmlformats.org/officeDocument/2006/relationships/image" Target="../media/image56.jpg"/></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tarkvanem.ee/suhe-lapsega/vanemlusstiilid/"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tarkvanem.ee/kasvatamine-artiklid/miks-millal-ja-kuidas-last-kiit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hyperlink" Target="https://www.suurimjulgus.ee/" TargetMode="External"/><Relationship Id="rId4" Type="http://schemas.openxmlformats.org/officeDocument/2006/relationships/hyperlink" Target="https://www.targaltinternetis.e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68.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2"/>
          <p:cNvSpPr txBox="1">
            <a:spLocks noGrp="1"/>
          </p:cNvSpPr>
          <p:nvPr>
            <p:ph type="ctrTitle"/>
          </p:nvPr>
        </p:nvSpPr>
        <p:spPr>
          <a:xfrm>
            <a:off x="1204866" y="2630867"/>
            <a:ext cx="10067730" cy="111571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4400"/>
              <a:buFont typeface="Arial"/>
              <a:buNone/>
            </a:pPr>
            <a:r>
              <a:rPr lang="ru-RU" sz="3000" dirty="0">
                <a:solidFill>
                  <a:schemeClr val="dk1"/>
                </a:solidFill>
              </a:rPr>
              <a:t>Kuidas lapsevanemad saavad kiusamist ennetada ja teha koostööd haridusasutusega?</a:t>
            </a:r>
            <a:endParaRPr sz="3000" dirty="0"/>
          </a:p>
        </p:txBody>
      </p:sp>
      <p:sp>
        <p:nvSpPr>
          <p:cNvPr id="45" name="Google Shape;45;p2"/>
          <p:cNvSpPr/>
          <p:nvPr/>
        </p:nvSpPr>
        <p:spPr>
          <a:xfrm>
            <a:off x="1610932" y="1747733"/>
            <a:ext cx="9929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ru-RU" sz="2000" b="1" i="0" u="none" strike="noStrike" cap="none" dirty="0">
                <a:solidFill>
                  <a:srgbClr val="000000"/>
                </a:solidFill>
                <a:latin typeface="Arial"/>
                <a:ea typeface="Arial"/>
                <a:cs typeface="Arial"/>
                <a:sym typeface="Arial"/>
              </a:rPr>
              <a:t>................................ (haridusasutuse nimi)</a:t>
            </a:r>
            <a:endParaRPr sz="2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ru-RU" sz="2000" b="0" i="0" u="none" strike="noStrike" cap="none" dirty="0">
                <a:solidFill>
                  <a:srgbClr val="000000"/>
                </a:solidFill>
                <a:latin typeface="Arial"/>
                <a:ea typeface="Arial"/>
                <a:cs typeface="Arial"/>
                <a:sym typeface="Arial"/>
              </a:rPr>
              <a:t> programmiga „Kiusamisest vabaks!“ liitunud koolieelne haridusasutus</a:t>
            </a:r>
            <a:endParaRPr sz="2000" b="0" i="0" u="none" strike="noStrike" cap="none" dirty="0">
              <a:solidFill>
                <a:srgbClr val="000000"/>
              </a:solidFill>
              <a:latin typeface="Arial"/>
              <a:ea typeface="Arial"/>
              <a:cs typeface="Arial"/>
              <a:sym typeface="Arial"/>
            </a:endParaRPr>
          </a:p>
        </p:txBody>
      </p:sp>
      <p:pic>
        <p:nvPicPr>
          <p:cNvPr id="47" name="Google Shape;47;p2"/>
          <p:cNvPicPr preferRelativeResize="0"/>
          <p:nvPr/>
        </p:nvPicPr>
        <p:blipFill rotWithShape="1">
          <a:blip r:embed="rId3">
            <a:alphaModFix/>
          </a:blip>
          <a:srcRect t="29878"/>
          <a:stretch/>
        </p:blipFill>
        <p:spPr>
          <a:xfrm>
            <a:off x="3421819" y="3972070"/>
            <a:ext cx="5633823" cy="2751874"/>
          </a:xfrm>
          <a:prstGeom prst="rect">
            <a:avLst/>
          </a:prstGeom>
          <a:noFill/>
          <a:ln>
            <a:noFill/>
          </a:ln>
        </p:spPr>
      </p:pic>
      <p:pic>
        <p:nvPicPr>
          <p:cNvPr id="3" name="Picture 2">
            <a:extLst>
              <a:ext uri="{FF2B5EF4-FFF2-40B4-BE49-F238E27FC236}">
                <a16:creationId xmlns:a16="http://schemas.microsoft.com/office/drawing/2014/main" id="{93BA5F44-3487-4E70-A6D5-A77AA3E02ECC}"/>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8"/>
        <p:cNvGrpSpPr/>
        <p:nvPr/>
      </p:nvGrpSpPr>
      <p:grpSpPr>
        <a:xfrm>
          <a:off x="0" y="0"/>
          <a:ext cx="0" cy="0"/>
          <a:chOff x="0" y="0"/>
          <a:chExt cx="0" cy="0"/>
        </a:xfrm>
      </p:grpSpPr>
      <p:sp>
        <p:nvSpPr>
          <p:cNvPr id="119" name="Google Shape;119;p27"/>
          <p:cNvSpPr txBox="1">
            <a:spLocks noGrp="1"/>
          </p:cNvSpPr>
          <p:nvPr>
            <p:ph type="title"/>
          </p:nvPr>
        </p:nvSpPr>
        <p:spPr>
          <a:xfrm>
            <a:off x="813439" y="1867979"/>
            <a:ext cx="6274981" cy="46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dirty="0">
                <a:solidFill>
                  <a:srgbClr val="000000"/>
                </a:solidFill>
              </a:rPr>
              <a:t>Rollid kiusamismudelis</a:t>
            </a:r>
            <a:endParaRPr dirty="0">
              <a:solidFill>
                <a:srgbClr val="000000"/>
              </a:solidFill>
            </a:endParaRPr>
          </a:p>
        </p:txBody>
      </p:sp>
      <p:sp>
        <p:nvSpPr>
          <p:cNvPr id="120" name="Google Shape;120;p27"/>
          <p:cNvSpPr txBox="1">
            <a:spLocks noGrp="1"/>
          </p:cNvSpPr>
          <p:nvPr>
            <p:ph type="body" idx="1"/>
          </p:nvPr>
        </p:nvSpPr>
        <p:spPr>
          <a:xfrm>
            <a:off x="675480" y="2698940"/>
            <a:ext cx="6829500" cy="356978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Kiusatu - </a:t>
            </a:r>
            <a:r>
              <a:rPr lang="ru-RU" sz="1600" dirty="0">
                <a:solidFill>
                  <a:srgbClr val="000000"/>
                </a:solidFill>
              </a:rPr>
              <a:t>laps, keda kiusatakse.</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Kiusajad - </a:t>
            </a:r>
            <a:r>
              <a:rPr lang="ru-RU" sz="1600" dirty="0">
                <a:solidFill>
                  <a:srgbClr val="000000"/>
                </a:solidFill>
              </a:rPr>
              <a:t>lapsed, kes algatavad kiusamisolukorra ning kiusavad selleks välja valitud lapsi.</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Kiusver</a:t>
            </a:r>
            <a:r>
              <a:rPr lang="ru-RU" sz="1600" dirty="0">
                <a:solidFill>
                  <a:srgbClr val="000000"/>
                </a:solidFill>
              </a:rPr>
              <a:t> - laps, kes võib olla nii kiusaja kui kiusatu rollis.</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Kaasajooksikud ehk kiusamise assistendid - </a:t>
            </a:r>
            <a:r>
              <a:rPr lang="ru-RU" sz="1600" dirty="0">
                <a:solidFill>
                  <a:srgbClr val="000000"/>
                </a:solidFill>
              </a:rPr>
              <a:t>lapsed, kes lähevad kiusajatega kaasa ning aitavad neid erinevates tegevustes.</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Kiusaja poolehoidjad (õhutajad) -</a:t>
            </a:r>
            <a:r>
              <a:rPr lang="ru-RU" sz="1600" dirty="0">
                <a:solidFill>
                  <a:srgbClr val="000000"/>
                </a:solidFill>
              </a:rPr>
              <a:t> lapsed, kes toetavad kiusajaid ja kaasajooksikuid näiteks naeru või kiusajale ning kaasajooksikutele õlale patsutamisega. </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Kiusamise passiivsed pealtvaatajad - </a:t>
            </a:r>
            <a:r>
              <a:rPr lang="ru-RU" sz="1600" dirty="0">
                <a:solidFill>
                  <a:srgbClr val="000000"/>
                </a:solidFill>
              </a:rPr>
              <a:t>lapsed, kes on kiusamise tunnistajad, kuid jäävad passiivseks või teevad näo, et ei märkagi toimuvat.</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Kaitsjad - </a:t>
            </a:r>
            <a:r>
              <a:rPr lang="ru-RU" sz="1600" dirty="0">
                <a:solidFill>
                  <a:srgbClr val="000000"/>
                </a:solidFill>
              </a:rPr>
              <a:t>lapsed, kes suudavad oma hirmust võitu saada ning sekkuvad aktiivselt kiusamise peatamiseks.</a:t>
            </a:r>
            <a:endParaRPr sz="1600" dirty="0">
              <a:solidFill>
                <a:srgbClr val="000000"/>
              </a:solidFill>
            </a:endParaRPr>
          </a:p>
          <a:p>
            <a:pPr marL="0" lvl="0" indent="0" algn="just" rtl="0">
              <a:lnSpc>
                <a:spcPct val="100000"/>
              </a:lnSpc>
              <a:spcBef>
                <a:spcPts val="0"/>
              </a:spcBef>
              <a:spcAft>
                <a:spcPts val="0"/>
              </a:spcAft>
              <a:buSzPts val="2800"/>
              <a:buNone/>
            </a:pPr>
            <a:endParaRPr sz="1600" dirty="0">
              <a:solidFill>
                <a:srgbClr val="000000"/>
              </a:solidFill>
            </a:endParaRPr>
          </a:p>
          <a:p>
            <a:pPr marL="457200" lvl="0" indent="-228600" algn="l" rtl="0">
              <a:lnSpc>
                <a:spcPct val="70000"/>
              </a:lnSpc>
              <a:spcBef>
                <a:spcPts val="1000"/>
              </a:spcBef>
              <a:spcAft>
                <a:spcPts val="0"/>
              </a:spcAft>
              <a:buSzPts val="2800"/>
              <a:buNone/>
            </a:pPr>
            <a:endParaRPr sz="1960" dirty="0">
              <a:solidFill>
                <a:srgbClr val="002060"/>
              </a:solidFill>
            </a:endParaRPr>
          </a:p>
        </p:txBody>
      </p:sp>
      <p:pic>
        <p:nvPicPr>
          <p:cNvPr id="121" name="Google Shape;121;p27"/>
          <p:cNvPicPr preferRelativeResize="0"/>
          <p:nvPr/>
        </p:nvPicPr>
        <p:blipFill rotWithShape="1">
          <a:blip r:embed="rId3">
            <a:alphaModFix/>
          </a:blip>
          <a:srcRect l="11046" t="22471" r="29811" b="2169"/>
          <a:stretch/>
        </p:blipFill>
        <p:spPr>
          <a:xfrm>
            <a:off x="7778050" y="2853525"/>
            <a:ext cx="3969149" cy="2686825"/>
          </a:xfrm>
          <a:prstGeom prst="rect">
            <a:avLst/>
          </a:prstGeom>
          <a:noFill/>
          <a:ln>
            <a:noFill/>
          </a:ln>
        </p:spPr>
      </p:pic>
      <p:pic>
        <p:nvPicPr>
          <p:cNvPr id="6" name="Picture 5">
            <a:extLst>
              <a:ext uri="{FF2B5EF4-FFF2-40B4-BE49-F238E27FC236}">
                <a16:creationId xmlns:a16="http://schemas.microsoft.com/office/drawing/2014/main" id="{5B20507C-5729-45FC-9A3B-E1A0EA076F10}"/>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6096000" y="2336472"/>
            <a:ext cx="5084700" cy="114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dirty="0">
                <a:solidFill>
                  <a:srgbClr val="000000"/>
                </a:solidFill>
              </a:rPr>
              <a:t>Kiusamise tagajärjed</a:t>
            </a:r>
            <a:endParaRPr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1800" dirty="0">
              <a:solidFill>
                <a:schemeClr val="dk1"/>
              </a:solidFill>
            </a:endParaRPr>
          </a:p>
          <a:p>
            <a:pPr marL="0" marR="0" lvl="0" indent="0" algn="l" rtl="0">
              <a:lnSpc>
                <a:spcPct val="90000"/>
              </a:lnSpc>
              <a:spcBef>
                <a:spcPts val="0"/>
              </a:spcBef>
              <a:spcAft>
                <a:spcPts val="0"/>
              </a:spcAft>
              <a:buClr>
                <a:srgbClr val="002060"/>
              </a:buClr>
              <a:buSzPts val="3200"/>
              <a:buFont typeface="Arial"/>
              <a:buNone/>
            </a:pPr>
            <a:r>
              <a:rPr lang="ru-RU" sz="1800" dirty="0">
                <a:solidFill>
                  <a:schemeClr val="dk1"/>
                </a:solidFill>
              </a:rPr>
              <a:t>Kiusamine mõjutab kõikide osapoolte arengut ja heaolu</a:t>
            </a:r>
            <a:endParaRPr sz="1800" dirty="0">
              <a:solidFill>
                <a:schemeClr val="dk1"/>
              </a:solidFill>
            </a:endParaRPr>
          </a:p>
        </p:txBody>
      </p:sp>
      <p:sp>
        <p:nvSpPr>
          <p:cNvPr id="128" name="Google Shape;128;p28"/>
          <p:cNvSpPr txBox="1">
            <a:spLocks noGrp="1"/>
          </p:cNvSpPr>
          <p:nvPr>
            <p:ph type="body" idx="1"/>
          </p:nvPr>
        </p:nvSpPr>
        <p:spPr>
          <a:xfrm>
            <a:off x="5710944" y="3797731"/>
            <a:ext cx="5942575" cy="147828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dk1"/>
              </a:buClr>
              <a:buSzPts val="2800"/>
              <a:buChar char="•"/>
            </a:pPr>
            <a:r>
              <a:rPr lang="ru-RU" sz="1800" dirty="0">
                <a:solidFill>
                  <a:schemeClr val="dk1"/>
                </a:solidFill>
              </a:rPr>
              <a:t>Ohver - üksildus, halvad mälestused kogu eluks, madal enesehinnang, masendus.</a:t>
            </a:r>
            <a:endParaRPr sz="1800" dirty="0">
              <a:solidFill>
                <a:schemeClr val="dk1"/>
              </a:solidFill>
            </a:endParaRPr>
          </a:p>
          <a:p>
            <a:pPr marL="457200" lvl="0" indent="-406400" algn="l" rtl="0">
              <a:lnSpc>
                <a:spcPct val="100000"/>
              </a:lnSpc>
              <a:spcBef>
                <a:spcPts val="0"/>
              </a:spcBef>
              <a:spcAft>
                <a:spcPts val="0"/>
              </a:spcAft>
              <a:buClr>
                <a:schemeClr val="dk1"/>
              </a:buClr>
              <a:buSzPts val="2800"/>
              <a:buChar char="•"/>
            </a:pPr>
            <a:r>
              <a:rPr lang="ru-RU" sz="1800" dirty="0">
                <a:solidFill>
                  <a:schemeClr val="dk1"/>
                </a:solidFill>
              </a:rPr>
              <a:t>Kiusaja - riskikäitumine, agressiivsus, kriminaalsus.</a:t>
            </a:r>
            <a:endParaRPr sz="1800" dirty="0">
              <a:solidFill>
                <a:schemeClr val="dk1"/>
              </a:solidFill>
            </a:endParaRPr>
          </a:p>
          <a:p>
            <a:pPr marL="457200" lvl="0" indent="-406400" algn="l" rtl="0">
              <a:lnSpc>
                <a:spcPct val="100000"/>
              </a:lnSpc>
              <a:spcBef>
                <a:spcPts val="0"/>
              </a:spcBef>
              <a:spcAft>
                <a:spcPts val="0"/>
              </a:spcAft>
              <a:buClr>
                <a:schemeClr val="dk1"/>
              </a:buClr>
              <a:buSzPts val="2800"/>
              <a:buChar char="•"/>
            </a:pPr>
            <a:r>
              <a:rPr lang="ru-RU" sz="1800" dirty="0">
                <a:solidFill>
                  <a:schemeClr val="dk1"/>
                </a:solidFill>
              </a:rPr>
              <a:t>Ülejäänud grupp - moraalne allakäik, passiivsus, hirm, heaolu kadumine ja õppeedukuse langus.</a:t>
            </a:r>
            <a:endParaRPr sz="2400" dirty="0">
              <a:solidFill>
                <a:srgbClr val="002060"/>
              </a:solidFill>
            </a:endParaRPr>
          </a:p>
        </p:txBody>
      </p:sp>
      <p:pic>
        <p:nvPicPr>
          <p:cNvPr id="129" name="Google Shape;129;p28"/>
          <p:cNvPicPr preferRelativeResize="0"/>
          <p:nvPr/>
        </p:nvPicPr>
        <p:blipFill rotWithShape="1">
          <a:blip r:embed="rId3">
            <a:alphaModFix/>
          </a:blip>
          <a:srcRect l="9596" t="18679" r="29125"/>
          <a:stretch/>
        </p:blipFill>
        <p:spPr>
          <a:xfrm>
            <a:off x="1033800" y="2488150"/>
            <a:ext cx="4471949" cy="3152626"/>
          </a:xfrm>
          <a:prstGeom prst="rect">
            <a:avLst/>
          </a:prstGeom>
          <a:noFill/>
          <a:ln>
            <a:noFill/>
          </a:ln>
        </p:spPr>
      </p:pic>
      <p:pic>
        <p:nvPicPr>
          <p:cNvPr id="6" name="Picture 5">
            <a:extLst>
              <a:ext uri="{FF2B5EF4-FFF2-40B4-BE49-F238E27FC236}">
                <a16:creationId xmlns:a16="http://schemas.microsoft.com/office/drawing/2014/main" id="{AE125D0A-42A4-4A42-B4F0-41633202235C}"/>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Google Shape;136;p29"/>
          <p:cNvSpPr txBox="1">
            <a:spLocks noGrp="1"/>
          </p:cNvSpPr>
          <p:nvPr>
            <p:ph type="body" idx="1"/>
          </p:nvPr>
        </p:nvSpPr>
        <p:spPr>
          <a:xfrm>
            <a:off x="1107380" y="3383459"/>
            <a:ext cx="10210860" cy="192571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2800"/>
              <a:buNone/>
            </a:pPr>
            <a:r>
              <a:rPr lang="ru-RU" sz="2000" dirty="0">
                <a:solidFill>
                  <a:schemeClr val="dk1"/>
                </a:solidFill>
              </a:rPr>
              <a:t>Kiusamine saab toimuda </a:t>
            </a:r>
            <a:r>
              <a:rPr lang="ru-RU" sz="2000" b="1" dirty="0">
                <a:solidFill>
                  <a:schemeClr val="dk1"/>
                </a:solidFill>
              </a:rPr>
              <a:t>siis, kui pealtvaatajad</a:t>
            </a:r>
            <a:r>
              <a:rPr lang="ru-RU" sz="2000" dirty="0">
                <a:solidFill>
                  <a:schemeClr val="dk1"/>
                </a:solidFill>
              </a:rPr>
              <a:t> selle otseselt või kaudselt heaks kiidavad ja sellele ei reageeri.</a:t>
            </a:r>
            <a:endParaRPr sz="2000" dirty="0">
              <a:solidFill>
                <a:schemeClr val="dk1"/>
              </a:solidFill>
            </a:endParaRPr>
          </a:p>
          <a:p>
            <a:pPr marL="0" lvl="0" indent="0" algn="l" rtl="0">
              <a:lnSpc>
                <a:spcPct val="70000"/>
              </a:lnSpc>
              <a:spcBef>
                <a:spcPts val="1000"/>
              </a:spcBef>
              <a:spcAft>
                <a:spcPts val="0"/>
              </a:spcAft>
              <a:buClr>
                <a:schemeClr val="dk1"/>
              </a:buClr>
              <a:buSzPts val="2800"/>
              <a:buNone/>
            </a:pPr>
            <a:endParaRPr sz="2000" dirty="0"/>
          </a:p>
          <a:p>
            <a:pPr marL="50800" lvl="0" indent="0" algn="l" rtl="0">
              <a:lnSpc>
                <a:spcPct val="70000"/>
              </a:lnSpc>
              <a:spcBef>
                <a:spcPts val="1000"/>
              </a:spcBef>
              <a:spcAft>
                <a:spcPts val="0"/>
              </a:spcAft>
              <a:buSzPts val="2800"/>
              <a:buNone/>
            </a:pPr>
            <a:r>
              <a:rPr lang="ru-RU" sz="2000" dirty="0"/>
              <a:t>K</a:t>
            </a:r>
            <a:r>
              <a:rPr lang="ru-RU" sz="2000" dirty="0">
                <a:solidFill>
                  <a:schemeClr val="dk1"/>
                </a:solidFill>
              </a:rPr>
              <a:t>ui keegi sekkub kiusamisolukorda ja astub ohvri kaitseks välja, lõpeb kiusamine enamikel juhtudel kümne sekundi jooksul. </a:t>
            </a:r>
            <a:endParaRPr sz="2000" dirty="0">
              <a:solidFill>
                <a:schemeClr val="dk1"/>
              </a:solidFill>
            </a:endParaRPr>
          </a:p>
          <a:p>
            <a:pPr marL="50800" lvl="0" indent="0" algn="l" rtl="0">
              <a:lnSpc>
                <a:spcPct val="70000"/>
              </a:lnSpc>
              <a:spcBef>
                <a:spcPts val="1000"/>
              </a:spcBef>
              <a:spcAft>
                <a:spcPts val="0"/>
              </a:spcAft>
              <a:buSzPts val="2800"/>
              <a:buNone/>
            </a:pPr>
            <a:r>
              <a:rPr lang="ru-RU" sz="2000" dirty="0">
                <a:solidFill>
                  <a:schemeClr val="dk1"/>
                </a:solidFill>
              </a:rPr>
              <a:t>Allikas:  </a:t>
            </a:r>
            <a:r>
              <a:rPr lang="ru-RU" sz="2000" u="sng" dirty="0">
                <a:solidFill>
                  <a:schemeClr val="dk1"/>
                </a:solidFill>
                <a:hlinkClick r:id="rId3">
                  <a:extLst>
                    <a:ext uri="{A12FA001-AC4F-418D-AE19-62706E023703}">
                      <ahyp:hlinkClr xmlns:ahyp="http://schemas.microsoft.com/office/drawing/2018/hyperlinkcolor" val="tx"/>
                    </a:ext>
                  </a:extLst>
                </a:hlinkClick>
              </a:rPr>
              <a:t>www.bullying.org</a:t>
            </a:r>
            <a:endParaRPr sz="2000" dirty="0">
              <a:solidFill>
                <a:schemeClr val="dk1"/>
              </a:solidFill>
            </a:endParaRPr>
          </a:p>
          <a:p>
            <a:pPr marL="0" lvl="0" indent="0" algn="ctr" rtl="0">
              <a:lnSpc>
                <a:spcPct val="70000"/>
              </a:lnSpc>
              <a:spcBef>
                <a:spcPts val="1000"/>
              </a:spcBef>
              <a:spcAft>
                <a:spcPts val="0"/>
              </a:spcAft>
              <a:buSzPts val="2800"/>
              <a:buNone/>
            </a:pPr>
            <a:endParaRPr sz="2000" b="1" dirty="0"/>
          </a:p>
          <a:p>
            <a:pPr marL="50800" lvl="0" indent="0" algn="l" rtl="0">
              <a:lnSpc>
                <a:spcPct val="70000"/>
              </a:lnSpc>
              <a:spcBef>
                <a:spcPts val="1000"/>
              </a:spcBef>
              <a:spcAft>
                <a:spcPts val="0"/>
              </a:spcAft>
              <a:buSzPts val="2800"/>
              <a:buNone/>
            </a:pPr>
            <a:endParaRPr lang="et-EE" sz="2220" dirty="0">
              <a:solidFill>
                <a:srgbClr val="002060"/>
              </a:solidFill>
            </a:endParaRPr>
          </a:p>
          <a:p>
            <a:pPr marL="457200" lvl="0" indent="-228600" algn="l" rtl="0">
              <a:lnSpc>
                <a:spcPct val="70000"/>
              </a:lnSpc>
              <a:spcBef>
                <a:spcPts val="1000"/>
              </a:spcBef>
              <a:spcAft>
                <a:spcPts val="0"/>
              </a:spcAft>
              <a:buClr>
                <a:schemeClr val="dk1"/>
              </a:buClr>
              <a:buSzPts val="2800"/>
              <a:buNone/>
            </a:pPr>
            <a:endParaRPr lang="et-EE" sz="2220" dirty="0">
              <a:solidFill>
                <a:srgbClr val="002060"/>
              </a:solidFill>
            </a:endParaRPr>
          </a:p>
        </p:txBody>
      </p:sp>
      <p:sp>
        <p:nvSpPr>
          <p:cNvPr id="138" name="Google Shape;138;p29"/>
          <p:cNvSpPr txBox="1"/>
          <p:nvPr/>
        </p:nvSpPr>
        <p:spPr>
          <a:xfrm>
            <a:off x="1107380" y="2206358"/>
            <a:ext cx="9656400" cy="746400"/>
          </a:xfrm>
          <a:prstGeom prst="rect">
            <a:avLst/>
          </a:prstGeom>
          <a:noFill/>
          <a:ln>
            <a:noFill/>
          </a:ln>
        </p:spPr>
        <p:txBody>
          <a:bodyPr spcFirstLastPara="1" wrap="square" lIns="91425" tIns="91425" rIns="91425" bIns="91425" anchor="t" anchorCtr="0">
            <a:noAutofit/>
          </a:bodyPr>
          <a:lstStyle/>
          <a:p>
            <a:pPr marL="0" marR="0" lvl="0" indent="0" algn="just" rtl="0">
              <a:lnSpc>
                <a:spcPct val="80000"/>
              </a:lnSpc>
              <a:spcBef>
                <a:spcPts val="1000"/>
              </a:spcBef>
              <a:spcAft>
                <a:spcPts val="0"/>
              </a:spcAft>
              <a:buClr>
                <a:srgbClr val="000000"/>
              </a:buClr>
              <a:buSzPts val="2300"/>
              <a:buFont typeface="Arial"/>
              <a:buNone/>
            </a:pPr>
            <a:r>
              <a:rPr lang="ru-RU" sz="2400" b="1" i="0" u="none" strike="noStrike" cap="none" dirty="0">
                <a:solidFill>
                  <a:schemeClr val="dk1"/>
                </a:solidFill>
                <a:latin typeface="Arial"/>
                <a:ea typeface="Arial"/>
                <a:cs typeface="Arial"/>
                <a:sym typeface="Arial"/>
              </a:rPr>
              <a:t>“Kiusamisest vabaks!” pöörab erilist tähelepanu kiusamise ennetamisel passiivsete pealtvaatajate rollile</a:t>
            </a:r>
            <a:endParaRPr sz="2400" b="1"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09B2B91B-820D-4150-AA92-412A2990878D}"/>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b11f3c55f6_0_144"/>
          <p:cNvSpPr txBox="1">
            <a:spLocks noGrp="1"/>
          </p:cNvSpPr>
          <p:nvPr>
            <p:ph type="body" idx="1"/>
          </p:nvPr>
        </p:nvSpPr>
        <p:spPr>
          <a:xfrm>
            <a:off x="1381780" y="1841184"/>
            <a:ext cx="8981400" cy="668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ru-RU" b="1" dirty="0">
                <a:solidFill>
                  <a:srgbClr val="000000"/>
                </a:solidFill>
              </a:rPr>
              <a:t>Kuidas </a:t>
            </a:r>
            <a:r>
              <a:rPr lang="et-EE" b="1" dirty="0">
                <a:solidFill>
                  <a:srgbClr val="000000"/>
                </a:solidFill>
              </a:rPr>
              <a:t>kiusamise pealtvaataja</a:t>
            </a:r>
            <a:r>
              <a:rPr lang="ru-RU" b="1" dirty="0">
                <a:solidFill>
                  <a:srgbClr val="000000"/>
                </a:solidFill>
              </a:rPr>
              <a:t> saab</a:t>
            </a:r>
            <a:r>
              <a:rPr lang="et-EE" b="1" dirty="0">
                <a:solidFill>
                  <a:srgbClr val="000000"/>
                </a:solidFill>
              </a:rPr>
              <a:t> </a:t>
            </a:r>
            <a:r>
              <a:rPr lang="ru-RU" b="1" dirty="0">
                <a:solidFill>
                  <a:srgbClr val="000000"/>
                </a:solidFill>
              </a:rPr>
              <a:t>sekkuda?</a:t>
            </a:r>
            <a:endParaRPr dirty="0">
              <a:solidFill>
                <a:srgbClr val="000000"/>
              </a:solidFill>
            </a:endParaRPr>
          </a:p>
        </p:txBody>
      </p:sp>
      <p:sp>
        <p:nvSpPr>
          <p:cNvPr id="239" name="Google Shape;239;gb11f3c55f6_0_144"/>
          <p:cNvSpPr txBox="1"/>
          <p:nvPr/>
        </p:nvSpPr>
        <p:spPr>
          <a:xfrm>
            <a:off x="1275291" y="2650508"/>
            <a:ext cx="6480923" cy="3334500"/>
          </a:xfrm>
          <a:prstGeom prst="rect">
            <a:avLst/>
          </a:prstGeom>
          <a:noFill/>
          <a:ln>
            <a:noFill/>
          </a:ln>
        </p:spPr>
        <p:txBody>
          <a:bodyPr spcFirstLastPara="1" wrap="square" lIns="91425" tIns="91425" rIns="91425" bIns="91425" anchor="t" anchorCtr="0">
            <a:noAutofit/>
          </a:bodyPr>
          <a:lstStyle/>
          <a:p>
            <a:pPr marL="457200" lvl="0" indent="0" algn="l" rtl="0">
              <a:lnSpc>
                <a:spcPct val="70000"/>
              </a:lnSpc>
              <a:spcBef>
                <a:spcPts val="0"/>
              </a:spcBef>
              <a:spcAft>
                <a:spcPts val="0"/>
              </a:spcAft>
              <a:buNone/>
            </a:pPr>
            <a:endParaRPr sz="1800" dirty="0">
              <a:solidFill>
                <a:schemeClr val="dk1"/>
              </a:solidFill>
            </a:endParaRPr>
          </a:p>
          <a:p>
            <a:pPr marL="457200" lvl="0" indent="-342900" algn="l" rtl="0">
              <a:lnSpc>
                <a:spcPct val="70000"/>
              </a:lnSpc>
              <a:spcBef>
                <a:spcPts val="0"/>
              </a:spcBef>
              <a:spcAft>
                <a:spcPts val="0"/>
              </a:spcAft>
              <a:buClr>
                <a:schemeClr val="dk1"/>
              </a:buClr>
              <a:buSzPts val="1800"/>
              <a:buChar char="-"/>
            </a:pPr>
            <a:r>
              <a:rPr lang="et-EE" sz="1800" dirty="0">
                <a:solidFill>
                  <a:schemeClr val="dk1"/>
                </a:solidFill>
              </a:rPr>
              <a:t>Kergem ja efektiivsem, kui sekkuda koos</a:t>
            </a:r>
            <a:r>
              <a:rPr lang="ru-RU" sz="1800" dirty="0">
                <a:solidFill>
                  <a:schemeClr val="dk1"/>
                </a:solidFill>
              </a:rPr>
              <a:t> teiste rühma- või klassikaaslastega;</a:t>
            </a:r>
            <a:endParaRPr sz="1800" dirty="0">
              <a:solidFill>
                <a:schemeClr val="dk1"/>
              </a:solidFill>
            </a:endParaRPr>
          </a:p>
          <a:p>
            <a:pPr marL="457200" lvl="0" indent="0" algn="l" rtl="0">
              <a:lnSpc>
                <a:spcPct val="70000"/>
              </a:lnSpc>
              <a:spcBef>
                <a:spcPts val="0"/>
              </a:spcBef>
              <a:spcAft>
                <a:spcPts val="0"/>
              </a:spcAft>
              <a:buNone/>
            </a:pPr>
            <a:endParaRPr sz="1800" dirty="0">
              <a:solidFill>
                <a:schemeClr val="dk1"/>
              </a:solidFill>
            </a:endParaRPr>
          </a:p>
          <a:p>
            <a:pPr marL="457200" lvl="0" indent="-342900" algn="l" rtl="0">
              <a:lnSpc>
                <a:spcPct val="70000"/>
              </a:lnSpc>
              <a:spcBef>
                <a:spcPts val="0"/>
              </a:spcBef>
              <a:spcAft>
                <a:spcPts val="0"/>
              </a:spcAft>
              <a:buClr>
                <a:schemeClr val="dk1"/>
              </a:buClr>
              <a:buSzPts val="1800"/>
              <a:buChar char="-"/>
            </a:pPr>
            <a:r>
              <a:rPr lang="ru-RU" sz="1800" dirty="0">
                <a:solidFill>
                  <a:schemeClr val="dk1"/>
                </a:solidFill>
              </a:rPr>
              <a:t>Kasutada “Kiusamisest vabaks!” STOPP märki, öelda “Lõpeta!”;</a:t>
            </a:r>
            <a:endParaRPr sz="1800" dirty="0">
              <a:solidFill>
                <a:schemeClr val="dk1"/>
              </a:solidFill>
            </a:endParaRPr>
          </a:p>
          <a:p>
            <a:pPr marL="457200" lvl="0" indent="0" algn="l" rtl="0">
              <a:lnSpc>
                <a:spcPct val="70000"/>
              </a:lnSpc>
              <a:spcBef>
                <a:spcPts val="0"/>
              </a:spcBef>
              <a:spcAft>
                <a:spcPts val="0"/>
              </a:spcAft>
              <a:buNone/>
            </a:pPr>
            <a:endParaRPr sz="1800" dirty="0">
              <a:solidFill>
                <a:schemeClr val="dk1"/>
              </a:solidFill>
            </a:endParaRPr>
          </a:p>
          <a:p>
            <a:pPr marL="457200" lvl="0" indent="-342900" algn="l" rtl="0">
              <a:lnSpc>
                <a:spcPct val="70000"/>
              </a:lnSpc>
              <a:spcBef>
                <a:spcPts val="0"/>
              </a:spcBef>
              <a:spcAft>
                <a:spcPts val="0"/>
              </a:spcAft>
              <a:buClr>
                <a:schemeClr val="dk1"/>
              </a:buClr>
              <a:buSzPts val="1800"/>
              <a:buChar char="-"/>
            </a:pPr>
            <a:r>
              <a:rPr lang="ru-RU" sz="1800" dirty="0">
                <a:solidFill>
                  <a:schemeClr val="dk1"/>
                </a:solidFill>
              </a:rPr>
              <a:t>Rääkida hiljem ohvriga olukorrast, mitte olla vaikiv sõber</a:t>
            </a:r>
            <a:r>
              <a:rPr lang="et-EE" sz="1800" dirty="0">
                <a:solidFill>
                  <a:schemeClr val="dk1"/>
                </a:solidFill>
              </a:rPr>
              <a:t>;</a:t>
            </a:r>
            <a:endParaRPr sz="1800" dirty="0">
              <a:solidFill>
                <a:schemeClr val="dk1"/>
              </a:solidFill>
            </a:endParaRPr>
          </a:p>
          <a:p>
            <a:pPr marL="457200" lvl="0" indent="0" algn="l" rtl="0">
              <a:lnSpc>
                <a:spcPct val="70000"/>
              </a:lnSpc>
              <a:spcBef>
                <a:spcPts val="0"/>
              </a:spcBef>
              <a:spcAft>
                <a:spcPts val="0"/>
              </a:spcAft>
              <a:buNone/>
            </a:pPr>
            <a:endParaRPr sz="1800" dirty="0">
              <a:solidFill>
                <a:schemeClr val="dk1"/>
              </a:solidFill>
            </a:endParaRPr>
          </a:p>
          <a:p>
            <a:pPr marL="457200" lvl="0" indent="-342900" algn="l" rtl="0">
              <a:lnSpc>
                <a:spcPct val="70000"/>
              </a:lnSpc>
              <a:spcBef>
                <a:spcPts val="0"/>
              </a:spcBef>
              <a:spcAft>
                <a:spcPts val="0"/>
              </a:spcAft>
              <a:buClr>
                <a:schemeClr val="dk1"/>
              </a:buClr>
              <a:buSzPts val="1800"/>
              <a:buChar char="-"/>
            </a:pPr>
            <a:r>
              <a:rPr lang="et-EE" sz="1800" dirty="0">
                <a:solidFill>
                  <a:schemeClr val="dk1"/>
                </a:solidFill>
              </a:rPr>
              <a:t>Viia ohver ära </a:t>
            </a:r>
            <a:r>
              <a:rPr lang="ru-RU" sz="1800" dirty="0">
                <a:solidFill>
                  <a:schemeClr val="dk1"/>
                </a:solidFill>
              </a:rPr>
              <a:t>kiusamise olukorra kohast (kuts</a:t>
            </a:r>
            <a:r>
              <a:rPr lang="et-EE" sz="1800" dirty="0">
                <a:solidFill>
                  <a:schemeClr val="dk1"/>
                </a:solidFill>
              </a:rPr>
              <a:t>uda hoopis mängima, näidata midagi ägedat vms); </a:t>
            </a:r>
          </a:p>
          <a:p>
            <a:pPr marL="457200" lvl="0" indent="-342900" algn="l" rtl="0">
              <a:lnSpc>
                <a:spcPct val="70000"/>
              </a:lnSpc>
              <a:spcBef>
                <a:spcPts val="0"/>
              </a:spcBef>
              <a:spcAft>
                <a:spcPts val="0"/>
              </a:spcAft>
              <a:buClr>
                <a:schemeClr val="dk1"/>
              </a:buClr>
              <a:buSzPts val="1800"/>
              <a:buChar char="-"/>
            </a:pPr>
            <a:endParaRPr lang="et-EE" sz="1800" dirty="0">
              <a:solidFill>
                <a:schemeClr val="dk1"/>
              </a:solidFill>
            </a:endParaRPr>
          </a:p>
          <a:p>
            <a:pPr marL="457200" indent="-342900">
              <a:lnSpc>
                <a:spcPct val="70000"/>
              </a:lnSpc>
              <a:buClr>
                <a:schemeClr val="dk1"/>
              </a:buClr>
              <a:buSzPts val="1800"/>
              <a:buFont typeface="Arial"/>
              <a:buChar char="-"/>
            </a:pPr>
            <a:r>
              <a:rPr lang="fi-FI" sz="1800" dirty="0">
                <a:solidFill>
                  <a:schemeClr val="dk1"/>
                </a:solidFill>
              </a:rPr>
              <a:t>Kui sekkumine on ohtlik või ei julge seda teha, siis on tähtis rääkida täiskasvanule sellest, kuni olukord paraneb</a:t>
            </a:r>
            <a:r>
              <a:rPr lang="et-EE" sz="1800" dirty="0">
                <a:solidFill>
                  <a:schemeClr val="dk1"/>
                </a:solidFill>
              </a:rPr>
              <a:t>.</a:t>
            </a:r>
            <a:endParaRPr lang="fi-FI" sz="1800" dirty="0">
              <a:solidFill>
                <a:schemeClr val="dk1"/>
              </a:solidFill>
            </a:endParaRPr>
          </a:p>
          <a:p>
            <a:pPr marL="457200" lvl="0" indent="-342900" algn="l" rtl="0">
              <a:lnSpc>
                <a:spcPct val="70000"/>
              </a:lnSpc>
              <a:spcBef>
                <a:spcPts val="0"/>
              </a:spcBef>
              <a:spcAft>
                <a:spcPts val="0"/>
              </a:spcAft>
              <a:buClr>
                <a:schemeClr val="dk1"/>
              </a:buClr>
              <a:buSzPts val="1800"/>
              <a:buChar char="-"/>
            </a:pPr>
            <a:endParaRPr sz="1800" dirty="0">
              <a:solidFill>
                <a:schemeClr val="dk1"/>
              </a:solidFill>
            </a:endParaRPr>
          </a:p>
        </p:txBody>
      </p:sp>
      <p:pic>
        <p:nvPicPr>
          <p:cNvPr id="241" name="Google Shape;241;gb11f3c55f6_0_144"/>
          <p:cNvPicPr preferRelativeResize="0"/>
          <p:nvPr/>
        </p:nvPicPr>
        <p:blipFill rotWithShape="1">
          <a:blip r:embed="rId3">
            <a:alphaModFix/>
          </a:blip>
          <a:srcRect l="12359" t="12982" r="23132"/>
          <a:stretch/>
        </p:blipFill>
        <p:spPr>
          <a:xfrm>
            <a:off x="7878134" y="3376061"/>
            <a:ext cx="3759274" cy="2608947"/>
          </a:xfrm>
          <a:prstGeom prst="rect">
            <a:avLst/>
          </a:prstGeom>
          <a:noFill/>
          <a:ln>
            <a:noFill/>
          </a:ln>
        </p:spPr>
      </p:pic>
      <p:pic>
        <p:nvPicPr>
          <p:cNvPr id="7" name="Google Shape;240;gb11f3c55f6_0_144">
            <a:extLst>
              <a:ext uri="{FF2B5EF4-FFF2-40B4-BE49-F238E27FC236}">
                <a16:creationId xmlns:a16="http://schemas.microsoft.com/office/drawing/2014/main" id="{CAA6FBEC-616B-4BB6-B252-6D5822606A0E}"/>
              </a:ext>
            </a:extLst>
          </p:cNvPr>
          <p:cNvPicPr preferRelativeResize="0"/>
          <p:nvPr/>
        </p:nvPicPr>
        <p:blipFill rotWithShape="1">
          <a:blip r:embed="rId4">
            <a:alphaModFix/>
          </a:blip>
          <a:srcRect l="35720" t="10103" r="40987" b="25785"/>
          <a:stretch/>
        </p:blipFill>
        <p:spPr>
          <a:xfrm>
            <a:off x="1" y="4108673"/>
            <a:ext cx="1381780" cy="2469385"/>
          </a:xfrm>
          <a:prstGeom prst="rect">
            <a:avLst/>
          </a:prstGeom>
          <a:noFill/>
          <a:ln>
            <a:noFill/>
          </a:ln>
        </p:spPr>
      </p:pic>
      <p:pic>
        <p:nvPicPr>
          <p:cNvPr id="9" name="Picture 8">
            <a:extLst>
              <a:ext uri="{FF2B5EF4-FFF2-40B4-BE49-F238E27FC236}">
                <a16:creationId xmlns:a16="http://schemas.microsoft.com/office/drawing/2014/main" id="{7175BF95-E618-4ED5-8286-D6EFB83CA084}"/>
              </a:ext>
            </a:extLst>
          </p:cNvPr>
          <p:cNvPicPr>
            <a:picLocks noChangeAspect="1"/>
          </p:cNvPicPr>
          <p:nvPr/>
        </p:nvPicPr>
        <p:blipFill rotWithShape="1">
          <a:blip r:embed="rId5"/>
          <a:srcRect l="3730" t="8781" r="2869" b="34871"/>
          <a:stretch/>
        </p:blipFill>
        <p:spPr>
          <a:xfrm>
            <a:off x="248478" y="134056"/>
            <a:ext cx="11678480" cy="127220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sp>
        <p:nvSpPr>
          <p:cNvPr id="145" name="Google Shape;145;g928d8f59ee_0_25"/>
          <p:cNvSpPr txBox="1">
            <a:spLocks noGrp="1"/>
          </p:cNvSpPr>
          <p:nvPr>
            <p:ph type="title"/>
          </p:nvPr>
        </p:nvSpPr>
        <p:spPr>
          <a:xfrm>
            <a:off x="1757015" y="2712905"/>
            <a:ext cx="8465700" cy="16608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200"/>
              </a:spcBef>
              <a:spcAft>
                <a:spcPts val="0"/>
              </a:spcAft>
              <a:buClr>
                <a:schemeClr val="dk1"/>
              </a:buClr>
              <a:buSzPts val="1100"/>
              <a:buFont typeface="Arial"/>
              <a:buNone/>
            </a:pPr>
            <a:r>
              <a:rPr lang="ru-RU">
                <a:solidFill>
                  <a:srgbClr val="000000"/>
                </a:solidFill>
              </a:rPr>
              <a:t>ÜLEVAADE PROGRAMMIST </a:t>
            </a:r>
            <a:endParaRPr>
              <a:solidFill>
                <a:srgbClr val="000000"/>
              </a:solidFill>
            </a:endParaRPr>
          </a:p>
          <a:p>
            <a:pPr marL="0" marR="0" lvl="0" indent="0" algn="ctr" rtl="0">
              <a:lnSpc>
                <a:spcPct val="115000"/>
              </a:lnSpc>
              <a:spcBef>
                <a:spcPts val="1200"/>
              </a:spcBef>
              <a:spcAft>
                <a:spcPts val="0"/>
              </a:spcAft>
              <a:buClr>
                <a:schemeClr val="dk1"/>
              </a:buClr>
              <a:buSzPts val="1100"/>
              <a:buFont typeface="Arial"/>
              <a:buNone/>
            </a:pPr>
            <a:r>
              <a:rPr lang="ru-RU">
                <a:solidFill>
                  <a:srgbClr val="000000"/>
                </a:solidFill>
              </a:rPr>
              <a:t>“KIUSAMISEST VABAKS!” </a:t>
            </a:r>
            <a:endParaRPr>
              <a:solidFill>
                <a:srgbClr val="000000"/>
              </a:solidFill>
            </a:endParaRPr>
          </a:p>
        </p:txBody>
      </p:sp>
      <p:pic>
        <p:nvPicPr>
          <p:cNvPr id="4" name="Picture 3">
            <a:extLst>
              <a:ext uri="{FF2B5EF4-FFF2-40B4-BE49-F238E27FC236}">
                <a16:creationId xmlns:a16="http://schemas.microsoft.com/office/drawing/2014/main" id="{492A2A62-9A00-4361-A0A5-35A1FB796872}"/>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976de88d53_0_28"/>
          <p:cNvSpPr txBox="1">
            <a:spLocks noGrp="1"/>
          </p:cNvSpPr>
          <p:nvPr>
            <p:ph type="title"/>
          </p:nvPr>
        </p:nvSpPr>
        <p:spPr>
          <a:xfrm>
            <a:off x="770900" y="1731500"/>
            <a:ext cx="10806000" cy="1114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ru-RU" sz="2400">
                <a:solidFill>
                  <a:srgbClr val="000000"/>
                </a:solidFill>
              </a:rPr>
              <a:t>Millised on Teie senised teadmised programmist “Kiusamisest vabaks!”? </a:t>
            </a:r>
            <a:endParaRPr sz="2400">
              <a:solidFill>
                <a:srgbClr val="000000"/>
              </a:solidFill>
            </a:endParaRPr>
          </a:p>
        </p:txBody>
      </p:sp>
      <p:pic>
        <p:nvPicPr>
          <p:cNvPr id="153" name="Google Shape;153;g976de88d53_0_28"/>
          <p:cNvPicPr preferRelativeResize="0"/>
          <p:nvPr/>
        </p:nvPicPr>
        <p:blipFill rotWithShape="1">
          <a:blip r:embed="rId3">
            <a:alphaModFix/>
          </a:blip>
          <a:srcRect/>
          <a:stretch/>
        </p:blipFill>
        <p:spPr>
          <a:xfrm>
            <a:off x="4083047" y="3042225"/>
            <a:ext cx="3460180" cy="3312426"/>
          </a:xfrm>
          <a:prstGeom prst="rect">
            <a:avLst/>
          </a:prstGeom>
          <a:noFill/>
          <a:ln>
            <a:noFill/>
          </a:ln>
        </p:spPr>
      </p:pic>
      <p:pic>
        <p:nvPicPr>
          <p:cNvPr id="5" name="Picture 4">
            <a:extLst>
              <a:ext uri="{FF2B5EF4-FFF2-40B4-BE49-F238E27FC236}">
                <a16:creationId xmlns:a16="http://schemas.microsoft.com/office/drawing/2014/main" id="{92A9E175-BCDC-4721-B67A-2FA5A1BF37C3}"/>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a:t>16</a:t>
            </a:fld>
            <a:endParaRPr/>
          </a:p>
        </p:txBody>
      </p:sp>
      <p:sp>
        <p:nvSpPr>
          <p:cNvPr id="160" name="Google Shape;160;p16"/>
          <p:cNvSpPr txBox="1">
            <a:spLocks noGrp="1"/>
          </p:cNvSpPr>
          <p:nvPr>
            <p:ph type="title"/>
          </p:nvPr>
        </p:nvSpPr>
        <p:spPr>
          <a:xfrm>
            <a:off x="446321" y="1745386"/>
            <a:ext cx="11186100" cy="831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chemeClr val="dk1"/>
                </a:solidFill>
              </a:rPr>
              <a:t>Aastal 2017 loodi Haridus- ja Teadusministeeriumi eestvedamisel Kiusamisvaba</a:t>
            </a:r>
            <a:r>
              <a:rPr lang="ru-RU" sz="2400" b="0">
                <a:solidFill>
                  <a:schemeClr val="dk1"/>
                </a:solidFill>
              </a:rPr>
              <a:t> </a:t>
            </a:r>
            <a:r>
              <a:rPr lang="ru-RU" sz="2400">
                <a:solidFill>
                  <a:schemeClr val="dk1"/>
                </a:solidFill>
              </a:rPr>
              <a:t>Haridustee</a:t>
            </a:r>
            <a:r>
              <a:rPr lang="ru-RU" sz="2400" b="0">
                <a:solidFill>
                  <a:schemeClr val="dk1"/>
                </a:solidFill>
              </a:rPr>
              <a:t> </a:t>
            </a:r>
            <a:r>
              <a:rPr lang="ru-RU" sz="2400">
                <a:solidFill>
                  <a:schemeClr val="dk1"/>
                </a:solidFill>
              </a:rPr>
              <a:t>koalitsioon, kuhu kuuluvad:</a:t>
            </a:r>
            <a:endParaRPr/>
          </a:p>
        </p:txBody>
      </p:sp>
      <p:sp>
        <p:nvSpPr>
          <p:cNvPr id="161" name="Google Shape;161;p16"/>
          <p:cNvSpPr/>
          <p:nvPr/>
        </p:nvSpPr>
        <p:spPr>
          <a:xfrm>
            <a:off x="1588347" y="2753360"/>
            <a:ext cx="3962420" cy="1617520"/>
          </a:xfrm>
          <a:prstGeom prst="rect">
            <a:avLst/>
          </a:prstGeom>
          <a:solidFill>
            <a:schemeClr val="accent4">
              <a:lumMod val="40000"/>
              <a:lumOff val="60000"/>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Lastekaitse Liit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Haridusprogramm</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b="1">
                <a:solidFill>
                  <a:srgbClr val="002060"/>
                </a:solidFill>
              </a:rPr>
              <a:t>“</a:t>
            </a:r>
            <a:r>
              <a:rPr lang="ru-RU" sz="1400" b="1" i="0" u="none" strike="noStrike" cap="none">
                <a:solidFill>
                  <a:srgbClr val="002060"/>
                </a:solidFill>
                <a:latin typeface="Arial"/>
                <a:ea typeface="Arial"/>
                <a:cs typeface="Arial"/>
                <a:sym typeface="Arial"/>
              </a:rPr>
              <a:t>Kiusamisest vabaks!</a:t>
            </a:r>
            <a:r>
              <a:rPr lang="ru-RU" b="1">
                <a:solidFill>
                  <a:srgbClr val="002060"/>
                </a:solidFill>
              </a:rPr>
              <a: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kiusamisestvabaks.ee</a:t>
            </a:r>
            <a:endParaRPr sz="1400" b="0" i="0" u="none" strike="noStrike" cap="none">
              <a:solidFill>
                <a:srgbClr val="000000"/>
              </a:solidFill>
              <a:latin typeface="Arial"/>
              <a:ea typeface="Arial"/>
              <a:cs typeface="Arial"/>
              <a:sym typeface="Arial"/>
            </a:endParaRPr>
          </a:p>
        </p:txBody>
      </p:sp>
      <p:sp>
        <p:nvSpPr>
          <p:cNvPr id="162" name="Google Shape;162;p16"/>
          <p:cNvSpPr/>
          <p:nvPr/>
        </p:nvSpPr>
        <p:spPr>
          <a:xfrm>
            <a:off x="5623025" y="2731785"/>
            <a:ext cx="2505000" cy="1647300"/>
          </a:xfrm>
          <a:prstGeom prst="rect">
            <a:avLst/>
          </a:prstGeom>
          <a:solidFill>
            <a:schemeClr val="accent4">
              <a:lumMod val="40000"/>
              <a:lumOff val="60000"/>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Tervise Arengu Instituut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Käitumisoskuste mäng </a:t>
            </a:r>
            <a:r>
              <a:rPr lang="ru-RU" sz="1400" b="1" i="0" u="none" strike="noStrike" cap="none">
                <a:solidFill>
                  <a:srgbClr val="002060"/>
                </a:solidFill>
                <a:latin typeface="Arial"/>
                <a:ea typeface="Arial"/>
                <a:cs typeface="Arial"/>
                <a:sym typeface="Arial"/>
              </a:rPr>
              <a:t>VEPA</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vepa.ee</a:t>
            </a:r>
            <a:endParaRPr sz="1400" b="0" i="0" u="none" strike="noStrike" cap="none">
              <a:solidFill>
                <a:srgbClr val="000000"/>
              </a:solidFill>
              <a:latin typeface="Arial"/>
              <a:ea typeface="Arial"/>
              <a:cs typeface="Arial"/>
              <a:sym typeface="Arial"/>
            </a:endParaRPr>
          </a:p>
        </p:txBody>
      </p:sp>
      <p:sp>
        <p:nvSpPr>
          <p:cNvPr id="163" name="Google Shape;163;p16"/>
          <p:cNvSpPr/>
          <p:nvPr/>
        </p:nvSpPr>
        <p:spPr>
          <a:xfrm>
            <a:off x="8200243" y="2753360"/>
            <a:ext cx="2504967" cy="1617520"/>
          </a:xfrm>
          <a:prstGeom prst="rect">
            <a:avLst/>
          </a:prstGeom>
          <a:solidFill>
            <a:schemeClr val="accent4">
              <a:lumMod val="40000"/>
              <a:lumOff val="60000"/>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SA Kiusamisvaba </a:t>
            </a:r>
            <a:r>
              <a:rPr lang="ru-RU" b="1">
                <a:solidFill>
                  <a:srgbClr val="002060"/>
                </a:solidFill>
              </a:rPr>
              <a:t>Kool</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Programm</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Kiusamisvaba </a:t>
            </a:r>
            <a:r>
              <a:rPr lang="ru-RU" b="1">
                <a:solidFill>
                  <a:srgbClr val="002060"/>
                </a:solidFill>
              </a:rPr>
              <a:t>K</a:t>
            </a:r>
            <a:r>
              <a:rPr lang="ru-RU" sz="1400" b="1" i="0" u="none" strike="noStrike" cap="none">
                <a:solidFill>
                  <a:srgbClr val="002060"/>
                </a:solidFill>
                <a:latin typeface="Arial"/>
                <a:ea typeface="Arial"/>
                <a:cs typeface="Arial"/>
                <a:sym typeface="Arial"/>
              </a:rPr>
              <a:t>ool (KiVa)</a:t>
            </a:r>
            <a:br>
              <a:rPr lang="ru-RU" sz="1400" b="1" i="0" u="none" strike="noStrike" cap="none">
                <a:solidFill>
                  <a:srgbClr val="002060"/>
                </a:solidFill>
                <a:latin typeface="Arial"/>
                <a:ea typeface="Arial"/>
                <a:cs typeface="Arial"/>
                <a:sym typeface="Arial"/>
              </a:rPr>
            </a:br>
            <a:r>
              <a:rPr lang="ru-RU" sz="1400" b="0" i="0" u="none" strike="noStrike" cap="none">
                <a:solidFill>
                  <a:srgbClr val="002060"/>
                </a:solidFill>
                <a:latin typeface="Arial"/>
                <a:ea typeface="Arial"/>
                <a:cs typeface="Arial"/>
                <a:sym typeface="Arial"/>
              </a:rPr>
              <a:t>kiusamisvaba.ee</a:t>
            </a:r>
            <a:endParaRPr sz="1400" b="0" i="0" u="none" strike="noStrike" cap="none">
              <a:solidFill>
                <a:srgbClr val="000000"/>
              </a:solidFill>
              <a:latin typeface="Arial"/>
              <a:ea typeface="Arial"/>
              <a:cs typeface="Arial"/>
              <a:sym typeface="Arial"/>
            </a:endParaRPr>
          </a:p>
        </p:txBody>
      </p:sp>
      <p:sp>
        <p:nvSpPr>
          <p:cNvPr id="164" name="Google Shape;164;p16"/>
          <p:cNvSpPr/>
          <p:nvPr/>
        </p:nvSpPr>
        <p:spPr>
          <a:xfrm>
            <a:off x="747367" y="4417487"/>
            <a:ext cx="2530207" cy="1617520"/>
          </a:xfrm>
          <a:prstGeom prst="rect">
            <a:avLst/>
          </a:prstGeom>
          <a:solidFill>
            <a:schemeClr val="accent4">
              <a:lumMod val="40000"/>
              <a:lumOff val="60000"/>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dirty="0">
                <a:solidFill>
                  <a:srgbClr val="002060"/>
                </a:solidFill>
                <a:latin typeface="Arial"/>
                <a:ea typeface="Arial"/>
                <a:cs typeface="Arial"/>
                <a:sym typeface="Arial"/>
              </a:rPr>
              <a:t>Tartu Ülikooli </a:t>
            </a:r>
            <a:r>
              <a:rPr lang="ru-RU" b="1" dirty="0">
                <a:solidFill>
                  <a:srgbClr val="002060"/>
                </a:solidFill>
              </a:rPr>
              <a:t>e</a:t>
            </a:r>
            <a:r>
              <a:rPr lang="ru-RU" sz="1400" b="1" i="0" u="none" strike="noStrike" cap="none" dirty="0">
                <a:solidFill>
                  <a:srgbClr val="002060"/>
                </a:solidFill>
                <a:latin typeface="Arial"/>
                <a:ea typeface="Arial"/>
                <a:cs typeface="Arial"/>
                <a:sym typeface="Arial"/>
              </a:rPr>
              <a:t>etikakeskus Väärtuskasvatusprogramm  </a:t>
            </a:r>
            <a:r>
              <a:rPr lang="ru-RU" sz="1400" b="0" i="0" u="none" strike="noStrike" cap="none" dirty="0">
                <a:solidFill>
                  <a:srgbClr val="002060"/>
                </a:solidFill>
                <a:latin typeface="Arial"/>
                <a:ea typeface="Arial"/>
                <a:cs typeface="Arial"/>
                <a:sym typeface="Arial"/>
              </a:rPr>
              <a:t>eetikakeskus.ut.ee</a:t>
            </a:r>
            <a:endParaRPr sz="1400" b="0" i="0" u="none" strike="noStrike" cap="none" dirty="0">
              <a:solidFill>
                <a:srgbClr val="002060"/>
              </a:solidFill>
              <a:latin typeface="Arial"/>
              <a:ea typeface="Arial"/>
              <a:cs typeface="Arial"/>
              <a:sym typeface="Arial"/>
            </a:endParaRPr>
          </a:p>
        </p:txBody>
      </p:sp>
      <p:sp>
        <p:nvSpPr>
          <p:cNvPr id="165" name="Google Shape;165;p16"/>
          <p:cNvSpPr/>
          <p:nvPr/>
        </p:nvSpPr>
        <p:spPr>
          <a:xfrm>
            <a:off x="3341121" y="4430703"/>
            <a:ext cx="2723432" cy="1617520"/>
          </a:xfrm>
          <a:prstGeom prst="rect">
            <a:avLst/>
          </a:prstGeom>
          <a:solidFill>
            <a:schemeClr val="accent4">
              <a:lumMod val="40000"/>
              <a:lumOff val="60000"/>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Eesti Õpilasesinduste Liit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Projekt </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Salliv kool</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sallivkool.ee</a:t>
            </a:r>
            <a:endParaRPr sz="1400" b="0" i="0" u="none" strike="noStrike" cap="none">
              <a:solidFill>
                <a:srgbClr val="000000"/>
              </a:solidFill>
              <a:latin typeface="Arial"/>
              <a:ea typeface="Arial"/>
              <a:cs typeface="Arial"/>
              <a:sym typeface="Arial"/>
            </a:endParaRPr>
          </a:p>
        </p:txBody>
      </p:sp>
      <p:sp>
        <p:nvSpPr>
          <p:cNvPr id="166" name="Google Shape;166;p16"/>
          <p:cNvSpPr/>
          <p:nvPr/>
        </p:nvSpPr>
        <p:spPr>
          <a:xfrm>
            <a:off x="6105633" y="4417487"/>
            <a:ext cx="2504967" cy="1630736"/>
          </a:xfrm>
          <a:prstGeom prst="rect">
            <a:avLst/>
          </a:prstGeom>
          <a:solidFill>
            <a:schemeClr val="accent4">
              <a:lumMod val="40000"/>
              <a:lumOff val="60000"/>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Noorteühing TORE</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  </a:t>
            </a:r>
            <a:r>
              <a:rPr lang="ru-RU" sz="1400" b="1" i="0" u="none" strike="noStrike" cap="none">
                <a:solidFill>
                  <a:srgbClr val="002060"/>
                </a:solidFill>
                <a:latin typeface="Arial"/>
                <a:ea typeface="Arial"/>
                <a:cs typeface="Arial"/>
                <a:sym typeface="Arial"/>
              </a:rPr>
              <a:t>Mentorlusprogramm</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www.tore.ee</a:t>
            </a:r>
            <a:endParaRPr sz="1400" b="0" i="0" u="none" strike="noStrike" cap="none">
              <a:solidFill>
                <a:srgbClr val="000000"/>
              </a:solidFill>
              <a:latin typeface="Arial"/>
              <a:ea typeface="Arial"/>
              <a:cs typeface="Arial"/>
              <a:sym typeface="Arial"/>
            </a:endParaRPr>
          </a:p>
        </p:txBody>
      </p:sp>
      <p:sp>
        <p:nvSpPr>
          <p:cNvPr id="167" name="Google Shape;167;p16"/>
          <p:cNvSpPr/>
          <p:nvPr/>
        </p:nvSpPr>
        <p:spPr>
          <a:xfrm>
            <a:off x="8674146" y="4409140"/>
            <a:ext cx="2679654" cy="1647430"/>
          </a:xfrm>
          <a:prstGeom prst="rect">
            <a:avLst/>
          </a:prstGeom>
          <a:solidFill>
            <a:schemeClr val="accent4">
              <a:lumMod val="40000"/>
              <a:lumOff val="60000"/>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MTÜ Vaikuseminutid</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Programm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Vaikuseminutid</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vaikuseminutid.ee</a:t>
            </a:r>
            <a:endParaRPr sz="1400" b="0" i="0" u="none" strike="noStrike" cap="none">
              <a:solidFill>
                <a:srgbClr val="000000"/>
              </a:solidFill>
              <a:latin typeface="Arial"/>
              <a:ea typeface="Arial"/>
              <a:cs typeface="Arial"/>
              <a:sym typeface="Arial"/>
            </a:endParaRPr>
          </a:p>
        </p:txBody>
      </p:sp>
      <p:pic>
        <p:nvPicPr>
          <p:cNvPr id="168" name="Google Shape;168;p16"/>
          <p:cNvPicPr preferRelativeResize="0"/>
          <p:nvPr/>
        </p:nvPicPr>
        <p:blipFill rotWithShape="1">
          <a:blip r:embed="rId3">
            <a:alphaModFix/>
          </a:blip>
          <a:srcRect/>
          <a:stretch/>
        </p:blipFill>
        <p:spPr>
          <a:xfrm rot="7105756">
            <a:off x="676957" y="2024306"/>
            <a:ext cx="3808700" cy="3808700"/>
          </a:xfrm>
          <a:prstGeom prst="rect">
            <a:avLst/>
          </a:prstGeom>
          <a:noFill/>
          <a:ln>
            <a:noFill/>
          </a:ln>
        </p:spPr>
      </p:pic>
      <p:pic>
        <p:nvPicPr>
          <p:cNvPr id="169" name="Google Shape;169;p16"/>
          <p:cNvPicPr preferRelativeResize="0"/>
          <p:nvPr/>
        </p:nvPicPr>
        <p:blipFill rotWithShape="1">
          <a:blip r:embed="rId4">
            <a:alphaModFix/>
          </a:blip>
          <a:srcRect r="14875" b="7220"/>
          <a:stretch/>
        </p:blipFill>
        <p:spPr>
          <a:xfrm>
            <a:off x="4830696" y="513490"/>
            <a:ext cx="2825616" cy="12318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73"/>
        <p:cNvGrpSpPr/>
        <p:nvPr/>
      </p:nvGrpSpPr>
      <p:grpSpPr>
        <a:xfrm>
          <a:off x="0" y="0"/>
          <a:ext cx="0" cy="0"/>
          <a:chOff x="0" y="0"/>
          <a:chExt cx="0" cy="0"/>
        </a:xfrm>
      </p:grpSpPr>
      <p:sp>
        <p:nvSpPr>
          <p:cNvPr id="174" name="Google Shape;174;p9"/>
          <p:cNvSpPr txBox="1">
            <a:spLocks noGrp="1"/>
          </p:cNvSpPr>
          <p:nvPr>
            <p:ph type="title"/>
          </p:nvPr>
        </p:nvSpPr>
        <p:spPr>
          <a:xfrm>
            <a:off x="654550" y="1836200"/>
            <a:ext cx="6209400" cy="4224000"/>
          </a:xfrm>
          <a:prstGeom prst="rect">
            <a:avLst/>
          </a:prstGeom>
          <a:solidFill>
            <a:schemeClr val="accent4">
              <a:lumMod val="40000"/>
              <a:lumOff val="60000"/>
            </a:schemeClr>
          </a:solidFill>
          <a:ln w="9525" cap="flat" cmpd="sng">
            <a:solidFill>
              <a:srgbClr val="FEE599"/>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br>
              <a:rPr lang="ru-RU" sz="2400" b="0" dirty="0">
                <a:solidFill>
                  <a:srgbClr val="1E4E79"/>
                </a:solidFill>
                <a:latin typeface="Arial"/>
                <a:ea typeface="Arial"/>
                <a:cs typeface="Arial"/>
                <a:sym typeface="Arial"/>
              </a:rPr>
            </a:br>
            <a:r>
              <a:rPr lang="ru-RU" sz="2800" b="0" dirty="0">
                <a:solidFill>
                  <a:schemeClr val="dk1"/>
                </a:solidFill>
                <a:latin typeface="Arial"/>
                <a:ea typeface="Arial"/>
                <a:cs typeface="Arial"/>
                <a:sym typeface="Arial"/>
              </a:rPr>
              <a:t>Programm „Kiusamisest vabaks!</a:t>
            </a:r>
            <a:r>
              <a:rPr lang="ru-RU" sz="2800" b="0" dirty="0">
                <a:solidFill>
                  <a:schemeClr val="dk1"/>
                </a:solidFill>
              </a:rPr>
              <a:t>” </a:t>
            </a:r>
            <a:r>
              <a:rPr lang="ru-RU" sz="2800" b="0" dirty="0">
                <a:solidFill>
                  <a:schemeClr val="dk1"/>
                </a:solidFill>
                <a:latin typeface="Arial"/>
                <a:ea typeface="Arial"/>
                <a:cs typeface="Arial"/>
                <a:sym typeface="Arial"/>
              </a:rPr>
              <a:t>toetab sujuvat üleminekut </a:t>
            </a:r>
            <a:endParaRPr sz="2800" b="0" dirty="0">
              <a:solidFill>
                <a:schemeClr val="dk1"/>
              </a:solidFill>
              <a:latin typeface="Arial"/>
              <a:ea typeface="Arial"/>
              <a:cs typeface="Arial"/>
              <a:sym typeface="Arial"/>
            </a:endParaRPr>
          </a:p>
          <a:p>
            <a:pPr marL="0" lvl="0" indent="0" algn="ctr" rtl="0">
              <a:lnSpc>
                <a:spcPct val="90000"/>
              </a:lnSpc>
              <a:spcBef>
                <a:spcPts val="0"/>
              </a:spcBef>
              <a:spcAft>
                <a:spcPts val="0"/>
              </a:spcAft>
              <a:buSzPts val="3200"/>
              <a:buNone/>
            </a:pPr>
            <a:br>
              <a:rPr lang="ru-RU" sz="2800" b="0" dirty="0">
                <a:solidFill>
                  <a:schemeClr val="dk1"/>
                </a:solidFill>
                <a:latin typeface="Arial"/>
                <a:ea typeface="Arial"/>
                <a:cs typeface="Arial"/>
                <a:sym typeface="Arial"/>
              </a:rPr>
            </a:br>
            <a:r>
              <a:rPr lang="ru-RU" sz="2800" dirty="0">
                <a:solidFill>
                  <a:schemeClr val="dk1"/>
                </a:solidFill>
              </a:rPr>
              <a:t>SÕIMEDEST</a:t>
            </a:r>
            <a:br>
              <a:rPr lang="ru-RU" sz="2800" dirty="0">
                <a:solidFill>
                  <a:schemeClr val="dk1"/>
                </a:solidFill>
                <a:latin typeface="Arial"/>
                <a:ea typeface="Arial"/>
                <a:cs typeface="Arial"/>
                <a:sym typeface="Arial"/>
              </a:rPr>
            </a:br>
            <a:r>
              <a:rPr lang="ru-RU" sz="2800" dirty="0">
                <a:solidFill>
                  <a:schemeClr val="dk1"/>
                </a:solidFill>
                <a:latin typeface="Arial"/>
                <a:ea typeface="Arial"/>
                <a:cs typeface="Arial"/>
                <a:sym typeface="Arial"/>
              </a:rPr>
              <a:t>LASTEAEDA</a:t>
            </a:r>
            <a:br>
              <a:rPr lang="ru-RU" sz="2800" dirty="0">
                <a:solidFill>
                  <a:schemeClr val="dk1"/>
                </a:solidFill>
                <a:latin typeface="Arial"/>
                <a:ea typeface="Arial"/>
                <a:cs typeface="Arial"/>
                <a:sym typeface="Arial"/>
              </a:rPr>
            </a:br>
            <a:r>
              <a:rPr lang="ru-RU" sz="2800" dirty="0">
                <a:solidFill>
                  <a:schemeClr val="dk1"/>
                </a:solidFill>
                <a:latin typeface="Arial"/>
                <a:ea typeface="Arial"/>
                <a:cs typeface="Arial"/>
                <a:sym typeface="Arial"/>
              </a:rPr>
              <a:t>KOOLI</a:t>
            </a:r>
            <a:br>
              <a:rPr lang="ru-RU" sz="2800" b="0" dirty="0">
                <a:solidFill>
                  <a:schemeClr val="dk1"/>
                </a:solidFill>
                <a:latin typeface="Arial"/>
                <a:ea typeface="Arial"/>
                <a:cs typeface="Arial"/>
                <a:sym typeface="Arial"/>
              </a:rPr>
            </a:br>
            <a:br>
              <a:rPr lang="ru-RU" sz="2800" b="0" dirty="0">
                <a:solidFill>
                  <a:schemeClr val="dk1"/>
                </a:solidFill>
                <a:latin typeface="Arial"/>
                <a:ea typeface="Arial"/>
                <a:cs typeface="Arial"/>
                <a:sym typeface="Arial"/>
              </a:rPr>
            </a:br>
            <a:r>
              <a:rPr lang="ru-RU" sz="2800" b="0" dirty="0">
                <a:solidFill>
                  <a:schemeClr val="dk1"/>
                </a:solidFill>
              </a:rPr>
              <a:t>Programmiga on l</a:t>
            </a:r>
            <a:r>
              <a:rPr lang="ru-RU" sz="2800" b="0" dirty="0">
                <a:solidFill>
                  <a:schemeClr val="dk1"/>
                </a:solidFill>
                <a:latin typeface="Arial"/>
                <a:ea typeface="Arial"/>
                <a:cs typeface="Arial"/>
                <a:sym typeface="Arial"/>
              </a:rPr>
              <a:t>iitunud ca 80% lasteaed</a:t>
            </a:r>
            <a:r>
              <a:rPr lang="ru-RU" sz="2800" b="0" dirty="0">
                <a:solidFill>
                  <a:schemeClr val="dk1"/>
                </a:solidFill>
              </a:rPr>
              <a:t>u</a:t>
            </a:r>
            <a:r>
              <a:rPr lang="ru-RU" sz="2800" b="0" dirty="0">
                <a:solidFill>
                  <a:schemeClr val="dk1"/>
                </a:solidFill>
                <a:latin typeface="Arial"/>
                <a:ea typeface="Arial"/>
                <a:cs typeface="Arial"/>
                <a:sym typeface="Arial"/>
              </a:rPr>
              <a:t> ja </a:t>
            </a:r>
            <a:r>
              <a:rPr lang="ru-RU" sz="2800" b="0" dirty="0">
                <a:solidFill>
                  <a:schemeClr val="dk1"/>
                </a:solidFill>
              </a:rPr>
              <a:t>30</a:t>
            </a:r>
            <a:r>
              <a:rPr lang="ru-RU" sz="2800" b="0" dirty="0">
                <a:solidFill>
                  <a:schemeClr val="dk1"/>
                </a:solidFill>
                <a:latin typeface="Arial"/>
                <a:ea typeface="Arial"/>
                <a:cs typeface="Arial"/>
                <a:sym typeface="Arial"/>
              </a:rPr>
              <a:t>% koole.</a:t>
            </a:r>
            <a:endParaRPr dirty="0"/>
          </a:p>
        </p:txBody>
      </p:sp>
      <p:pic>
        <p:nvPicPr>
          <p:cNvPr id="175" name="Google Shape;175;p9" descr="На изображении может находиться: небо и на улице"/>
          <p:cNvPicPr preferRelativeResize="0"/>
          <p:nvPr/>
        </p:nvPicPr>
        <p:blipFill rotWithShape="1">
          <a:blip r:embed="rId3">
            <a:alphaModFix/>
          </a:blip>
          <a:srcRect l="874" t="22964" r="7051" b="13031"/>
          <a:stretch/>
        </p:blipFill>
        <p:spPr>
          <a:xfrm>
            <a:off x="6863950" y="1836200"/>
            <a:ext cx="4706225" cy="4224000"/>
          </a:xfrm>
          <a:prstGeom prst="rect">
            <a:avLst/>
          </a:prstGeom>
          <a:noFill/>
          <a:ln>
            <a:noFill/>
          </a:ln>
        </p:spPr>
      </p:pic>
      <p:pic>
        <p:nvPicPr>
          <p:cNvPr id="5" name="Picture 4">
            <a:extLst>
              <a:ext uri="{FF2B5EF4-FFF2-40B4-BE49-F238E27FC236}">
                <a16:creationId xmlns:a16="http://schemas.microsoft.com/office/drawing/2014/main" id="{2777FB32-B92D-43E1-9FC0-C558C4792689}"/>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80"/>
        <p:cNvGrpSpPr/>
        <p:nvPr/>
      </p:nvGrpSpPr>
      <p:grpSpPr>
        <a:xfrm>
          <a:off x="0" y="0"/>
          <a:ext cx="0" cy="0"/>
          <a:chOff x="0" y="0"/>
          <a:chExt cx="0" cy="0"/>
        </a:xfrm>
      </p:grpSpPr>
      <p:sp>
        <p:nvSpPr>
          <p:cNvPr id="181" name="Google Shape;181;p12"/>
          <p:cNvSpPr txBox="1">
            <a:spLocks noGrp="1"/>
          </p:cNvSpPr>
          <p:nvPr>
            <p:ph type="body" idx="1"/>
          </p:nvPr>
        </p:nvSpPr>
        <p:spPr>
          <a:xfrm>
            <a:off x="894425" y="2025300"/>
            <a:ext cx="6754800" cy="3281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1800" dirty="0">
                <a:solidFill>
                  <a:srgbClr val="000000"/>
                </a:solidFill>
              </a:rPr>
              <a:t>Programmi eesmärk on </a:t>
            </a:r>
            <a:r>
              <a:rPr lang="ru-RU" sz="1800" b="1" dirty="0">
                <a:solidFill>
                  <a:srgbClr val="000000"/>
                </a:solidFill>
              </a:rPr>
              <a:t>kaaslasi toetava ja tunnustava õhkkonna kujundamine</a:t>
            </a:r>
            <a:r>
              <a:rPr lang="ru-RU" sz="1800" dirty="0">
                <a:solidFill>
                  <a:srgbClr val="000000"/>
                </a:solidFill>
              </a:rPr>
              <a:t>, mille abil luuakse lastegruppides </a:t>
            </a:r>
            <a:r>
              <a:rPr lang="ru-RU" sz="1800" b="1" dirty="0">
                <a:solidFill>
                  <a:srgbClr val="000000"/>
                </a:solidFill>
              </a:rPr>
              <a:t>kiusamist ennetav käitumiskultuur</a:t>
            </a:r>
            <a:r>
              <a:rPr lang="ru-RU" sz="1800" dirty="0">
                <a:solidFill>
                  <a:srgbClr val="000000"/>
                </a:solidFill>
              </a:rPr>
              <a:t>, kus suhtutakse üksteisesse sallivalt ja austavalt, kus hoolitakse ning vajadusel ollakse julged, sekkutakse ja kaitstakse kaaslast. </a:t>
            </a:r>
            <a:endParaRPr sz="1800" dirty="0">
              <a:solidFill>
                <a:srgbClr val="000000"/>
              </a:solidFill>
            </a:endParaRPr>
          </a:p>
          <a:p>
            <a:pPr marL="0" lvl="0" indent="0" algn="just" rtl="0">
              <a:lnSpc>
                <a:spcPct val="90000"/>
              </a:lnSpc>
              <a:spcBef>
                <a:spcPts val="1000"/>
              </a:spcBef>
              <a:spcAft>
                <a:spcPts val="0"/>
              </a:spcAft>
              <a:buSzPts val="2800"/>
              <a:buNone/>
            </a:pPr>
            <a:r>
              <a:rPr lang="ru-RU" sz="1800" dirty="0">
                <a:highlight>
                  <a:srgbClr val="FFFFFF"/>
                </a:highlight>
              </a:rPr>
              <a:t>Programmi eestvedaja Eestis on </a:t>
            </a:r>
            <a:r>
              <a:rPr lang="ru-RU" sz="1800" b="1" dirty="0">
                <a:highlight>
                  <a:srgbClr val="FFFFFF"/>
                </a:highlight>
              </a:rPr>
              <a:t>MTÜ Lastekaitse Liit</a:t>
            </a:r>
            <a:r>
              <a:rPr lang="ru-RU" sz="1800" dirty="0">
                <a:highlight>
                  <a:srgbClr val="FFFFFF"/>
                </a:highlight>
              </a:rPr>
              <a:t> (alates 2010. a lasteaedades; alates 2013. a koolides; alates 2018. a sõimerühmades ja lapsehoidudes)</a:t>
            </a:r>
            <a:r>
              <a:rPr lang="ru-RU" sz="1200" dirty="0">
                <a:solidFill>
                  <a:srgbClr val="000000"/>
                </a:solidFill>
              </a:rPr>
              <a:t>.</a:t>
            </a:r>
            <a:endParaRPr sz="1200" dirty="0">
              <a:solidFill>
                <a:srgbClr val="000000"/>
              </a:solidFill>
            </a:endParaRPr>
          </a:p>
          <a:p>
            <a:pPr marL="0" lvl="0" indent="0" algn="just" rtl="0">
              <a:lnSpc>
                <a:spcPct val="90000"/>
              </a:lnSpc>
              <a:spcBef>
                <a:spcPts val="1000"/>
              </a:spcBef>
              <a:spcAft>
                <a:spcPts val="0"/>
              </a:spcAft>
              <a:buSzPts val="2800"/>
              <a:buNone/>
            </a:pPr>
            <a:r>
              <a:rPr lang="ru-RU" sz="1800" dirty="0">
                <a:solidFill>
                  <a:srgbClr val="000000"/>
                </a:solidFill>
              </a:rPr>
              <a:t>Programm töötati välja </a:t>
            </a:r>
            <a:r>
              <a:rPr lang="ru-RU" sz="1800" b="1" dirty="0">
                <a:solidFill>
                  <a:srgbClr val="000000"/>
                </a:solidFill>
              </a:rPr>
              <a:t>Taani Roskilde ülikooli teadlaste poolt (2007) </a:t>
            </a:r>
            <a:r>
              <a:rPr lang="ru-RU" sz="1800" dirty="0">
                <a:solidFill>
                  <a:srgbClr val="000000"/>
                </a:solidFill>
              </a:rPr>
              <a:t>ning on </a:t>
            </a:r>
            <a:r>
              <a:rPr lang="ru-RU" sz="1800" b="1" dirty="0">
                <a:solidFill>
                  <a:srgbClr val="000000"/>
                </a:solidFill>
              </a:rPr>
              <a:t>kooskõlas Eesti </a:t>
            </a:r>
            <a:r>
              <a:rPr lang="et-EE" sz="1800" b="1" dirty="0">
                <a:solidFill>
                  <a:srgbClr val="000000"/>
                </a:solidFill>
              </a:rPr>
              <a:t>riiklike õppekavade </a:t>
            </a:r>
            <a:r>
              <a:rPr lang="ru-RU" sz="1800" dirty="0">
                <a:solidFill>
                  <a:srgbClr val="000000"/>
                </a:solidFill>
              </a:rPr>
              <a:t>alusväärtuste ja üldpädevuste kujundamise põhimõtetega. </a:t>
            </a:r>
            <a:br>
              <a:rPr lang="ru-RU" sz="1800" dirty="0">
                <a:solidFill>
                  <a:srgbClr val="000000"/>
                </a:solidFill>
              </a:rPr>
            </a:br>
            <a:br>
              <a:rPr lang="ru-RU" sz="1800" dirty="0">
                <a:solidFill>
                  <a:srgbClr val="000000"/>
                </a:solidFill>
              </a:rPr>
            </a:br>
            <a:endParaRPr sz="1800" dirty="0">
              <a:solidFill>
                <a:srgbClr val="000000"/>
              </a:solidFill>
            </a:endParaRPr>
          </a:p>
        </p:txBody>
      </p:sp>
      <p:pic>
        <p:nvPicPr>
          <p:cNvPr id="182" name="Google Shape;182;p12"/>
          <p:cNvPicPr preferRelativeResize="0"/>
          <p:nvPr/>
        </p:nvPicPr>
        <p:blipFill rotWithShape="1">
          <a:blip r:embed="rId3">
            <a:alphaModFix/>
          </a:blip>
          <a:srcRect/>
          <a:stretch/>
        </p:blipFill>
        <p:spPr>
          <a:xfrm>
            <a:off x="8147050" y="2144525"/>
            <a:ext cx="3116584" cy="2945250"/>
          </a:xfrm>
          <a:prstGeom prst="rect">
            <a:avLst/>
          </a:prstGeom>
          <a:noFill/>
          <a:ln>
            <a:noFill/>
          </a:ln>
        </p:spPr>
      </p:pic>
      <p:pic>
        <p:nvPicPr>
          <p:cNvPr id="3" name="Picture 2">
            <a:extLst>
              <a:ext uri="{FF2B5EF4-FFF2-40B4-BE49-F238E27FC236}">
                <a16:creationId xmlns:a16="http://schemas.microsoft.com/office/drawing/2014/main" id="{D20DCA9C-E9FA-4EDE-9586-D06DAA85F8CD}"/>
              </a:ext>
            </a:extLst>
          </p:cNvPr>
          <p:cNvPicPr>
            <a:picLocks noChangeAspect="1"/>
          </p:cNvPicPr>
          <p:nvPr/>
        </p:nvPicPr>
        <p:blipFill rotWithShape="1">
          <a:blip r:embed="rId4"/>
          <a:srcRect b="50000"/>
          <a:stretch/>
        </p:blipFill>
        <p:spPr>
          <a:xfrm>
            <a:off x="1230376" y="5306700"/>
            <a:ext cx="9528048" cy="954024"/>
          </a:xfrm>
          <a:prstGeom prst="rect">
            <a:avLst/>
          </a:prstGeom>
        </p:spPr>
      </p:pic>
      <p:pic>
        <p:nvPicPr>
          <p:cNvPr id="6" name="Picture 5">
            <a:extLst>
              <a:ext uri="{FF2B5EF4-FFF2-40B4-BE49-F238E27FC236}">
                <a16:creationId xmlns:a16="http://schemas.microsoft.com/office/drawing/2014/main" id="{441AFE7B-EBFC-434E-947C-FAD5B045E840}"/>
              </a:ext>
            </a:extLst>
          </p:cNvPr>
          <p:cNvPicPr>
            <a:picLocks noChangeAspect="1"/>
          </p:cNvPicPr>
          <p:nvPr/>
        </p:nvPicPr>
        <p:blipFill rotWithShape="1">
          <a:blip r:embed="rId5"/>
          <a:srcRect l="3730" t="8781" r="2869" b="34871"/>
          <a:stretch/>
        </p:blipFill>
        <p:spPr>
          <a:xfrm>
            <a:off x="248478" y="134056"/>
            <a:ext cx="11678480" cy="127220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97"/>
        <p:cNvGrpSpPr/>
        <p:nvPr/>
      </p:nvGrpSpPr>
      <p:grpSpPr>
        <a:xfrm>
          <a:off x="0" y="0"/>
          <a:ext cx="0" cy="0"/>
          <a:chOff x="0" y="0"/>
          <a:chExt cx="0" cy="0"/>
        </a:xfrm>
      </p:grpSpPr>
      <p:sp>
        <p:nvSpPr>
          <p:cNvPr id="198" name="Google Shape;198;p14"/>
          <p:cNvSpPr txBox="1">
            <a:spLocks noGrp="1"/>
          </p:cNvSpPr>
          <p:nvPr>
            <p:ph type="title"/>
          </p:nvPr>
        </p:nvSpPr>
        <p:spPr>
          <a:xfrm>
            <a:off x="1176575" y="1969918"/>
            <a:ext cx="6140700" cy="48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u-RU">
                <a:solidFill>
                  <a:srgbClr val="000000"/>
                </a:solidFill>
              </a:rPr>
              <a:t>Metoodika uuringud Taanis</a:t>
            </a:r>
            <a:br>
              <a:rPr lang="ru-RU"/>
            </a:br>
            <a:endParaRPr/>
          </a:p>
        </p:txBody>
      </p:sp>
      <p:sp>
        <p:nvSpPr>
          <p:cNvPr id="199" name="Google Shape;199;p14"/>
          <p:cNvSpPr txBox="1"/>
          <p:nvPr/>
        </p:nvSpPr>
        <p:spPr>
          <a:xfrm>
            <a:off x="1176575" y="2611275"/>
            <a:ext cx="9691800" cy="33858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Taani metoodika uuringud, mis viidi läbi Taani Lastekaitse Liidu (Save the Children Denmark), Roskilde ülikooli ja teadlaste poolt viie aasta jooksul (2007-2011), näitavad:</a:t>
            </a:r>
            <a:endParaRPr sz="1800" b="0" i="0" u="none" strike="noStrike" cap="none" dirty="0">
              <a:solidFill>
                <a:schemeClr val="dk1"/>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dirty="0">
                <a:solidFill>
                  <a:schemeClr val="dk1"/>
                </a:solidFill>
                <a:latin typeface="Arial"/>
                <a:ea typeface="Arial"/>
                <a:cs typeface="Arial"/>
                <a:sym typeface="Arial"/>
              </a:rPr>
              <a:t>53% küsitletud õpetajatest ja teistest spetsialistidest toob esile, et lapsed suudavad </a:t>
            </a:r>
            <a:r>
              <a:rPr lang="ru-RU" sz="1800" b="1" i="0" u="none" strike="noStrike" cap="none" dirty="0">
                <a:solidFill>
                  <a:schemeClr val="dk1"/>
                </a:solidFill>
                <a:latin typeface="Arial"/>
                <a:ea typeface="Arial"/>
                <a:cs typeface="Arial"/>
                <a:sym typeface="Arial"/>
              </a:rPr>
              <a:t>ise kiusamisolukorda kõige paremini lahendada</a:t>
            </a:r>
            <a:r>
              <a:rPr lang="ru-RU" sz="1800" b="0" i="0" u="none" strike="noStrike" cap="none" dirty="0">
                <a:solidFill>
                  <a:schemeClr val="dk1"/>
                </a:solidFill>
                <a:latin typeface="Arial"/>
                <a:ea typeface="Arial"/>
                <a:cs typeface="Arial"/>
                <a:sym typeface="Arial"/>
              </a:rPr>
              <a:t>;</a:t>
            </a:r>
            <a:endParaRPr sz="1800" b="0" i="0" u="none" strike="noStrike" cap="none" dirty="0">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dirty="0">
                <a:solidFill>
                  <a:schemeClr val="dk1"/>
                </a:solidFill>
                <a:latin typeface="Arial"/>
                <a:ea typeface="Arial"/>
                <a:cs typeface="Arial"/>
                <a:sym typeface="Arial"/>
              </a:rPr>
              <a:t>58% toob esile, et lapsed on muutunud üksteise suhtes </a:t>
            </a:r>
            <a:r>
              <a:rPr lang="ru-RU" sz="1800" b="1" i="0" u="none" strike="noStrike" cap="none" dirty="0">
                <a:solidFill>
                  <a:schemeClr val="dk1"/>
                </a:solidFill>
                <a:latin typeface="Arial"/>
                <a:ea typeface="Arial"/>
                <a:cs typeface="Arial"/>
                <a:sym typeface="Arial"/>
              </a:rPr>
              <a:t>hoolivamaks</a:t>
            </a:r>
            <a:r>
              <a:rPr lang="ru-RU" sz="1800" b="0" i="0" u="none" strike="noStrike" cap="none" dirty="0">
                <a:solidFill>
                  <a:schemeClr val="dk1"/>
                </a:solidFill>
                <a:latin typeface="Arial"/>
                <a:ea typeface="Arial"/>
                <a:cs typeface="Arial"/>
                <a:sym typeface="Arial"/>
              </a:rPr>
              <a:t>. Lapsed </a:t>
            </a:r>
            <a:r>
              <a:rPr lang="ru-RU" sz="1800" b="1" i="0" u="none" strike="noStrike" cap="none" dirty="0">
                <a:solidFill>
                  <a:schemeClr val="dk1"/>
                </a:solidFill>
                <a:latin typeface="Arial"/>
                <a:ea typeface="Arial"/>
                <a:cs typeface="Arial"/>
                <a:sym typeface="Arial"/>
              </a:rPr>
              <a:t>julgevad sekkuda</a:t>
            </a:r>
            <a:r>
              <a:rPr lang="ru-RU" sz="1800" b="0" i="0" u="none" strike="noStrike" cap="none" dirty="0">
                <a:solidFill>
                  <a:schemeClr val="dk1"/>
                </a:solidFill>
                <a:latin typeface="Arial"/>
                <a:ea typeface="Arial"/>
                <a:cs typeface="Arial"/>
                <a:sym typeface="Arial"/>
              </a:rPr>
              <a:t>, kui näevad kedagi ebaõiglaselt tegutsemas;</a:t>
            </a:r>
            <a:endParaRPr sz="1800" b="0" i="0" u="none" strike="noStrike" cap="none" dirty="0">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dirty="0">
                <a:solidFill>
                  <a:schemeClr val="dk1"/>
                </a:solidFill>
                <a:latin typeface="Arial"/>
                <a:ea typeface="Arial"/>
                <a:cs typeface="Arial"/>
                <a:sym typeface="Arial"/>
              </a:rPr>
              <a:t>60% programmis osalenutest toob esile, et lapsed on </a:t>
            </a:r>
            <a:r>
              <a:rPr lang="ru-RU" sz="1800" b="1" i="0" u="none" strike="noStrike" cap="none" dirty="0">
                <a:solidFill>
                  <a:schemeClr val="dk1"/>
                </a:solidFill>
                <a:latin typeface="Arial"/>
                <a:ea typeface="Arial"/>
                <a:cs typeface="Arial"/>
                <a:sym typeface="Arial"/>
              </a:rPr>
              <a:t>muutunud abivalmimaks üksteise vastu</a:t>
            </a:r>
            <a:r>
              <a:rPr lang="ru-RU" sz="1800" b="0"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ru-RU" sz="1800" b="0" i="0" u="sng" strike="noStrike" cap="none" dirty="0">
                <a:solidFill>
                  <a:schemeClr val="hlink"/>
                </a:solidFill>
                <a:latin typeface="Arial"/>
                <a:ea typeface="Arial"/>
                <a:cs typeface="Arial"/>
                <a:sym typeface="Arial"/>
                <a:hlinkClick r:id="rId3"/>
              </a:rPr>
              <a:t>Roskilde Ülikooli teadlaste ja uuringufirma Wilke</a:t>
            </a:r>
            <a:r>
              <a:rPr lang="ru-RU" sz="1800" b="0" i="0" u="none" strike="noStrike" cap="none" dirty="0">
                <a:solidFill>
                  <a:srgbClr val="1E4E79"/>
                </a:solidFill>
                <a:latin typeface="Arial"/>
                <a:ea typeface="Arial"/>
                <a:cs typeface="Arial"/>
                <a:sym typeface="Arial"/>
              </a:rPr>
              <a:t>, 2011</a:t>
            </a:r>
            <a:endParaRPr sz="1800" b="0" i="0" u="none" strike="noStrike" cap="none" dirty="0">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endParaRPr sz="1800" b="0" i="0" u="none" strike="noStrike" cap="none" dirty="0">
              <a:solidFill>
                <a:srgbClr val="1E4E79"/>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a:t>
            </a:r>
            <a:br>
              <a:rPr lang="ru-RU" sz="1800" b="0" i="0" u="none" strike="noStrike" cap="none" dirty="0">
                <a:solidFill>
                  <a:schemeClr val="dk1"/>
                </a:solidFill>
                <a:latin typeface="Arial"/>
                <a:ea typeface="Arial"/>
                <a:cs typeface="Arial"/>
                <a:sym typeface="Arial"/>
              </a:rPr>
            </a:br>
            <a:br>
              <a:rPr lang="ru-RU"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pic>
        <p:nvPicPr>
          <p:cNvPr id="5" name="Picture 4">
            <a:extLst>
              <a:ext uri="{FF2B5EF4-FFF2-40B4-BE49-F238E27FC236}">
                <a16:creationId xmlns:a16="http://schemas.microsoft.com/office/drawing/2014/main" id="{4DC4B00A-57F9-43A8-949D-FE83DDC833B7}"/>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4" name="Google Shape;54;g9cb1e835b6_0_73"/>
          <p:cNvSpPr txBox="1"/>
          <p:nvPr/>
        </p:nvSpPr>
        <p:spPr>
          <a:xfrm>
            <a:off x="4255606" y="2229863"/>
            <a:ext cx="7086600" cy="4012800"/>
          </a:xfrm>
          <a:prstGeom prst="rect">
            <a:avLst/>
          </a:prstGeom>
          <a:noFill/>
          <a:ln>
            <a:noFill/>
          </a:ln>
        </p:spPr>
        <p:txBody>
          <a:bodyPr spcFirstLastPara="1" wrap="square" lIns="91425" tIns="91425" rIns="91425" bIns="91425" anchor="t" anchorCtr="0">
            <a:noAutofit/>
          </a:bodyPr>
          <a:lstStyle/>
          <a:p>
            <a:pPr marL="457200" marR="0" lvl="0" indent="0" algn="ctr" rtl="0">
              <a:lnSpc>
                <a:spcPct val="115000"/>
              </a:lnSpc>
              <a:spcBef>
                <a:spcPts val="0"/>
              </a:spcBef>
              <a:spcAft>
                <a:spcPts val="0"/>
              </a:spcAft>
              <a:buClr>
                <a:srgbClr val="000000"/>
              </a:buClr>
              <a:buSzPts val="2200"/>
              <a:buFont typeface="Arial"/>
              <a:buNone/>
            </a:pPr>
            <a:r>
              <a:rPr lang="ru-RU" sz="2200" b="0" i="0" u="none" strike="noStrike" cap="none" dirty="0">
                <a:solidFill>
                  <a:schemeClr val="dk1"/>
                </a:solidFill>
                <a:latin typeface="Arial"/>
                <a:ea typeface="Arial"/>
                <a:cs typeface="Arial"/>
                <a:sym typeface="Arial"/>
              </a:rPr>
              <a:t>Palun jagage koos koosoleku teatega</a:t>
            </a:r>
            <a:endParaRPr sz="2200" b="0" i="0" u="none" strike="noStrike" cap="none" dirty="0">
              <a:solidFill>
                <a:schemeClr val="dk1"/>
              </a:solidFill>
              <a:latin typeface="Arial"/>
              <a:ea typeface="Arial"/>
              <a:cs typeface="Arial"/>
              <a:sym typeface="Arial"/>
            </a:endParaRPr>
          </a:p>
          <a:p>
            <a:pPr marL="457200" marR="0" lvl="0" indent="0" algn="ctr" rtl="0">
              <a:lnSpc>
                <a:spcPct val="115000"/>
              </a:lnSpc>
              <a:spcBef>
                <a:spcPts val="0"/>
              </a:spcBef>
              <a:spcAft>
                <a:spcPts val="0"/>
              </a:spcAft>
              <a:buClr>
                <a:srgbClr val="000000"/>
              </a:buClr>
              <a:buSzPts val="2200"/>
              <a:buFont typeface="Arial"/>
              <a:buNone/>
            </a:pPr>
            <a:r>
              <a:rPr lang="ru-RU" sz="2200" b="1" i="0" u="none" strike="noStrike" cap="none" dirty="0">
                <a:solidFill>
                  <a:schemeClr val="dk1"/>
                </a:solidFill>
                <a:latin typeface="Arial"/>
                <a:ea typeface="Arial"/>
                <a:cs typeface="Arial"/>
                <a:sym typeface="Arial"/>
              </a:rPr>
              <a:t>lapsevanematele ka “Kiusamisest</a:t>
            </a:r>
            <a:r>
              <a:rPr lang="et-EE" sz="2200" b="1" i="0" u="none" strike="noStrike" cap="none" dirty="0">
                <a:solidFill>
                  <a:schemeClr val="dk1"/>
                </a:solidFill>
                <a:latin typeface="Arial"/>
                <a:ea typeface="Arial"/>
                <a:cs typeface="Arial"/>
                <a:sym typeface="Arial"/>
              </a:rPr>
              <a:t> </a:t>
            </a:r>
            <a:r>
              <a:rPr lang="ru-RU" sz="2200" b="1" i="0" u="none" strike="noStrike" cap="none" dirty="0">
                <a:solidFill>
                  <a:schemeClr val="dk1"/>
                </a:solidFill>
                <a:latin typeface="Arial"/>
                <a:ea typeface="Arial"/>
                <a:cs typeface="Arial"/>
                <a:sym typeface="Arial"/>
              </a:rPr>
              <a:t>vabaks!” kiri, </a:t>
            </a:r>
            <a:r>
              <a:rPr lang="ru-RU" sz="2200" b="0" i="0" u="none" strike="noStrike" cap="none" dirty="0">
                <a:solidFill>
                  <a:schemeClr val="dk1"/>
                </a:solidFill>
                <a:latin typeface="Arial"/>
                <a:ea typeface="Arial"/>
                <a:cs typeface="Arial"/>
                <a:sym typeface="Arial"/>
              </a:rPr>
              <a:t>kus nad leiavad programmi tutvustuse ja nõuanded, kuidas aidata oma lapsel luua häid suhteid rühmas.   </a:t>
            </a:r>
            <a:endParaRPr sz="22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dirty="0">
                <a:solidFill>
                  <a:schemeClr val="dk1"/>
                </a:solidFill>
                <a:latin typeface="Arial"/>
                <a:ea typeface="Arial"/>
                <a:cs typeface="Arial"/>
                <a:sym typeface="Arial"/>
              </a:rPr>
              <a:t>“Kiusamisest vabaks!” kirjad lapsevanematele asuvad kohvris </a:t>
            </a:r>
            <a:endParaRPr sz="1600" b="0" i="1"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dirty="0">
                <a:solidFill>
                  <a:schemeClr val="dk1"/>
                </a:solidFill>
                <a:latin typeface="Arial"/>
                <a:ea typeface="Arial"/>
                <a:cs typeface="Arial"/>
                <a:sym typeface="Arial"/>
              </a:rPr>
              <a:t>ning neid saab juurde trükkida</a:t>
            </a:r>
            <a:r>
              <a:rPr lang="et-EE" sz="1600" i="1" dirty="0">
                <a:solidFill>
                  <a:schemeClr val="dk1"/>
                </a:solidFill>
              </a:rPr>
              <a:t> eesti ja vene </a:t>
            </a:r>
            <a:r>
              <a:rPr lang="ru-RU" sz="1600" b="0" i="1" u="none" strike="noStrike" cap="none" dirty="0">
                <a:solidFill>
                  <a:schemeClr val="dk1"/>
                </a:solidFill>
                <a:latin typeface="Arial"/>
                <a:ea typeface="Arial"/>
                <a:cs typeface="Arial"/>
                <a:sym typeface="Arial"/>
              </a:rPr>
              <a:t>keeles</a:t>
            </a:r>
            <a:endParaRPr sz="1600" b="0" i="1"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dirty="0">
                <a:solidFill>
                  <a:schemeClr val="dk1"/>
                </a:solidFill>
                <a:latin typeface="Arial"/>
                <a:ea typeface="Arial"/>
                <a:cs typeface="Arial"/>
                <a:sym typeface="Arial"/>
                <a:hlinkClick r:id="rId3"/>
              </a:rPr>
              <a:t>vwww.kiusamisestvabaks.ee </a:t>
            </a:r>
            <a:endParaRPr sz="1600" b="0" i="1"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7DFAA20E-927B-4C20-B595-8F0B7C396253}"/>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pic>
        <p:nvPicPr>
          <p:cNvPr id="3" name="Picture 2">
            <a:extLst>
              <a:ext uri="{FF2B5EF4-FFF2-40B4-BE49-F238E27FC236}">
                <a16:creationId xmlns:a16="http://schemas.microsoft.com/office/drawing/2014/main" id="{FE6CFDCF-C3C7-4FAC-B961-E477FBD1FC29}"/>
              </a:ext>
            </a:extLst>
          </p:cNvPr>
          <p:cNvPicPr>
            <a:picLocks noChangeAspect="1"/>
          </p:cNvPicPr>
          <p:nvPr/>
        </p:nvPicPr>
        <p:blipFill rotWithShape="1">
          <a:blip r:embed="rId5"/>
          <a:srcRect l="35625" t="13277" r="34946" b="6204"/>
          <a:stretch/>
        </p:blipFill>
        <p:spPr>
          <a:xfrm>
            <a:off x="1143000" y="1749287"/>
            <a:ext cx="3250096" cy="4816624"/>
          </a:xfrm>
          <a:prstGeom prst="rect">
            <a:avLst/>
          </a:prstGeom>
        </p:spPr>
      </p:pic>
      <p:pic>
        <p:nvPicPr>
          <p:cNvPr id="5" name="Picture 4">
            <a:extLst>
              <a:ext uri="{FF2B5EF4-FFF2-40B4-BE49-F238E27FC236}">
                <a16:creationId xmlns:a16="http://schemas.microsoft.com/office/drawing/2014/main" id="{E7133720-4560-4243-B760-3490C0C3FA9C}"/>
              </a:ext>
            </a:extLst>
          </p:cNvPr>
          <p:cNvPicPr>
            <a:picLocks noChangeAspect="1"/>
          </p:cNvPicPr>
          <p:nvPr/>
        </p:nvPicPr>
        <p:blipFill>
          <a:blip r:embed="rId6"/>
          <a:stretch>
            <a:fillRect/>
          </a:stretch>
        </p:blipFill>
        <p:spPr>
          <a:xfrm>
            <a:off x="10554337" y="5222970"/>
            <a:ext cx="1438882" cy="127077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04"/>
        <p:cNvGrpSpPr/>
        <p:nvPr/>
      </p:nvGrpSpPr>
      <p:grpSpPr>
        <a:xfrm>
          <a:off x="0" y="0"/>
          <a:ext cx="0" cy="0"/>
          <a:chOff x="0" y="0"/>
          <a:chExt cx="0" cy="0"/>
        </a:xfrm>
      </p:grpSpPr>
      <p:sp>
        <p:nvSpPr>
          <p:cNvPr id="205" name="Google Shape;205;p15"/>
          <p:cNvSpPr txBox="1">
            <a:spLocks noGrp="1"/>
          </p:cNvSpPr>
          <p:nvPr>
            <p:ph type="body" idx="1"/>
          </p:nvPr>
        </p:nvSpPr>
        <p:spPr>
          <a:xfrm>
            <a:off x="1241100" y="2034650"/>
            <a:ext cx="9709800" cy="40239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3200" b="1" dirty="0">
                <a:solidFill>
                  <a:srgbClr val="000000"/>
                </a:solidFill>
              </a:rPr>
              <a:t>Metoodika uuringud Eestis</a:t>
            </a:r>
            <a:endParaRPr sz="3200" b="1" dirty="0">
              <a:solidFill>
                <a:srgbClr val="000000"/>
              </a:solidFill>
            </a:endParaRPr>
          </a:p>
          <a:p>
            <a:pPr marL="0" lvl="0" indent="0" algn="just" rtl="0">
              <a:lnSpc>
                <a:spcPct val="90000"/>
              </a:lnSpc>
              <a:spcBef>
                <a:spcPts val="1000"/>
              </a:spcBef>
              <a:spcAft>
                <a:spcPts val="0"/>
              </a:spcAft>
              <a:buSzPts val="2800"/>
              <a:buNone/>
            </a:pPr>
            <a:endParaRPr sz="2600" b="1" dirty="0">
              <a:solidFill>
                <a:srgbClr val="000000"/>
              </a:solidFill>
            </a:endParaRPr>
          </a:p>
          <a:p>
            <a:pPr marL="0" lvl="0" indent="0" algn="just" rtl="0">
              <a:lnSpc>
                <a:spcPct val="90000"/>
              </a:lnSpc>
              <a:spcBef>
                <a:spcPts val="1000"/>
              </a:spcBef>
              <a:spcAft>
                <a:spcPts val="0"/>
              </a:spcAft>
              <a:buSzPts val="2800"/>
              <a:buNone/>
            </a:pPr>
            <a:r>
              <a:rPr lang="ru-RU" sz="1800" dirty="0">
                <a:solidFill>
                  <a:srgbClr val="000000"/>
                </a:solidFill>
              </a:rPr>
              <a:t>"Kiusamisest vabaks!" metoodika kaheaastase efektiivsusuuringu tulemused lasteaedades ja </a:t>
            </a:r>
            <a:r>
              <a:rPr lang="ru-RU" sz="1800" dirty="0"/>
              <a:t>koolides </a:t>
            </a:r>
            <a:r>
              <a:rPr lang="ru-RU" sz="1800" dirty="0">
                <a:solidFill>
                  <a:srgbClr val="000000"/>
                </a:solidFill>
              </a:rPr>
              <a:t>näitavad:</a:t>
            </a:r>
            <a:endParaRPr sz="1800" dirty="0">
              <a:solidFill>
                <a:srgbClr val="000000"/>
              </a:solidFill>
            </a:endParaRPr>
          </a:p>
          <a:p>
            <a:pPr marL="457200" lvl="0" indent="-342900" algn="just" rtl="0">
              <a:lnSpc>
                <a:spcPct val="90000"/>
              </a:lnSpc>
              <a:spcBef>
                <a:spcPts val="1000"/>
              </a:spcBef>
              <a:spcAft>
                <a:spcPts val="0"/>
              </a:spcAft>
              <a:buClr>
                <a:srgbClr val="000000"/>
              </a:buClr>
              <a:buSzPts val="1800"/>
              <a:buChar char="•"/>
            </a:pPr>
            <a:r>
              <a:rPr lang="ru-RU" sz="1800" dirty="0">
                <a:solidFill>
                  <a:srgbClr val="000000"/>
                </a:solidFill>
              </a:rPr>
              <a:t>“</a:t>
            </a:r>
            <a:r>
              <a:rPr lang="ru-RU" sz="1800" b="1" dirty="0">
                <a:solidFill>
                  <a:srgbClr val="000000"/>
                </a:solidFill>
              </a:rPr>
              <a:t>Kiusamise probleem on metoodika järjepideva rakendamise järel kahanenud</a:t>
            </a:r>
            <a:r>
              <a:rPr lang="ru-RU" sz="1800" dirty="0">
                <a:solidFill>
                  <a:srgbClr val="000000"/>
                </a:solidFill>
              </a:rPr>
              <a:t> - nii õpetajate, lapsevanemate kui õpilaste vaatenurgast. Eriti avaldub see verbaalse kiusamise ja kaaslaste ignoreerimise vähenemises”.</a:t>
            </a:r>
            <a:endParaRPr sz="1800" dirty="0">
              <a:solidFill>
                <a:srgbClr val="000000"/>
              </a:solidFill>
            </a:endParaRPr>
          </a:p>
          <a:p>
            <a:pPr marL="457200" lvl="0" indent="-342900" algn="just" rtl="0">
              <a:lnSpc>
                <a:spcPct val="90000"/>
              </a:lnSpc>
              <a:spcBef>
                <a:spcPts val="1000"/>
              </a:spcBef>
              <a:spcAft>
                <a:spcPts val="0"/>
              </a:spcAft>
              <a:buClr>
                <a:srgbClr val="000000"/>
              </a:buClr>
              <a:buSzPts val="1800"/>
              <a:buChar char="•"/>
            </a:pPr>
            <a:r>
              <a:rPr lang="ru-RU" sz="1800" dirty="0">
                <a:solidFill>
                  <a:srgbClr val="000000"/>
                </a:solidFill>
              </a:rPr>
              <a:t>“Lasteaiarühmades ja kooliklassides, kus õpetajad rakendavad metoodika elemente igapäevaselt, </a:t>
            </a:r>
            <a:r>
              <a:rPr lang="ru-RU" sz="1800" b="1" dirty="0">
                <a:solidFill>
                  <a:srgbClr val="000000"/>
                </a:solidFill>
              </a:rPr>
              <a:t>kasutavad lapsed aktiivsemalt tundeid ja suhtlemist kirjeldavat sõnavara.</a:t>
            </a:r>
            <a:r>
              <a:rPr lang="ru-RU" sz="1800" dirty="0">
                <a:solidFill>
                  <a:srgbClr val="000000"/>
                </a:solidFill>
              </a:rPr>
              <a:t> Laiem verbaalne repertuaar annab omakorda võimaluse probleemolukordi ennetada ja neisse tasakaalukalt sekkuda”.</a:t>
            </a:r>
            <a:endParaRPr sz="1800" b="1" dirty="0">
              <a:solidFill>
                <a:srgbClr val="000000"/>
              </a:solidFill>
            </a:endParaRPr>
          </a:p>
          <a:p>
            <a:pPr marL="0" lvl="0" indent="0" algn="just" rtl="0">
              <a:lnSpc>
                <a:spcPct val="90000"/>
              </a:lnSpc>
              <a:spcBef>
                <a:spcPts val="1000"/>
              </a:spcBef>
              <a:spcAft>
                <a:spcPts val="0"/>
              </a:spcAft>
              <a:buSzPts val="2800"/>
              <a:buNone/>
            </a:pPr>
            <a:r>
              <a:rPr lang="ru-RU" sz="1800" dirty="0">
                <a:solidFill>
                  <a:srgbClr val="000000"/>
                </a:solidFill>
              </a:rPr>
              <a:t>Teostaja: Psience OÜ, </a:t>
            </a:r>
            <a:r>
              <a:rPr lang="ru-RU" sz="1800" u="sng" dirty="0">
                <a:solidFill>
                  <a:srgbClr val="000000"/>
                </a:solidFill>
                <a:hlinkClick r:id="rId3">
                  <a:extLst>
                    <a:ext uri="{A12FA001-AC4F-418D-AE19-62706E023703}">
                      <ahyp:hlinkClr xmlns:ahyp="http://schemas.microsoft.com/office/drawing/2018/hyperlinkcolor" val="tx"/>
                    </a:ext>
                  </a:extLst>
                </a:hlinkClick>
              </a:rPr>
              <a:t>Eesti uuring 2015-2016</a:t>
            </a:r>
            <a:endParaRPr sz="1800" dirty="0">
              <a:solidFill>
                <a:srgbClr val="000000"/>
              </a:solidFill>
            </a:endParaRPr>
          </a:p>
          <a:p>
            <a:pPr marL="0" lvl="0" indent="0" algn="just" rtl="0">
              <a:lnSpc>
                <a:spcPct val="90000"/>
              </a:lnSpc>
              <a:spcBef>
                <a:spcPts val="1000"/>
              </a:spcBef>
              <a:spcAft>
                <a:spcPts val="0"/>
              </a:spcAft>
              <a:buSzPts val="2800"/>
              <a:buNone/>
            </a:pPr>
            <a:endParaRPr sz="2000" dirty="0">
              <a:solidFill>
                <a:schemeClr val="dk1"/>
              </a:solidFill>
              <a:highlight>
                <a:srgbClr val="000000"/>
              </a:highlight>
            </a:endParaRPr>
          </a:p>
          <a:p>
            <a:pPr marL="50800" lvl="0" indent="0" algn="just" rtl="0">
              <a:lnSpc>
                <a:spcPct val="90000"/>
              </a:lnSpc>
              <a:spcBef>
                <a:spcPts val="1000"/>
              </a:spcBef>
              <a:spcAft>
                <a:spcPts val="0"/>
              </a:spcAft>
              <a:buSzPts val="2800"/>
              <a:buNone/>
            </a:pPr>
            <a:endParaRPr sz="2000" dirty="0">
              <a:solidFill>
                <a:srgbClr val="1E4E79"/>
              </a:solidFill>
              <a:highlight>
                <a:srgbClr val="000000"/>
              </a:highlight>
              <a:latin typeface="Arial"/>
              <a:ea typeface="Arial"/>
              <a:cs typeface="Arial"/>
              <a:sym typeface="Arial"/>
            </a:endParaRPr>
          </a:p>
        </p:txBody>
      </p:sp>
      <p:pic>
        <p:nvPicPr>
          <p:cNvPr id="4" name="Picture 3">
            <a:extLst>
              <a:ext uri="{FF2B5EF4-FFF2-40B4-BE49-F238E27FC236}">
                <a16:creationId xmlns:a16="http://schemas.microsoft.com/office/drawing/2014/main" id="{9E5BAAFB-CB5A-446A-B468-6AC2A9BC2681}"/>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
          <p:cNvSpPr/>
          <p:nvPr/>
        </p:nvSpPr>
        <p:spPr>
          <a:xfrm>
            <a:off x="4442604" y="1555700"/>
            <a:ext cx="7331021" cy="50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200" b="1" i="0" u="none" strike="noStrike" cap="none">
                <a:solidFill>
                  <a:schemeClr val="dk1"/>
                </a:solidFill>
                <a:latin typeface="Arial"/>
                <a:ea typeface="Arial"/>
                <a:cs typeface="Arial"/>
                <a:sym typeface="Arial"/>
              </a:rPr>
              <a:t>Kiusamise ennetustöö vundament on </a:t>
            </a:r>
            <a:r>
              <a:rPr lang="ru-RU" sz="3200" b="1" i="0" u="none" strike="noStrike" cap="none">
                <a:solidFill>
                  <a:schemeClr val="dk1"/>
                </a:solidFill>
                <a:latin typeface="Arial"/>
                <a:ea typeface="Arial"/>
                <a:cs typeface="Arial"/>
                <a:sym typeface="Arial"/>
              </a:rPr>
              <a:t>väärtused</a:t>
            </a:r>
            <a:r>
              <a:rPr lang="ru-RU"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sp>
        <p:nvSpPr>
          <p:cNvPr id="191" name="Google Shape;191;p1"/>
          <p:cNvSpPr txBox="1"/>
          <p:nvPr/>
        </p:nvSpPr>
        <p:spPr>
          <a:xfrm>
            <a:off x="5286175" y="2354325"/>
            <a:ext cx="6454376" cy="402922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SALLIVUS</a:t>
            </a:r>
            <a:r>
              <a:rPr lang="ru-RU" sz="1800" b="0" i="0" u="none" strike="noStrike" cap="none" dirty="0">
                <a:solidFill>
                  <a:schemeClr val="dk1"/>
                </a:solidFill>
                <a:latin typeface="Arial"/>
                <a:ea typeface="Arial"/>
                <a:cs typeface="Arial"/>
                <a:sym typeface="Arial"/>
              </a:rPr>
              <a:t>   Arvestame üksteise erinevustega ja      </a:t>
            </a:r>
            <a:endParaRPr dirty="0"/>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kohtleme teineteist võrdsetena.</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AUSTUS</a:t>
            </a:r>
            <a:r>
              <a:rPr lang="ru-RU" sz="1800" b="0" i="0" u="none" strike="noStrike" cap="none" dirty="0">
                <a:solidFill>
                  <a:schemeClr val="dk1"/>
                </a:solidFill>
                <a:latin typeface="Arial"/>
                <a:ea typeface="Arial"/>
                <a:cs typeface="Arial"/>
                <a:sym typeface="Arial"/>
              </a:rPr>
              <a:t>       Arvestame kaaslastega ja oleme oma       </a:t>
            </a:r>
            <a:endParaRPr dirty="0"/>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viisaka käitumisega teineteisele eeskujuks.</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HOOLIVUS</a:t>
            </a:r>
            <a:r>
              <a:rPr lang="ru-RU" sz="1800" b="0" i="0" u="none" strike="noStrike" cap="none" dirty="0">
                <a:solidFill>
                  <a:schemeClr val="dk1"/>
                </a:solidFill>
                <a:latin typeface="Arial"/>
                <a:ea typeface="Arial"/>
                <a:cs typeface="Arial"/>
                <a:sym typeface="Arial"/>
              </a:rPr>
              <a:t>   Näitame kaaslaste suhtes üles huvi ja </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abivalmidust.</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JULGUS</a:t>
            </a:r>
            <a:r>
              <a:rPr lang="ru-RU" sz="1800" b="0" i="0" u="none" strike="noStrike" cap="none" dirty="0">
                <a:solidFill>
                  <a:schemeClr val="dk1"/>
                </a:solidFill>
                <a:latin typeface="Arial"/>
                <a:ea typeface="Arial"/>
                <a:cs typeface="Arial"/>
                <a:sym typeface="Arial"/>
              </a:rPr>
              <a:t>        Jääme endale kindlaks</a:t>
            </a:r>
            <a:r>
              <a:rPr lang="ru-RU" sz="1800" b="1" i="0" u="none" strike="noStrike" cap="none" dirty="0">
                <a:solidFill>
                  <a:schemeClr val="dk1"/>
                </a:solidFill>
                <a:latin typeface="Arial"/>
                <a:ea typeface="Arial"/>
                <a:cs typeface="Arial"/>
                <a:sym typeface="Arial"/>
              </a:rPr>
              <a:t> </a:t>
            </a:r>
            <a:r>
              <a:rPr lang="ru-RU" sz="1800" b="0" i="0" u="none" strike="noStrike" cap="none" dirty="0">
                <a:solidFill>
                  <a:schemeClr val="dk1"/>
                </a:solidFill>
                <a:latin typeface="Arial"/>
                <a:ea typeface="Arial"/>
                <a:cs typeface="Arial"/>
                <a:sym typeface="Arial"/>
              </a:rPr>
              <a:t>ja kaitseme üksteist  </a:t>
            </a:r>
            <a:endParaRPr dirty="0"/>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ebaõigluse eest.</a:t>
            </a:r>
            <a:endParaRPr sz="18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ru-RU" sz="1400" b="1" i="1" u="none" strike="noStrike" cap="none" dirty="0">
                <a:solidFill>
                  <a:schemeClr val="dk1"/>
                </a:solidFill>
                <a:latin typeface="Arial"/>
                <a:ea typeface="Arial"/>
                <a:cs typeface="Arial"/>
                <a:sym typeface="Arial"/>
              </a:rPr>
              <a:t>Kõik ei saa olla rühmas parimad sõbrad, kuid kõik saavad ja peavad olema head kaaslased ehk käituma neljast põhiväärtusest lähtuvalt.</a:t>
            </a:r>
            <a:endParaRPr sz="1400" b="1" i="1" u="none" strike="noStrike" cap="none" dirty="0">
              <a:solidFill>
                <a:schemeClr val="dk1"/>
              </a:solidFill>
              <a:latin typeface="Arial"/>
              <a:ea typeface="Arial"/>
              <a:cs typeface="Arial"/>
              <a:sym typeface="Arial"/>
            </a:endParaRPr>
          </a:p>
        </p:txBody>
      </p:sp>
      <p:pic>
        <p:nvPicPr>
          <p:cNvPr id="7" name="Picture 6">
            <a:extLst>
              <a:ext uri="{FF2B5EF4-FFF2-40B4-BE49-F238E27FC236}">
                <a16:creationId xmlns:a16="http://schemas.microsoft.com/office/drawing/2014/main" id="{EB835B9B-0E63-4265-A617-35FAD84780F1}"/>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pic>
        <p:nvPicPr>
          <p:cNvPr id="4" name="Picture 3">
            <a:extLst>
              <a:ext uri="{FF2B5EF4-FFF2-40B4-BE49-F238E27FC236}">
                <a16:creationId xmlns:a16="http://schemas.microsoft.com/office/drawing/2014/main" id="{C5F6EABB-CF74-4C18-B049-40261FBE812F}"/>
              </a:ext>
            </a:extLst>
          </p:cNvPr>
          <p:cNvPicPr>
            <a:picLocks noChangeAspect="1"/>
          </p:cNvPicPr>
          <p:nvPr/>
        </p:nvPicPr>
        <p:blipFill rotWithShape="1">
          <a:blip r:embed="rId4"/>
          <a:srcRect l="33750" t="12374" r="34538" b="5261"/>
          <a:stretch/>
        </p:blipFill>
        <p:spPr>
          <a:xfrm>
            <a:off x="1348305" y="2133864"/>
            <a:ext cx="3177416" cy="4470144"/>
          </a:xfrm>
          <a:prstGeom prst="rect">
            <a:avLst/>
          </a:prstGeom>
        </p:spPr>
      </p:pic>
      <p:sp>
        <p:nvSpPr>
          <p:cNvPr id="193" name="Google Shape;193;p1"/>
          <p:cNvSpPr/>
          <p:nvPr/>
        </p:nvSpPr>
        <p:spPr>
          <a:xfrm>
            <a:off x="192255" y="731858"/>
            <a:ext cx="2312100" cy="2011800"/>
          </a:xfrm>
          <a:prstGeom prst="flowChartConnector">
            <a:avLst/>
          </a:prstGeom>
          <a:solidFill>
            <a:srgbClr val="FFFFFF"/>
          </a:solidFill>
          <a:ln w="9525" cap="flat" cmpd="sng">
            <a:solidFill>
              <a:schemeClr val="accent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u-RU" sz="1300" b="1" i="0" u="none" strike="noStrike" cap="none" dirty="0">
                <a:solidFill>
                  <a:srgbClr val="000000"/>
                </a:solidFill>
                <a:latin typeface="Arial"/>
                <a:ea typeface="Arial"/>
                <a:cs typeface="Arial"/>
                <a:sym typeface="Arial"/>
              </a:rPr>
              <a:t>OOTUS VANEMATELE: programmi põhiväärtusi rakendatakse ka kodus ja suheldes teiste vanematega</a:t>
            </a:r>
            <a:endParaRPr sz="1300" b="1"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92e6739a07_0_20"/>
          <p:cNvSpPr txBox="1">
            <a:spLocks noGrp="1"/>
          </p:cNvSpPr>
          <p:nvPr>
            <p:ph type="body" idx="1"/>
          </p:nvPr>
        </p:nvSpPr>
        <p:spPr>
          <a:xfrm>
            <a:off x="1411625" y="1634875"/>
            <a:ext cx="9492600" cy="1876500"/>
          </a:xfrm>
          <a:prstGeom prst="rect">
            <a:avLst/>
          </a:prstGeom>
          <a:noFill/>
          <a:ln>
            <a:noFill/>
          </a:ln>
        </p:spPr>
        <p:txBody>
          <a:bodyPr spcFirstLastPara="1" wrap="square" lIns="91425" tIns="45700" rIns="91425" bIns="45700" anchor="t" anchorCtr="0">
            <a:noAutofit/>
          </a:bodyPr>
          <a:lstStyle/>
          <a:p>
            <a:pPr marL="50800" lvl="0" indent="0" algn="ctr" rtl="0">
              <a:lnSpc>
                <a:spcPct val="90000"/>
              </a:lnSpc>
              <a:spcBef>
                <a:spcPts val="1000"/>
              </a:spcBef>
              <a:spcAft>
                <a:spcPts val="0"/>
              </a:spcAft>
              <a:buSzPts val="2800"/>
              <a:buNone/>
            </a:pPr>
            <a:r>
              <a:rPr lang="ru-RU" sz="3200" b="1" dirty="0">
                <a:solidFill>
                  <a:srgbClr val="202020"/>
                </a:solidFill>
                <a:highlight>
                  <a:srgbClr val="FFFFFF"/>
                </a:highlight>
              </a:rPr>
              <a:t>ÕPPIMINE MÄNGU KAUDU </a:t>
            </a:r>
            <a:endParaRPr sz="3200" b="1" dirty="0">
              <a:solidFill>
                <a:srgbClr val="202020"/>
              </a:solidFill>
              <a:highlight>
                <a:srgbClr val="FFFFFF"/>
              </a:highlight>
            </a:endParaRPr>
          </a:p>
          <a:p>
            <a:pPr marL="50800" lvl="0" indent="0" algn="ctr" rtl="0">
              <a:lnSpc>
                <a:spcPct val="90000"/>
              </a:lnSpc>
              <a:spcBef>
                <a:spcPts val="1000"/>
              </a:spcBef>
              <a:spcAft>
                <a:spcPts val="0"/>
              </a:spcAft>
              <a:buSzPts val="2800"/>
              <a:buNone/>
            </a:pPr>
            <a:endParaRPr sz="1000" b="1" dirty="0"/>
          </a:p>
          <a:p>
            <a:pPr marL="0" lvl="0" indent="0" algn="ctr" rtl="0">
              <a:lnSpc>
                <a:spcPct val="100000"/>
              </a:lnSpc>
              <a:spcBef>
                <a:spcPts val="0"/>
              </a:spcBef>
              <a:spcAft>
                <a:spcPts val="0"/>
              </a:spcAft>
              <a:buSzPts val="2800"/>
              <a:buNone/>
            </a:pPr>
            <a:r>
              <a:rPr lang="ru-RU" sz="1800" dirty="0"/>
              <a:t>Laste hulgas on hea õhkkonna loomiseks välja töötatud </a:t>
            </a:r>
            <a:br>
              <a:rPr lang="ru-RU" sz="1800" dirty="0"/>
            </a:br>
            <a:r>
              <a:rPr lang="ru-RU" sz="1800" b="1" dirty="0"/>
              <a:t>sotsiaalsed käitumismudelid</a:t>
            </a:r>
            <a:r>
              <a:rPr lang="ru-RU" sz="1800" dirty="0"/>
              <a:t>, mille edastamise metoodika koondub </a:t>
            </a:r>
            <a:endParaRPr sz="1800" dirty="0"/>
          </a:p>
          <a:p>
            <a:pPr marL="0" lvl="0" indent="0" algn="ctr" rtl="0">
              <a:lnSpc>
                <a:spcPct val="100000"/>
              </a:lnSpc>
              <a:spcBef>
                <a:spcPts val="0"/>
              </a:spcBef>
              <a:spcAft>
                <a:spcPts val="0"/>
              </a:spcAft>
              <a:buSzPts val="2800"/>
              <a:buNone/>
            </a:pPr>
            <a:r>
              <a:rPr lang="ru-RU" sz="1800" b="1" dirty="0"/>
              <a:t>vanusepõhisesse “Kiusamisest vabaks!” metoodilise kohvrisse</a:t>
            </a:r>
            <a:r>
              <a:rPr lang="ru-RU" sz="1800" dirty="0"/>
              <a:t> </a:t>
            </a:r>
            <a:r>
              <a:rPr lang="ru-RU" sz="2000" dirty="0"/>
              <a:t> </a:t>
            </a:r>
            <a:br>
              <a:rPr lang="ru-RU" sz="2500" dirty="0"/>
            </a:br>
            <a:endParaRPr sz="2500" dirty="0"/>
          </a:p>
        </p:txBody>
      </p:sp>
      <p:pic>
        <p:nvPicPr>
          <p:cNvPr id="212" name="Google Shape;212;g92e6739a07_0_20"/>
          <p:cNvPicPr preferRelativeResize="0"/>
          <p:nvPr/>
        </p:nvPicPr>
        <p:blipFill rotWithShape="1">
          <a:blip r:embed="rId3">
            <a:alphaModFix/>
          </a:blip>
          <a:srcRect t="33188" r="920" b="10966"/>
          <a:stretch/>
        </p:blipFill>
        <p:spPr>
          <a:xfrm>
            <a:off x="1052400" y="3605875"/>
            <a:ext cx="6109299" cy="2520299"/>
          </a:xfrm>
          <a:prstGeom prst="rect">
            <a:avLst/>
          </a:prstGeom>
          <a:noFill/>
          <a:ln>
            <a:noFill/>
          </a:ln>
        </p:spPr>
      </p:pic>
      <p:sp>
        <p:nvSpPr>
          <p:cNvPr id="213" name="Google Shape;213;g92e6739a07_0_20"/>
          <p:cNvSpPr txBox="1"/>
          <p:nvPr/>
        </p:nvSpPr>
        <p:spPr>
          <a:xfrm>
            <a:off x="7616500" y="4280738"/>
            <a:ext cx="3747300" cy="1504987"/>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dirty="0">
                <a:solidFill>
                  <a:srgbClr val="000000"/>
                </a:solidFill>
                <a:highlight>
                  <a:srgbClr val="FFFFFF"/>
                </a:highlight>
                <a:latin typeface="Arial"/>
                <a:ea typeface="Arial"/>
                <a:cs typeface="Arial"/>
                <a:sym typeface="Arial"/>
              </a:rPr>
              <a:t>Sinine</a:t>
            </a:r>
            <a:r>
              <a:rPr lang="ru-RU" sz="1700" b="0" i="0" u="none" strike="noStrike" cap="none" dirty="0">
                <a:solidFill>
                  <a:srgbClr val="000000"/>
                </a:solidFill>
                <a:highlight>
                  <a:srgbClr val="FFFFFF"/>
                </a:highlight>
                <a:latin typeface="Arial"/>
                <a:ea typeface="Arial"/>
                <a:cs typeface="Arial"/>
                <a:sym typeface="Arial"/>
              </a:rPr>
              <a:t> </a:t>
            </a:r>
            <a:r>
              <a:rPr lang="ru-RU" sz="1700" b="1" i="0" u="none" strike="noStrike" cap="none" dirty="0">
                <a:solidFill>
                  <a:srgbClr val="000000"/>
                </a:solidFill>
                <a:highlight>
                  <a:srgbClr val="FFFFFF"/>
                </a:highlight>
                <a:latin typeface="Arial"/>
                <a:ea typeface="Arial"/>
                <a:cs typeface="Arial"/>
                <a:sym typeface="Arial"/>
              </a:rPr>
              <a:t>kohver </a:t>
            </a:r>
            <a:r>
              <a:rPr lang="ru-RU" sz="1700" b="0" i="0" u="none" strike="noStrike" cap="none" dirty="0">
                <a:solidFill>
                  <a:srgbClr val="000000"/>
                </a:solidFill>
                <a:highlight>
                  <a:srgbClr val="FFFFFF"/>
                </a:highlight>
                <a:latin typeface="Arial"/>
                <a:ea typeface="Arial"/>
                <a:cs typeface="Arial"/>
                <a:sym typeface="Arial"/>
              </a:rPr>
              <a:t>– kooli</a:t>
            </a:r>
            <a:r>
              <a:rPr lang="et-EE" sz="1700" b="0" i="0" u="none" strike="noStrike" cap="none" dirty="0">
                <a:solidFill>
                  <a:srgbClr val="000000"/>
                </a:solidFill>
                <a:highlight>
                  <a:srgbClr val="FFFFFF"/>
                </a:highlight>
                <a:latin typeface="Arial"/>
                <a:ea typeface="Arial"/>
                <a:cs typeface="Arial"/>
                <a:sym typeface="Arial"/>
              </a:rPr>
              <a:t> I kooliastmes</a:t>
            </a: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dirty="0">
                <a:solidFill>
                  <a:srgbClr val="000000"/>
                </a:solidFill>
                <a:highlight>
                  <a:srgbClr val="FFFFFF"/>
                </a:highlight>
                <a:latin typeface="Arial"/>
                <a:ea typeface="Arial"/>
                <a:cs typeface="Arial"/>
                <a:sym typeface="Arial"/>
              </a:rPr>
              <a:t>Roheline</a:t>
            </a:r>
            <a:r>
              <a:rPr lang="ru-RU" sz="1700" b="0" i="0" u="none" strike="noStrike" cap="none" dirty="0">
                <a:solidFill>
                  <a:srgbClr val="000000"/>
                </a:solidFill>
                <a:highlight>
                  <a:srgbClr val="FFFFFF"/>
                </a:highlight>
                <a:latin typeface="Arial"/>
                <a:ea typeface="Arial"/>
                <a:cs typeface="Arial"/>
                <a:sym typeface="Arial"/>
              </a:rPr>
              <a:t> </a:t>
            </a:r>
            <a:r>
              <a:rPr lang="ru-RU" sz="1700" b="1" i="0" u="none" strike="noStrike" cap="none" dirty="0">
                <a:solidFill>
                  <a:srgbClr val="000000"/>
                </a:solidFill>
                <a:highlight>
                  <a:srgbClr val="FFFFFF"/>
                </a:highlight>
                <a:latin typeface="Arial"/>
                <a:ea typeface="Arial"/>
                <a:cs typeface="Arial"/>
                <a:sym typeface="Arial"/>
              </a:rPr>
              <a:t>kohver</a:t>
            </a:r>
            <a:r>
              <a:rPr lang="ru-RU" sz="1700" b="0" i="0" u="none" strike="noStrike" cap="none" dirty="0">
                <a:solidFill>
                  <a:srgbClr val="000000"/>
                </a:solidFill>
                <a:highlight>
                  <a:srgbClr val="FFFFFF"/>
                </a:highlight>
                <a:latin typeface="Arial"/>
                <a:ea typeface="Arial"/>
                <a:cs typeface="Arial"/>
                <a:sym typeface="Arial"/>
              </a:rPr>
              <a:t> - lasteaedades </a:t>
            </a: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dirty="0">
                <a:solidFill>
                  <a:srgbClr val="000000"/>
                </a:solidFill>
                <a:highlight>
                  <a:srgbClr val="FFFFFF"/>
                </a:highlight>
                <a:latin typeface="Arial"/>
                <a:ea typeface="Arial"/>
                <a:cs typeface="Arial"/>
                <a:sym typeface="Arial"/>
              </a:rPr>
              <a:t>Oranž</a:t>
            </a:r>
            <a:r>
              <a:rPr lang="ru-RU" sz="1700" b="0" i="0" u="none" strike="noStrike" cap="none" dirty="0">
                <a:solidFill>
                  <a:srgbClr val="000000"/>
                </a:solidFill>
                <a:highlight>
                  <a:srgbClr val="FFFFFF"/>
                </a:highlight>
                <a:latin typeface="Arial"/>
                <a:ea typeface="Arial"/>
                <a:cs typeface="Arial"/>
                <a:sym typeface="Arial"/>
              </a:rPr>
              <a:t> </a:t>
            </a:r>
            <a:r>
              <a:rPr lang="ru-RU" sz="1700" b="1" i="0" u="none" strike="noStrike" cap="none" dirty="0">
                <a:solidFill>
                  <a:srgbClr val="000000"/>
                </a:solidFill>
                <a:highlight>
                  <a:srgbClr val="FFFFFF"/>
                </a:highlight>
                <a:latin typeface="Arial"/>
                <a:ea typeface="Arial"/>
                <a:cs typeface="Arial"/>
                <a:sym typeface="Arial"/>
              </a:rPr>
              <a:t>kohver</a:t>
            </a:r>
            <a:r>
              <a:rPr lang="ru-RU" sz="1700" b="0" i="0" u="none" strike="noStrike" cap="none" dirty="0">
                <a:solidFill>
                  <a:srgbClr val="000000"/>
                </a:solidFill>
                <a:highlight>
                  <a:srgbClr val="FFFFFF"/>
                </a:highlight>
                <a:latin typeface="Arial"/>
                <a:ea typeface="Arial"/>
                <a:cs typeface="Arial"/>
                <a:sym typeface="Arial"/>
              </a:rPr>
              <a:t> - 0-3-aastaste laste rühmades</a:t>
            </a:r>
            <a:endParaRPr sz="17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FF9D35B-EECE-45A1-AEB9-844C1FFEAE02}"/>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92e6739a07_0_25"/>
          <p:cNvSpPr txBox="1">
            <a:spLocks noGrp="1"/>
          </p:cNvSpPr>
          <p:nvPr>
            <p:ph type="title"/>
          </p:nvPr>
        </p:nvSpPr>
        <p:spPr>
          <a:xfrm>
            <a:off x="230102" y="1743532"/>
            <a:ext cx="6597020" cy="84161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2060"/>
              </a:buClr>
              <a:buSzPts val="3200"/>
              <a:buFont typeface="Arial"/>
              <a:buNone/>
            </a:pPr>
            <a:r>
              <a:rPr lang="ru-RU" sz="2200" dirty="0">
                <a:solidFill>
                  <a:srgbClr val="000000"/>
                </a:solidFill>
              </a:rPr>
              <a:t>Programmi </a:t>
            </a:r>
            <a:r>
              <a:rPr lang="et-EE" sz="2200" dirty="0">
                <a:solidFill>
                  <a:srgbClr val="000000"/>
                </a:solidFill>
              </a:rPr>
              <a:t>„</a:t>
            </a:r>
            <a:r>
              <a:rPr lang="ru-RU" sz="2200" dirty="0">
                <a:solidFill>
                  <a:srgbClr val="000000"/>
                </a:solidFill>
              </a:rPr>
              <a:t>Kiusamisest vabaks!” </a:t>
            </a:r>
            <a:r>
              <a:rPr lang="et-EE" sz="2200" dirty="0">
                <a:solidFill>
                  <a:srgbClr val="000000"/>
                </a:solidFill>
              </a:rPr>
              <a:t>sõimerühma ja lastehoiu</a:t>
            </a:r>
            <a:r>
              <a:rPr lang="ru-RU" sz="2200" dirty="0">
                <a:solidFill>
                  <a:srgbClr val="000000"/>
                </a:solidFill>
              </a:rPr>
              <a:t> metoodiline </a:t>
            </a:r>
            <a:r>
              <a:rPr lang="et-EE" sz="2200" dirty="0">
                <a:solidFill>
                  <a:srgbClr val="000000"/>
                </a:solidFill>
              </a:rPr>
              <a:t>materjal</a:t>
            </a:r>
            <a:endParaRPr sz="2200"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br>
              <a:rPr lang="ru-RU" sz="2200" u="sng" dirty="0"/>
            </a:br>
            <a:endParaRPr sz="2200" u="sng" dirty="0">
              <a:solidFill>
                <a:srgbClr val="000000"/>
              </a:solidFill>
            </a:endParaRPr>
          </a:p>
        </p:txBody>
      </p:sp>
      <p:sp>
        <p:nvSpPr>
          <p:cNvPr id="228" name="Google Shape;228;g92e6739a07_0_25"/>
          <p:cNvSpPr txBox="1"/>
          <p:nvPr/>
        </p:nvSpPr>
        <p:spPr>
          <a:xfrm>
            <a:off x="6988029" y="2368594"/>
            <a:ext cx="4581900" cy="71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endParaRPr sz="2400" b="1" i="0" u="none" strike="noStrike" cap="none">
              <a:solidFill>
                <a:srgbClr val="002060"/>
              </a:solidFill>
              <a:latin typeface="Arial"/>
              <a:ea typeface="Arial"/>
              <a:cs typeface="Arial"/>
              <a:sym typeface="Arial"/>
            </a:endParaRPr>
          </a:p>
        </p:txBody>
      </p:sp>
      <p:sp>
        <p:nvSpPr>
          <p:cNvPr id="229" name="Google Shape;229;g92e6739a07_0_25"/>
          <p:cNvSpPr/>
          <p:nvPr/>
        </p:nvSpPr>
        <p:spPr>
          <a:xfrm>
            <a:off x="6666214" y="2368594"/>
            <a:ext cx="5225529" cy="3795715"/>
          </a:xfrm>
          <a:prstGeom prst="rect">
            <a:avLst/>
          </a:prstGeom>
          <a:noFill/>
          <a:ln>
            <a:noFill/>
          </a:ln>
        </p:spPr>
        <p:txBody>
          <a:bodyPr spcFirstLastPara="1" wrap="square" lIns="91425" tIns="45700" rIns="91425" bIns="45700" anchor="t" anchorCtr="0">
            <a:noAutofit/>
          </a:bodyPr>
          <a:lstStyle/>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Sõber Karu, 29cm </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Käsiraamat</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Tegevuste raamat</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Muusikaraamat nootidega „Igaüks on isemoodi”</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Helisalvestid „Igaüks on isemoodi”</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Vestluskaardid, 18tk.</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Väärtuste plakat (täidetud)</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Väärtuste plakat (täidetav)</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Emotsioonide plakatid (hirm, viha, kurbus, rõõm)</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Kiri direktorile</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Kiri programmiga liitunud õpetajale</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Kiri lapsevanematele</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Plakat „Seitse nõuannet lapsevanematele“</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„Kiusamisest vabaks!“ metoodikat tutvustav voldik</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Diplom rühmale</a:t>
            </a:r>
          </a:p>
          <a:p>
            <a:pPr marL="469900" marR="0" lvl="0" indent="-342900" rtl="0">
              <a:lnSpc>
                <a:spcPct val="107000"/>
              </a:lnSpc>
              <a:spcBef>
                <a:spcPts val="0"/>
              </a:spcBef>
              <a:spcAft>
                <a:spcPts val="0"/>
              </a:spcAft>
              <a:buClr>
                <a:srgbClr val="000000"/>
              </a:buClr>
              <a:buSzPts val="1600"/>
              <a:buAutoNum type="arabicPeriod"/>
            </a:pPr>
            <a:r>
              <a:rPr lang="et-EE" i="0" dirty="0">
                <a:solidFill>
                  <a:schemeClr val="tx1"/>
                </a:solidFill>
                <a:effectLst/>
                <a:latin typeface="+mj-lt"/>
              </a:rPr>
              <a:t>Märkmik „Sõber Karu külastab laste kodusid“ </a:t>
            </a:r>
            <a:endParaRPr i="0" u="none" strike="noStrike" cap="none" dirty="0">
              <a:solidFill>
                <a:schemeClr val="tx1"/>
              </a:solidFill>
              <a:highlight>
                <a:srgbClr val="FFFFFF"/>
              </a:highlight>
              <a:latin typeface="+mj-lt"/>
              <a:ea typeface="Arial"/>
              <a:cs typeface="Arial"/>
              <a:sym typeface="Arial"/>
            </a:endParaRPr>
          </a:p>
        </p:txBody>
      </p:sp>
      <p:pic>
        <p:nvPicPr>
          <p:cNvPr id="7" name="Picture 6">
            <a:extLst>
              <a:ext uri="{FF2B5EF4-FFF2-40B4-BE49-F238E27FC236}">
                <a16:creationId xmlns:a16="http://schemas.microsoft.com/office/drawing/2014/main" id="{CCA55D30-CB84-4F0F-9DB2-1D74E320B788}"/>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pic>
        <p:nvPicPr>
          <p:cNvPr id="3" name="Picture 2">
            <a:extLst>
              <a:ext uri="{FF2B5EF4-FFF2-40B4-BE49-F238E27FC236}">
                <a16:creationId xmlns:a16="http://schemas.microsoft.com/office/drawing/2014/main" id="{C13C5606-ECEA-48D2-9494-387F67DCD7B7}"/>
              </a:ext>
            </a:extLst>
          </p:cNvPr>
          <p:cNvPicPr>
            <a:picLocks noChangeAspect="1"/>
          </p:cNvPicPr>
          <p:nvPr/>
        </p:nvPicPr>
        <p:blipFill>
          <a:blip r:embed="rId4"/>
          <a:stretch>
            <a:fillRect/>
          </a:stretch>
        </p:blipFill>
        <p:spPr>
          <a:xfrm>
            <a:off x="1192717" y="2645505"/>
            <a:ext cx="4297855" cy="379571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9cb1e835b6_0_19"/>
          <p:cNvSpPr txBox="1">
            <a:spLocks noGrp="1"/>
          </p:cNvSpPr>
          <p:nvPr>
            <p:ph type="body" idx="1"/>
          </p:nvPr>
        </p:nvSpPr>
        <p:spPr>
          <a:xfrm>
            <a:off x="639670" y="1998388"/>
            <a:ext cx="10493150" cy="4328696"/>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000"/>
              </a:spcBef>
              <a:spcAft>
                <a:spcPts val="0"/>
              </a:spcAft>
              <a:buNone/>
            </a:pPr>
            <a:r>
              <a:rPr lang="et-EE" sz="2800" b="1" dirty="0">
                <a:latin typeface="+mj-lt"/>
              </a:rPr>
              <a:t>Programmi sümbol – Sõber Karu</a:t>
            </a:r>
          </a:p>
          <a:p>
            <a:pPr marL="914400" lvl="0" indent="0" algn="just" rtl="0">
              <a:lnSpc>
                <a:spcPct val="100000"/>
              </a:lnSpc>
              <a:spcBef>
                <a:spcPts val="1000"/>
              </a:spcBef>
              <a:spcAft>
                <a:spcPts val="0"/>
              </a:spcAft>
              <a:buNone/>
            </a:pPr>
            <a:endParaRPr lang="et-EE" sz="1800" b="1" dirty="0">
              <a:latin typeface="+mj-lt"/>
            </a:endParaRPr>
          </a:p>
          <a:p>
            <a:pPr marL="457200" lvl="0" indent="-355600" algn="just" rtl="0">
              <a:lnSpc>
                <a:spcPct val="100000"/>
              </a:lnSpc>
              <a:spcBef>
                <a:spcPts val="0"/>
              </a:spcBef>
              <a:spcAft>
                <a:spcPts val="0"/>
              </a:spcAft>
              <a:buSzPts val="2000"/>
              <a:buChar char="•"/>
            </a:pPr>
            <a:r>
              <a:rPr lang="et-EE" sz="1800" dirty="0">
                <a:latin typeface="+mj-lt"/>
              </a:rPr>
              <a:t>Nimetus - </a:t>
            </a:r>
            <a:r>
              <a:rPr lang="et-EE" sz="1800" b="1" dirty="0">
                <a:latin typeface="+mj-lt"/>
              </a:rPr>
              <a:t>Sõber Karu. </a:t>
            </a:r>
          </a:p>
          <a:p>
            <a:pPr marL="101600" lvl="0" indent="0" algn="just" rtl="0">
              <a:lnSpc>
                <a:spcPct val="100000"/>
              </a:lnSpc>
              <a:spcBef>
                <a:spcPts val="0"/>
              </a:spcBef>
              <a:spcAft>
                <a:spcPts val="0"/>
              </a:spcAft>
              <a:buSzPts val="2000"/>
              <a:buNone/>
            </a:pPr>
            <a:r>
              <a:rPr lang="et-EE" sz="1800" dirty="0">
                <a:latin typeface="+mj-lt"/>
              </a:rPr>
              <a:t>      Suur – õpetajale; väike – igale lapsele.</a:t>
            </a:r>
          </a:p>
          <a:p>
            <a:pPr marL="457200" lvl="0" indent="0" algn="just" rtl="0">
              <a:lnSpc>
                <a:spcPct val="100000"/>
              </a:lnSpc>
              <a:spcBef>
                <a:spcPts val="1000"/>
              </a:spcBef>
              <a:spcAft>
                <a:spcPts val="0"/>
              </a:spcAft>
              <a:buSzPts val="2800"/>
              <a:buNone/>
            </a:pPr>
            <a:endParaRPr lang="et-EE" sz="1800" b="1" dirty="0">
              <a:latin typeface="+mj-lt"/>
            </a:endParaRPr>
          </a:p>
          <a:p>
            <a:pPr marL="457200" lvl="0" indent="-355600" algn="just" rtl="0">
              <a:lnSpc>
                <a:spcPct val="100000"/>
              </a:lnSpc>
              <a:spcBef>
                <a:spcPts val="0"/>
              </a:spcBef>
              <a:spcAft>
                <a:spcPts val="0"/>
              </a:spcAft>
              <a:buSzPts val="2000"/>
              <a:buChar char="•"/>
            </a:pPr>
            <a:r>
              <a:rPr lang="et-EE" sz="1800" dirty="0">
                <a:latin typeface="+mj-lt"/>
              </a:rPr>
              <a:t>Lilla värvitoon - turvalisuse ja sallivuse värv. </a:t>
            </a:r>
          </a:p>
          <a:p>
            <a:pPr marL="101600" lvl="0" indent="0" algn="just" rtl="0">
              <a:lnSpc>
                <a:spcPct val="100000"/>
              </a:lnSpc>
              <a:spcBef>
                <a:spcPts val="0"/>
              </a:spcBef>
              <a:spcAft>
                <a:spcPts val="0"/>
              </a:spcAft>
              <a:buSzPts val="2000"/>
              <a:buNone/>
            </a:pPr>
            <a:r>
              <a:rPr lang="et-EE" sz="1800" dirty="0">
                <a:latin typeface="+mj-lt"/>
              </a:rPr>
              <a:t>     Rahvusvahelise kiusamisvastase päeva värv.</a:t>
            </a:r>
          </a:p>
          <a:p>
            <a:pPr marL="457200" lvl="0" indent="0" algn="just" rtl="0">
              <a:lnSpc>
                <a:spcPct val="100000"/>
              </a:lnSpc>
              <a:spcBef>
                <a:spcPts val="0"/>
              </a:spcBef>
              <a:spcAft>
                <a:spcPts val="0"/>
              </a:spcAft>
              <a:buSzPts val="2800"/>
              <a:buNone/>
            </a:pPr>
            <a:endParaRPr lang="et-EE" sz="1800" dirty="0">
              <a:latin typeface="+mj-lt"/>
            </a:endParaRPr>
          </a:p>
          <a:p>
            <a:pPr indent="-355600" algn="just">
              <a:lnSpc>
                <a:spcPct val="100000"/>
              </a:lnSpc>
              <a:spcBef>
                <a:spcPts val="0"/>
              </a:spcBef>
              <a:buSzPts val="2000"/>
            </a:pPr>
            <a:r>
              <a:rPr lang="et-EE" sz="1800" b="1" dirty="0">
                <a:latin typeface="+mj-lt"/>
              </a:rPr>
              <a:t>Õppevahend: </a:t>
            </a:r>
            <a:r>
              <a:rPr lang="et-EE" sz="1800" dirty="0">
                <a:solidFill>
                  <a:srgbClr val="000000"/>
                </a:solidFill>
                <a:effectLst/>
                <a:latin typeface="+mj-lt"/>
                <a:ea typeface="Calibri" panose="020F0502020204030204" pitchFamily="34" charset="0"/>
                <a:cs typeface="Times New Roman" panose="02020603050405020304" pitchFamily="18" charset="0"/>
              </a:rPr>
              <a:t>hea kaaslase (p</a:t>
            </a:r>
            <a:r>
              <a:rPr lang="et-EE" sz="1800" dirty="0">
                <a:latin typeface="+mj-lt"/>
              </a:rPr>
              <a:t>rogrammi põhiväärtuste)</a:t>
            </a:r>
            <a:r>
              <a:rPr lang="et-EE" sz="1800" dirty="0">
                <a:solidFill>
                  <a:srgbClr val="000000"/>
                </a:solidFill>
                <a:effectLst/>
                <a:latin typeface="+mj-lt"/>
                <a:ea typeface="Calibri" panose="020F0502020204030204" pitchFamily="34" charset="0"/>
                <a:cs typeface="Times New Roman" panose="02020603050405020304" pitchFamily="18" charset="0"/>
              </a:rPr>
              <a:t> mõiste meeldetuletaja, lohutaja ja hääletoru. Lastekoosolekutel </a:t>
            </a:r>
            <a:r>
              <a:rPr lang="et-EE" sz="1800" dirty="0">
                <a:solidFill>
                  <a:srgbClr val="000000"/>
                </a:solidFill>
                <a:latin typeface="+mj-lt"/>
                <a:ea typeface="Calibri" panose="020F0502020204030204" pitchFamily="34" charset="0"/>
                <a:cs typeface="Times New Roman" panose="02020603050405020304" pitchFamily="18" charset="0"/>
              </a:rPr>
              <a:t>ehk</a:t>
            </a:r>
            <a:r>
              <a:rPr lang="et-EE" sz="1800" dirty="0">
                <a:solidFill>
                  <a:srgbClr val="000000"/>
                </a:solidFill>
                <a:effectLst/>
                <a:latin typeface="+mj-lt"/>
                <a:ea typeface="Calibri" panose="020F0502020204030204" pitchFamily="34" charset="0"/>
                <a:cs typeface="Times New Roman" panose="02020603050405020304" pitchFamily="18" charset="0"/>
              </a:rPr>
              <a:t> karukoosolekutel</a:t>
            </a:r>
            <a:r>
              <a:rPr lang="et-EE" sz="1800" dirty="0">
                <a:solidFill>
                  <a:srgbClr val="000000"/>
                </a:solidFill>
                <a:effectLst/>
                <a:latin typeface="+mj-lt"/>
                <a:ea typeface="Times New Roman" panose="02020603050405020304" pitchFamily="18" charset="0"/>
                <a:cs typeface="Times New Roman" panose="02020603050405020304" pitchFamily="18" charset="0"/>
              </a:rPr>
              <a:t> </a:t>
            </a:r>
            <a:r>
              <a:rPr lang="et-EE" sz="1800" dirty="0">
                <a:solidFill>
                  <a:srgbClr val="000000"/>
                </a:solidFill>
                <a:effectLst/>
                <a:latin typeface="+mj-lt"/>
                <a:ea typeface="Calibri" panose="020F0502020204030204" pitchFamily="34" charset="0"/>
                <a:cs typeface="Times New Roman" panose="02020603050405020304" pitchFamily="18" charset="0"/>
              </a:rPr>
              <a:t>on Sõber Karu abil </a:t>
            </a:r>
            <a:r>
              <a:rPr lang="et-EE" sz="1800" dirty="0">
                <a:solidFill>
                  <a:srgbClr val="000000"/>
                </a:solidFill>
                <a:latin typeface="+mj-lt"/>
                <a:ea typeface="Calibri" panose="020F0502020204030204" pitchFamily="34" charset="0"/>
                <a:cs typeface="Times New Roman" panose="02020603050405020304" pitchFamily="18" charset="0"/>
              </a:rPr>
              <a:t>lastel</a:t>
            </a:r>
            <a:r>
              <a:rPr lang="et-EE" sz="1800" dirty="0">
                <a:solidFill>
                  <a:srgbClr val="000000"/>
                </a:solidFill>
                <a:effectLst/>
                <a:latin typeface="+mj-lt"/>
                <a:ea typeface="Calibri" panose="020F0502020204030204" pitchFamily="34" charset="0"/>
                <a:cs typeface="Times New Roman" panose="02020603050405020304" pitchFamily="18" charset="0"/>
              </a:rPr>
              <a:t> kergem rääkida oma tunnetest ja kogemustest</a:t>
            </a:r>
            <a:r>
              <a:rPr lang="et-EE" sz="1800" dirty="0">
                <a:solidFill>
                  <a:srgbClr val="000000"/>
                </a:solidFill>
                <a:effectLst/>
                <a:latin typeface="+mj-lt"/>
                <a:ea typeface="Times New Roman" panose="02020603050405020304" pitchFamily="18" charset="0"/>
                <a:cs typeface="Times New Roman" panose="02020603050405020304" pitchFamily="18" charset="0"/>
              </a:rPr>
              <a:t>, arutada või mängida läbi võimalikke elulisi situatsioone ja teha kokkuleppeid grupis käitumiseks vastavates olukordades.</a:t>
            </a:r>
          </a:p>
          <a:p>
            <a:pPr indent="-355600" algn="just">
              <a:lnSpc>
                <a:spcPct val="100000"/>
              </a:lnSpc>
              <a:spcBef>
                <a:spcPts val="0"/>
              </a:spcBef>
              <a:buSzPts val="2000"/>
            </a:pPr>
            <a:endParaRPr lang="et-EE" sz="1800" dirty="0">
              <a:latin typeface="+mj-lt"/>
            </a:endParaRPr>
          </a:p>
          <a:p>
            <a:pPr marL="0" lvl="0" indent="0" algn="just" rtl="0">
              <a:lnSpc>
                <a:spcPct val="100000"/>
              </a:lnSpc>
              <a:spcBef>
                <a:spcPts val="1000"/>
              </a:spcBef>
              <a:spcAft>
                <a:spcPts val="0"/>
              </a:spcAft>
              <a:buNone/>
            </a:pPr>
            <a:endParaRPr lang="et-EE" sz="1800" b="1" dirty="0">
              <a:latin typeface="+mj-lt"/>
            </a:endParaRPr>
          </a:p>
          <a:p>
            <a:pPr marL="0" lvl="0" indent="0" algn="just" rtl="0">
              <a:lnSpc>
                <a:spcPct val="100000"/>
              </a:lnSpc>
              <a:spcBef>
                <a:spcPts val="1000"/>
              </a:spcBef>
              <a:spcAft>
                <a:spcPts val="0"/>
              </a:spcAft>
              <a:buNone/>
            </a:pPr>
            <a:endParaRPr lang="et-EE" sz="1800" dirty="0">
              <a:latin typeface="+mj-lt"/>
            </a:endParaRPr>
          </a:p>
          <a:p>
            <a:pPr marL="0" lvl="0" indent="0" algn="l" rtl="0">
              <a:lnSpc>
                <a:spcPct val="90000"/>
              </a:lnSpc>
              <a:spcBef>
                <a:spcPts val="1000"/>
              </a:spcBef>
              <a:spcAft>
                <a:spcPts val="0"/>
              </a:spcAft>
              <a:buSzPts val="2800"/>
              <a:buNone/>
            </a:pPr>
            <a:endParaRPr sz="1800" dirty="0"/>
          </a:p>
        </p:txBody>
      </p:sp>
      <p:pic>
        <p:nvPicPr>
          <p:cNvPr id="4" name="Picture 3">
            <a:extLst>
              <a:ext uri="{FF2B5EF4-FFF2-40B4-BE49-F238E27FC236}">
                <a16:creationId xmlns:a16="http://schemas.microsoft.com/office/drawing/2014/main" id="{F32DEF04-61A7-42A3-BCC3-DB1B26F740FE}"/>
              </a:ext>
            </a:extLst>
          </p:cNvPr>
          <p:cNvPicPr>
            <a:picLocks noChangeAspect="1"/>
          </p:cNvPicPr>
          <p:nvPr/>
        </p:nvPicPr>
        <p:blipFill>
          <a:blip r:embed="rId3"/>
          <a:stretch>
            <a:fillRect/>
          </a:stretch>
        </p:blipFill>
        <p:spPr>
          <a:xfrm>
            <a:off x="7858749" y="1535373"/>
            <a:ext cx="3148341" cy="2941434"/>
          </a:xfrm>
          <a:prstGeom prst="rect">
            <a:avLst/>
          </a:prstGeom>
        </p:spPr>
      </p:pic>
      <p:pic>
        <p:nvPicPr>
          <p:cNvPr id="5" name="Picture 4">
            <a:extLst>
              <a:ext uri="{FF2B5EF4-FFF2-40B4-BE49-F238E27FC236}">
                <a16:creationId xmlns:a16="http://schemas.microsoft.com/office/drawing/2014/main" id="{6BB9E5CA-21E5-4FB4-A71C-3D5B561DDDE4}"/>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36"/>
        <p:cNvGrpSpPr/>
        <p:nvPr/>
      </p:nvGrpSpPr>
      <p:grpSpPr>
        <a:xfrm>
          <a:off x="0" y="0"/>
          <a:ext cx="0" cy="0"/>
          <a:chOff x="0" y="0"/>
          <a:chExt cx="0" cy="0"/>
        </a:xfrm>
      </p:grpSpPr>
      <p:sp>
        <p:nvSpPr>
          <p:cNvPr id="237" name="Google Shape;237;g92e6739a07_0_165"/>
          <p:cNvSpPr txBox="1">
            <a:spLocks noGrp="1"/>
          </p:cNvSpPr>
          <p:nvPr>
            <p:ph type="title"/>
          </p:nvPr>
        </p:nvSpPr>
        <p:spPr>
          <a:xfrm>
            <a:off x="639590" y="1654741"/>
            <a:ext cx="10693905" cy="491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dirty="0">
                <a:solidFill>
                  <a:srgbClr val="000000"/>
                </a:solidFill>
              </a:rPr>
              <a:t>Suur Sõber Karu</a:t>
            </a:r>
            <a:r>
              <a:rPr lang="et-EE" dirty="0">
                <a:solidFill>
                  <a:srgbClr val="000000"/>
                </a:solidFill>
              </a:rPr>
              <a:t> on</a:t>
            </a:r>
            <a:r>
              <a:rPr lang="ru-RU" dirty="0">
                <a:solidFill>
                  <a:srgbClr val="000000"/>
                </a:solidFill>
              </a:rPr>
              <a:t> perede külastaja ning ühendajana </a:t>
            </a:r>
            <a:endParaRPr dirty="0">
              <a:solidFill>
                <a:srgbClr val="000000"/>
              </a:solidFill>
            </a:endParaRPr>
          </a:p>
        </p:txBody>
      </p:sp>
      <p:sp>
        <p:nvSpPr>
          <p:cNvPr id="238" name="Google Shape;238;g92e6739a07_0_165"/>
          <p:cNvSpPr txBox="1"/>
          <p:nvPr/>
        </p:nvSpPr>
        <p:spPr>
          <a:xfrm>
            <a:off x="2922276" y="2410404"/>
            <a:ext cx="9056364" cy="3533195"/>
          </a:xfrm>
          <a:prstGeom prst="rect">
            <a:avLst/>
          </a:prstGeom>
          <a:noFill/>
          <a:ln>
            <a:noFill/>
          </a:ln>
        </p:spPr>
        <p:txBody>
          <a:bodyPr spcFirstLastPara="1" wrap="square" lIns="91425" tIns="91425" rIns="91425" bIns="91425" anchor="t" anchorCtr="0">
            <a:noAutofit/>
          </a:bodyPr>
          <a:lstStyle/>
          <a:p>
            <a:pPr marL="101600" marR="0" lvl="0" algn="l" rtl="0">
              <a:lnSpc>
                <a:spcPct val="115000"/>
              </a:lnSpc>
              <a:spcBef>
                <a:spcPts val="0"/>
              </a:spcBef>
              <a:spcAft>
                <a:spcPts val="0"/>
              </a:spcAft>
              <a:buClr>
                <a:srgbClr val="000000"/>
              </a:buClr>
              <a:buSzPts val="2000"/>
            </a:pPr>
            <a:r>
              <a:rPr lang="et-EE" sz="1600" dirty="0"/>
              <a:t>Peale seda, kui lapsed on Sõber Karuga tutvunud „Kiusamisest vabaks!“ karukoosolekutel, hakkab ta neil kõigil järgemööda kodudes külas käima. Sõber Karu käib laste juures selleks, et toetada programmi väärtusi ka koduses keskkonnas. </a:t>
            </a:r>
          </a:p>
          <a:p>
            <a:pPr marL="101600" marR="0" lvl="0" algn="l" rtl="0">
              <a:lnSpc>
                <a:spcPct val="115000"/>
              </a:lnSpc>
              <a:spcBef>
                <a:spcPts val="0"/>
              </a:spcBef>
              <a:spcAft>
                <a:spcPts val="0"/>
              </a:spcAft>
              <a:buClr>
                <a:srgbClr val="000000"/>
              </a:buClr>
              <a:buSzPts val="2000"/>
            </a:pPr>
            <a:endParaRPr lang="et-EE" sz="1600" dirty="0"/>
          </a:p>
          <a:p>
            <a:pPr marL="101600" marR="0" lvl="0" algn="l" rtl="0">
              <a:lnSpc>
                <a:spcPct val="115000"/>
              </a:lnSpc>
              <a:spcBef>
                <a:spcPts val="0"/>
              </a:spcBef>
              <a:spcAft>
                <a:spcPts val="0"/>
              </a:spcAft>
              <a:buClr>
                <a:srgbClr val="000000"/>
              </a:buClr>
              <a:buSzPts val="2000"/>
            </a:pPr>
            <a:r>
              <a:rPr lang="et-EE" sz="1600" b="1" dirty="0"/>
              <a:t>Märkmiku täitmise põhisõnumid: </a:t>
            </a:r>
          </a:p>
          <a:p>
            <a:pPr marL="101600" marR="0" lvl="0" algn="l" rtl="0">
              <a:lnSpc>
                <a:spcPct val="115000"/>
              </a:lnSpc>
              <a:spcBef>
                <a:spcPts val="0"/>
              </a:spcBef>
              <a:spcAft>
                <a:spcPts val="0"/>
              </a:spcAft>
              <a:buClr>
                <a:srgbClr val="000000"/>
              </a:buClr>
              <a:buSzPts val="2000"/>
            </a:pPr>
            <a:r>
              <a:rPr lang="et-EE" sz="1600" dirty="0"/>
              <a:t>• Suur Sõber Karu käib nädalavahetustel kodudes loositava graafiku alusel; </a:t>
            </a:r>
          </a:p>
          <a:p>
            <a:pPr marL="101600" marR="0" lvl="0" algn="l" rtl="0">
              <a:lnSpc>
                <a:spcPct val="115000"/>
              </a:lnSpc>
              <a:spcBef>
                <a:spcPts val="0"/>
              </a:spcBef>
              <a:spcAft>
                <a:spcPts val="0"/>
              </a:spcAft>
              <a:buClr>
                <a:srgbClr val="000000"/>
              </a:buClr>
              <a:buSzPts val="2000"/>
            </a:pPr>
            <a:r>
              <a:rPr lang="et-EE" sz="1600" dirty="0"/>
              <a:t>• esimese sissekande märkmikusse teeb õpetaja; </a:t>
            </a:r>
          </a:p>
          <a:p>
            <a:pPr marL="101600" marR="0" lvl="0" algn="l" rtl="0">
              <a:lnSpc>
                <a:spcPct val="115000"/>
              </a:lnSpc>
              <a:spcBef>
                <a:spcPts val="0"/>
              </a:spcBef>
              <a:spcAft>
                <a:spcPts val="0"/>
              </a:spcAft>
              <a:buClr>
                <a:srgbClr val="000000"/>
              </a:buClr>
              <a:buSzPts val="2000"/>
            </a:pPr>
            <a:r>
              <a:rPr lang="et-EE" sz="1600" dirty="0"/>
              <a:t>• märkmiku täitmine ühendab erinevaid peresid ja annab igale lapsele võimaluse olla uhke oma pere üle; </a:t>
            </a:r>
          </a:p>
          <a:p>
            <a:pPr marL="101600" marR="0" lvl="0" algn="l" rtl="0">
              <a:lnSpc>
                <a:spcPct val="115000"/>
              </a:lnSpc>
              <a:spcBef>
                <a:spcPts val="0"/>
              </a:spcBef>
              <a:spcAft>
                <a:spcPts val="0"/>
              </a:spcAft>
              <a:buClr>
                <a:srgbClr val="000000"/>
              </a:buClr>
              <a:buSzPts val="2000"/>
            </a:pPr>
            <a:r>
              <a:rPr lang="et-EE" sz="1600" dirty="0"/>
              <a:t>• pere loeb märkmikust teiste perede tehtud sissekandeid;</a:t>
            </a:r>
          </a:p>
          <a:p>
            <a:pPr marL="101600" marR="0" lvl="0" algn="l" rtl="0">
              <a:lnSpc>
                <a:spcPct val="115000"/>
              </a:lnSpc>
              <a:spcBef>
                <a:spcPts val="0"/>
              </a:spcBef>
              <a:spcAft>
                <a:spcPts val="0"/>
              </a:spcAft>
              <a:buClr>
                <a:srgbClr val="000000"/>
              </a:buClr>
              <a:buSzPts val="2000"/>
            </a:pPr>
            <a:r>
              <a:rPr lang="et-EE" sz="1600" dirty="0"/>
              <a:t>• pere kirjutab märkmikku jutukesi vastavalt valitud ülesannele ning lisab joonistusi või fotosid, kus fookuses on ühised väärtused, mitte pere materiaalsed võimalused.</a:t>
            </a:r>
            <a:endParaRPr sz="1600" b="0" i="0" u="none" strike="noStrike" cap="none" dirty="0">
              <a:solidFill>
                <a:srgbClr val="000000"/>
              </a:solidFill>
              <a:latin typeface="Arial"/>
              <a:ea typeface="Arial"/>
              <a:cs typeface="Arial"/>
              <a:sym typeface="Arial"/>
            </a:endParaRPr>
          </a:p>
        </p:txBody>
      </p:sp>
      <p:sp>
        <p:nvSpPr>
          <p:cNvPr id="241" name="Google Shape;241;g92e6739a07_0_165"/>
          <p:cNvSpPr txBox="1"/>
          <p:nvPr/>
        </p:nvSpPr>
        <p:spPr>
          <a:xfrm>
            <a:off x="639590" y="6065964"/>
            <a:ext cx="11089332" cy="50102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ru-RU" sz="1600" b="1" i="1" u="none" strike="noStrike" cap="none" dirty="0">
                <a:solidFill>
                  <a:srgbClr val="000000"/>
                </a:solidFill>
                <a:latin typeface="Arial"/>
                <a:ea typeface="Arial"/>
                <a:cs typeface="Arial"/>
                <a:sym typeface="Arial"/>
              </a:rPr>
              <a:t>Näide</a:t>
            </a:r>
            <a:r>
              <a:rPr lang="et-EE" sz="1600" b="1" i="1" u="none" strike="noStrike" cap="none" dirty="0">
                <a:solidFill>
                  <a:srgbClr val="000000"/>
                </a:solidFill>
                <a:latin typeface="Arial"/>
                <a:ea typeface="Arial"/>
                <a:cs typeface="Arial"/>
                <a:sym typeface="Arial"/>
              </a:rPr>
              <a:t>. </a:t>
            </a:r>
            <a:r>
              <a:rPr lang="ru-RU" sz="1600" b="0" i="1" u="none" strike="noStrike" cap="none" dirty="0">
                <a:solidFill>
                  <a:srgbClr val="000000"/>
                </a:solidFill>
                <a:latin typeface="Arial"/>
                <a:ea typeface="Arial"/>
                <a:cs typeface="Arial"/>
                <a:sym typeface="Arial"/>
              </a:rPr>
              <a:t>Kirjutage lapsega eelnevalt arutades, mis teeb tema perele kõige rohkem rõõmu. Lisage joonistusi või fotosid.</a:t>
            </a:r>
            <a:endParaRPr sz="1600" b="0" i="1"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DDE4285C-D726-4F82-A8C5-96A510638565}"/>
              </a:ext>
            </a:extLst>
          </p:cNvPr>
          <p:cNvPicPr>
            <a:picLocks noChangeAspect="1"/>
          </p:cNvPicPr>
          <p:nvPr/>
        </p:nvPicPr>
        <p:blipFill rotWithShape="1">
          <a:blip r:embed="rId3"/>
          <a:srcRect l="26207" t="15803" r="26042" b="12313"/>
          <a:stretch/>
        </p:blipFill>
        <p:spPr>
          <a:xfrm>
            <a:off x="453391" y="3694423"/>
            <a:ext cx="2076102" cy="2083585"/>
          </a:xfrm>
          <a:prstGeom prst="rect">
            <a:avLst/>
          </a:prstGeom>
        </p:spPr>
      </p:pic>
      <p:pic>
        <p:nvPicPr>
          <p:cNvPr id="9" name="Picture 2">
            <a:extLst>
              <a:ext uri="{FF2B5EF4-FFF2-40B4-BE49-F238E27FC236}">
                <a16:creationId xmlns:a16="http://schemas.microsoft.com/office/drawing/2014/main" id="{F0840944-658D-46F3-A862-D213E81644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271" t="11619" r="14977" b="9138"/>
          <a:stretch/>
        </p:blipFill>
        <p:spPr bwMode="auto">
          <a:xfrm>
            <a:off x="1394460" y="2410404"/>
            <a:ext cx="1527816" cy="12095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0223BEC-C0E1-4DC7-BFB7-F01467AC5E5C}"/>
              </a:ext>
            </a:extLst>
          </p:cNvPr>
          <p:cNvPicPr>
            <a:picLocks noChangeAspect="1"/>
          </p:cNvPicPr>
          <p:nvPr/>
        </p:nvPicPr>
        <p:blipFill rotWithShape="1">
          <a:blip r:embed="rId5"/>
          <a:srcRect l="3730" t="8781" r="2869" b="34871"/>
          <a:stretch/>
        </p:blipFill>
        <p:spPr>
          <a:xfrm>
            <a:off x="248478" y="134056"/>
            <a:ext cx="11678480" cy="127220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47" name="Google Shape;247;g9439f63d38_0_36"/>
          <p:cNvSpPr txBox="1">
            <a:spLocks noGrp="1"/>
          </p:cNvSpPr>
          <p:nvPr>
            <p:ph type="title"/>
          </p:nvPr>
        </p:nvSpPr>
        <p:spPr>
          <a:xfrm>
            <a:off x="807235" y="2014419"/>
            <a:ext cx="3723300" cy="58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dirty="0">
                <a:solidFill>
                  <a:srgbClr val="000000"/>
                </a:solidFill>
              </a:rPr>
              <a:t>Väike Sõber Karu</a:t>
            </a:r>
            <a:endParaRPr dirty="0">
              <a:solidFill>
                <a:srgbClr val="000000"/>
              </a:solidFill>
            </a:endParaRPr>
          </a:p>
        </p:txBody>
      </p:sp>
      <p:sp>
        <p:nvSpPr>
          <p:cNvPr id="248" name="Google Shape;248;g9439f63d38_0_36"/>
          <p:cNvSpPr txBox="1">
            <a:spLocks noGrp="1"/>
          </p:cNvSpPr>
          <p:nvPr>
            <p:ph type="body" idx="1"/>
          </p:nvPr>
        </p:nvSpPr>
        <p:spPr>
          <a:xfrm>
            <a:off x="301651" y="2784244"/>
            <a:ext cx="7258050" cy="3513686"/>
          </a:xfrm>
          <a:prstGeom prst="rect">
            <a:avLst/>
          </a:prstGeom>
          <a:noFill/>
          <a:ln>
            <a:noFill/>
          </a:ln>
        </p:spPr>
        <p:txBody>
          <a:bodyPr spcFirstLastPara="1" wrap="square" lIns="91425" tIns="45700" rIns="91425" bIns="45700" anchor="t" anchorCtr="0">
            <a:noAutofit/>
          </a:bodyPr>
          <a:lstStyle/>
          <a:p>
            <a:pPr indent="-342900" algn="just">
              <a:lnSpc>
                <a:spcPct val="100000"/>
              </a:lnSpc>
              <a:buSzPts val="1800"/>
            </a:pPr>
            <a:r>
              <a:rPr lang="et-EE" sz="1800" b="1" dirty="0"/>
              <a:t>Väike </a:t>
            </a:r>
            <a:r>
              <a:rPr lang="ru-RU" sz="1800" b="1" dirty="0"/>
              <a:t>Sõber Karu on iga</a:t>
            </a:r>
            <a:r>
              <a:rPr lang="ru-RU" sz="1800" dirty="0"/>
              <a:t> </a:t>
            </a:r>
            <a:r>
              <a:rPr lang="ru-RU" sz="1800" b="1" dirty="0"/>
              <a:t>lapse</a:t>
            </a:r>
            <a:r>
              <a:rPr lang="ru-RU" sz="1800" dirty="0"/>
              <a:t> isiklik ja kordumatu välimusega mängusõber, kes on alati lapsega lasteaias kaasas ja osaleb “Kiusamisest vabaks!” tegevustes. </a:t>
            </a:r>
            <a:endParaRPr lang="et-EE" sz="1800" dirty="0"/>
          </a:p>
          <a:p>
            <a:pPr indent="-342900" algn="just">
              <a:lnSpc>
                <a:spcPct val="100000"/>
              </a:lnSpc>
              <a:buSzPts val="1800"/>
            </a:pPr>
            <a:r>
              <a:rPr lang="ru-RU" sz="1800" dirty="0"/>
              <a:t>Sõber Karu saab last lohutada või olla abiks kaaslase lohutamisel, temaga saab mängida toas ja õues, talle saab näidata raamatut, temaga tantsida ja laulda ning eelkõige saab tema abil rääkida oma tunnetest ja kogemustest</a:t>
            </a:r>
            <a:r>
              <a:rPr lang="et-EE" sz="1800" dirty="0"/>
              <a:t> karukoosolekutel</a:t>
            </a:r>
            <a:r>
              <a:rPr lang="ru-RU" sz="1800" dirty="0"/>
              <a:t>. </a:t>
            </a:r>
            <a:endParaRPr sz="1800" dirty="0"/>
          </a:p>
          <a:p>
            <a:pPr indent="-342900" algn="just">
              <a:lnSpc>
                <a:spcPct val="100000"/>
              </a:lnSpc>
              <a:buSzPts val="1800"/>
            </a:pPr>
            <a:r>
              <a:rPr lang="ru-RU" sz="1800" dirty="0"/>
              <a:t>Reeglina väikesed Sõber Karud kodus ei käi</a:t>
            </a:r>
            <a:r>
              <a:rPr lang="et-EE" sz="1800" dirty="0"/>
              <a:t>.</a:t>
            </a:r>
            <a:r>
              <a:rPr lang="ru-RU" sz="1800" dirty="0"/>
              <a:t> </a:t>
            </a:r>
            <a:r>
              <a:rPr lang="et-EE" sz="1800" dirty="0"/>
              <a:t>N</a:t>
            </a:r>
            <a:r>
              <a:rPr lang="ru-RU" sz="1800" dirty="0"/>
              <a:t>eed saab kaasa võtta</a:t>
            </a:r>
            <a:r>
              <a:rPr lang="et-EE" sz="1800" dirty="0"/>
              <a:t> koju üks kord,</a:t>
            </a:r>
            <a:r>
              <a:rPr lang="ru-RU" sz="1800" dirty="0"/>
              <a:t> et</a:t>
            </a:r>
            <a:r>
              <a:rPr lang="et-EE" sz="1800" dirty="0"/>
              <a:t> vanemate abil riietuda oma Sõber Karu.</a:t>
            </a:r>
            <a:endParaRPr sz="1800" dirty="0"/>
          </a:p>
          <a:p>
            <a:pPr marL="457200" lvl="0" indent="0" algn="just" rtl="0">
              <a:lnSpc>
                <a:spcPct val="100000"/>
              </a:lnSpc>
              <a:spcBef>
                <a:spcPts val="1000"/>
              </a:spcBef>
              <a:spcAft>
                <a:spcPts val="0"/>
              </a:spcAft>
              <a:buSzPts val="2800"/>
              <a:buNone/>
            </a:pPr>
            <a:endParaRPr sz="1800" dirty="0"/>
          </a:p>
          <a:p>
            <a:pPr marL="0" lvl="0" indent="0" algn="l" rtl="0">
              <a:lnSpc>
                <a:spcPct val="90000"/>
              </a:lnSpc>
              <a:spcBef>
                <a:spcPts val="1000"/>
              </a:spcBef>
              <a:spcAft>
                <a:spcPts val="0"/>
              </a:spcAft>
              <a:buSzPts val="2800"/>
              <a:buNone/>
            </a:pPr>
            <a:endParaRPr sz="1600" dirty="0"/>
          </a:p>
        </p:txBody>
      </p:sp>
      <p:pic>
        <p:nvPicPr>
          <p:cNvPr id="3" name="Picture 2">
            <a:extLst>
              <a:ext uri="{FF2B5EF4-FFF2-40B4-BE49-F238E27FC236}">
                <a16:creationId xmlns:a16="http://schemas.microsoft.com/office/drawing/2014/main" id="{D919C042-80DA-4A51-AAD4-27EEDD99D1DD}"/>
              </a:ext>
            </a:extLst>
          </p:cNvPr>
          <p:cNvPicPr>
            <a:picLocks noChangeAspect="1"/>
          </p:cNvPicPr>
          <p:nvPr/>
        </p:nvPicPr>
        <p:blipFill>
          <a:blip r:embed="rId3"/>
          <a:stretch>
            <a:fillRect/>
          </a:stretch>
        </p:blipFill>
        <p:spPr>
          <a:xfrm>
            <a:off x="7723162" y="3019388"/>
            <a:ext cx="4305008" cy="2870005"/>
          </a:xfrm>
          <a:prstGeom prst="rect">
            <a:avLst/>
          </a:prstGeom>
        </p:spPr>
      </p:pic>
      <p:sp>
        <p:nvSpPr>
          <p:cNvPr id="9" name="TextBox 8">
            <a:extLst>
              <a:ext uri="{FF2B5EF4-FFF2-40B4-BE49-F238E27FC236}">
                <a16:creationId xmlns:a16="http://schemas.microsoft.com/office/drawing/2014/main" id="{E608F62E-A5D5-4B4D-80DC-7CA0080617DD}"/>
              </a:ext>
            </a:extLst>
          </p:cNvPr>
          <p:cNvSpPr txBox="1"/>
          <p:nvPr/>
        </p:nvSpPr>
        <p:spPr>
          <a:xfrm>
            <a:off x="7860983" y="5677138"/>
            <a:ext cx="3865905" cy="738664"/>
          </a:xfrm>
          <a:prstGeom prst="rect">
            <a:avLst/>
          </a:prstGeom>
          <a:noFill/>
        </p:spPr>
        <p:txBody>
          <a:bodyPr wrap="square">
            <a:spAutoFit/>
          </a:bodyPr>
          <a:lstStyle/>
          <a:p>
            <a:pPr indent="-342900" algn="ctr">
              <a:lnSpc>
                <a:spcPct val="100000"/>
              </a:lnSpc>
              <a:buSzPts val="1800"/>
            </a:pPr>
            <a:r>
              <a:rPr lang="et-EE" sz="1400" dirty="0"/>
              <a:t>Sõber Karu tuleb varustada lapse nimega ja riietusega, mis oleks nii lapsele kui ka õpetajale äratuntav. </a:t>
            </a:r>
          </a:p>
        </p:txBody>
      </p:sp>
      <p:pic>
        <p:nvPicPr>
          <p:cNvPr id="7" name="Picture 6">
            <a:extLst>
              <a:ext uri="{FF2B5EF4-FFF2-40B4-BE49-F238E27FC236}">
                <a16:creationId xmlns:a16="http://schemas.microsoft.com/office/drawing/2014/main" id="{13275910-6D3D-491E-AD9A-56860C0E14D3}"/>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a0d6b5276d_2_0"/>
          <p:cNvSpPr txBox="1">
            <a:spLocks noGrp="1"/>
          </p:cNvSpPr>
          <p:nvPr>
            <p:ph type="title"/>
          </p:nvPr>
        </p:nvSpPr>
        <p:spPr>
          <a:xfrm>
            <a:off x="1250300" y="1756125"/>
            <a:ext cx="4626600" cy="832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a:solidFill>
                  <a:srgbClr val="000000"/>
                </a:solidFill>
              </a:rPr>
              <a:t>Sõlmime kokkulepped</a:t>
            </a:r>
            <a:endParaRPr>
              <a:solidFill>
                <a:srgbClr val="000000"/>
              </a:solidFill>
            </a:endParaRPr>
          </a:p>
        </p:txBody>
      </p:sp>
      <p:sp>
        <p:nvSpPr>
          <p:cNvPr id="257" name="Google Shape;257;ga0d6b5276d_2_0"/>
          <p:cNvSpPr txBox="1">
            <a:spLocks noGrp="1"/>
          </p:cNvSpPr>
          <p:nvPr>
            <p:ph type="body" idx="1"/>
          </p:nvPr>
        </p:nvSpPr>
        <p:spPr>
          <a:xfrm>
            <a:off x="1184250" y="2384150"/>
            <a:ext cx="5051100" cy="387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800"/>
              <a:buNone/>
            </a:pPr>
            <a:endParaRPr sz="2000"/>
          </a:p>
          <a:p>
            <a:pPr marL="457200" lvl="0" indent="0" algn="l" rtl="0">
              <a:lnSpc>
                <a:spcPct val="100000"/>
              </a:lnSpc>
              <a:spcBef>
                <a:spcPts val="1000"/>
              </a:spcBef>
              <a:spcAft>
                <a:spcPts val="0"/>
              </a:spcAft>
              <a:buSzPts val="2800"/>
              <a:buNone/>
            </a:pPr>
            <a:endParaRPr sz="2000"/>
          </a:p>
          <a:p>
            <a:pPr marL="0" lvl="0" indent="0" algn="l" rtl="0">
              <a:lnSpc>
                <a:spcPct val="100000"/>
              </a:lnSpc>
              <a:spcBef>
                <a:spcPts val="1000"/>
              </a:spcBef>
              <a:spcAft>
                <a:spcPts val="0"/>
              </a:spcAft>
              <a:buSzPts val="2800"/>
              <a:buNone/>
            </a:pPr>
            <a:endParaRPr sz="2400"/>
          </a:p>
          <a:p>
            <a:pPr marL="0" lvl="0" indent="0" algn="l" rtl="0">
              <a:lnSpc>
                <a:spcPct val="100000"/>
              </a:lnSpc>
              <a:spcBef>
                <a:spcPts val="1000"/>
              </a:spcBef>
              <a:spcAft>
                <a:spcPts val="0"/>
              </a:spcAft>
              <a:buSzPts val="2800"/>
              <a:buNone/>
            </a:pPr>
            <a:endParaRPr sz="2400"/>
          </a:p>
          <a:p>
            <a:pPr marL="457200" lvl="0" indent="0" algn="l" rtl="0">
              <a:lnSpc>
                <a:spcPct val="100000"/>
              </a:lnSpc>
              <a:spcBef>
                <a:spcPts val="1000"/>
              </a:spcBef>
              <a:spcAft>
                <a:spcPts val="0"/>
              </a:spcAft>
              <a:buSzPts val="2800"/>
              <a:buNone/>
            </a:pPr>
            <a:endParaRPr sz="2400"/>
          </a:p>
          <a:p>
            <a:pPr marL="0" lvl="0" indent="0" algn="l" rtl="0">
              <a:lnSpc>
                <a:spcPct val="100000"/>
              </a:lnSpc>
              <a:spcBef>
                <a:spcPts val="0"/>
              </a:spcBef>
              <a:spcAft>
                <a:spcPts val="0"/>
              </a:spcAft>
              <a:buSzPts val="2800"/>
              <a:buNone/>
            </a:pPr>
            <a:endParaRPr sz="2000"/>
          </a:p>
          <a:p>
            <a:pPr marL="0" lvl="0" indent="0" algn="l" rtl="0">
              <a:lnSpc>
                <a:spcPct val="90000"/>
              </a:lnSpc>
              <a:spcBef>
                <a:spcPts val="1000"/>
              </a:spcBef>
              <a:spcAft>
                <a:spcPts val="0"/>
              </a:spcAft>
              <a:buSzPts val="2800"/>
              <a:buNone/>
            </a:pPr>
            <a:endParaRPr/>
          </a:p>
        </p:txBody>
      </p:sp>
      <p:sp>
        <p:nvSpPr>
          <p:cNvPr id="258" name="Google Shape;258;ga0d6b5276d_2_0"/>
          <p:cNvSpPr txBox="1"/>
          <p:nvPr/>
        </p:nvSpPr>
        <p:spPr>
          <a:xfrm>
            <a:off x="8242350" y="5720700"/>
            <a:ext cx="3555000" cy="92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1" u="none" strike="noStrike" cap="none">
              <a:solidFill>
                <a:srgbClr val="000000"/>
              </a:solidFill>
              <a:latin typeface="Arial"/>
              <a:ea typeface="Arial"/>
              <a:cs typeface="Arial"/>
              <a:sym typeface="Arial"/>
            </a:endParaRPr>
          </a:p>
        </p:txBody>
      </p:sp>
      <p:pic>
        <p:nvPicPr>
          <p:cNvPr id="260" name="Google Shape;260;ga0d6b5276d_2_0"/>
          <p:cNvPicPr preferRelativeResize="0"/>
          <p:nvPr/>
        </p:nvPicPr>
        <p:blipFill rotWithShape="1">
          <a:blip r:embed="rId3">
            <a:alphaModFix/>
          </a:blip>
          <a:srcRect/>
          <a:stretch/>
        </p:blipFill>
        <p:spPr>
          <a:xfrm>
            <a:off x="7380300" y="2588619"/>
            <a:ext cx="3050180" cy="3987475"/>
          </a:xfrm>
          <a:prstGeom prst="rect">
            <a:avLst/>
          </a:prstGeom>
          <a:noFill/>
          <a:ln>
            <a:noFill/>
          </a:ln>
        </p:spPr>
      </p:pic>
      <p:sp>
        <p:nvSpPr>
          <p:cNvPr id="261" name="Google Shape;261;ga0d6b5276d_2_0"/>
          <p:cNvSpPr/>
          <p:nvPr/>
        </p:nvSpPr>
        <p:spPr>
          <a:xfrm>
            <a:off x="1311214" y="2613804"/>
            <a:ext cx="5270741" cy="2725396"/>
          </a:xfrm>
          <a:prstGeom prst="wedgeRoundRectCallout">
            <a:avLst>
              <a:gd name="adj1" fmla="val 83115"/>
              <a:gd name="adj2" fmla="val 9500"/>
              <a:gd name="adj3" fmla="val 0"/>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1000"/>
              </a:spcBef>
              <a:spcAft>
                <a:spcPts val="0"/>
              </a:spcAft>
              <a:buClr>
                <a:srgbClr val="000000"/>
              </a:buClr>
              <a:buSzPts val="1900"/>
              <a:buFont typeface="Arial"/>
              <a:buNone/>
            </a:pPr>
            <a:r>
              <a:rPr lang="ru-RU" sz="1900" b="0" i="0" u="none" strike="noStrike" cap="none">
                <a:solidFill>
                  <a:schemeClr val="dk1"/>
                </a:solidFill>
                <a:latin typeface="Arial"/>
                <a:ea typeface="Arial"/>
                <a:cs typeface="Arial"/>
                <a:sym typeface="Arial"/>
              </a:rPr>
              <a:t>Kuidas laps tunneb ära enda Sõber Karu? </a:t>
            </a:r>
            <a:br>
              <a:rPr lang="ru-RU" sz="1900" b="0" i="0" u="none" strike="noStrike" cap="none">
                <a:solidFill>
                  <a:schemeClr val="dk1"/>
                </a:solidFill>
                <a:latin typeface="Arial"/>
                <a:ea typeface="Arial"/>
                <a:cs typeface="Arial"/>
                <a:sym typeface="Arial"/>
              </a:rPr>
            </a:br>
            <a:r>
              <a:rPr lang="ru-RU" sz="1900" b="0" i="0" u="none" strike="noStrike" cap="none">
                <a:solidFill>
                  <a:schemeClr val="dk1"/>
                </a:solidFill>
                <a:latin typeface="Arial"/>
                <a:ea typeface="Arial"/>
                <a:cs typeface="Arial"/>
                <a:sym typeface="Arial"/>
              </a:rPr>
              <a:t>Kas meisterdame Sõber Karule riided?</a:t>
            </a:r>
            <a:endParaRPr sz="1900" b="0" i="0" u="none" strike="noStrike" cap="none">
              <a:solidFill>
                <a:schemeClr val="dk1"/>
              </a:solidFill>
              <a:latin typeface="Arial"/>
              <a:ea typeface="Arial"/>
              <a:cs typeface="Arial"/>
              <a:sym typeface="Arial"/>
            </a:endParaRPr>
          </a:p>
          <a:p>
            <a:pPr marL="0" marR="0" lvl="0" indent="0" algn="ctr" rtl="0">
              <a:lnSpc>
                <a:spcPct val="115000"/>
              </a:lnSpc>
              <a:spcBef>
                <a:spcPts val="100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a:p>
            <a:pPr marL="0" marR="0" lvl="0" indent="0" algn="ctr" rtl="0">
              <a:lnSpc>
                <a:spcPct val="115000"/>
              </a:lnSpc>
              <a:spcBef>
                <a:spcPts val="1000"/>
              </a:spcBef>
              <a:spcAft>
                <a:spcPts val="0"/>
              </a:spcAft>
              <a:buClr>
                <a:srgbClr val="000000"/>
              </a:buClr>
              <a:buSzPts val="1900"/>
              <a:buFont typeface="Arial"/>
              <a:buNone/>
            </a:pPr>
            <a:r>
              <a:rPr lang="ru-RU" sz="1900" b="0" i="0" u="none" strike="noStrike" cap="none">
                <a:solidFill>
                  <a:schemeClr val="dk1"/>
                </a:solidFill>
                <a:latin typeface="Arial"/>
                <a:ea typeface="Arial"/>
                <a:cs typeface="Arial"/>
                <a:sym typeface="Arial"/>
              </a:rPr>
              <a:t>Kuidas õpetaja tunneb ära lapse Sõber Karu? Märgistame Sõber Karu lapse nimega. </a:t>
            </a:r>
            <a:endParaRPr sz="1500" b="0" i="0" u="none" strike="noStrike" cap="none">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EC041D00-006E-48EB-A1D5-1A8EE4BB48F2}"/>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976de88d53_0_48"/>
          <p:cNvSpPr txBox="1">
            <a:spLocks noGrp="1"/>
          </p:cNvSpPr>
          <p:nvPr>
            <p:ph type="title"/>
          </p:nvPr>
        </p:nvSpPr>
        <p:spPr>
          <a:xfrm>
            <a:off x="1097850" y="1563875"/>
            <a:ext cx="10850100" cy="832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ru-RU">
                <a:solidFill>
                  <a:srgbClr val="000000"/>
                </a:solidFill>
              </a:rPr>
              <a:t>Sõber Karude saabumine rühma</a:t>
            </a:r>
            <a:endParaRPr>
              <a:solidFill>
                <a:srgbClr val="000000"/>
              </a:solidFill>
            </a:endParaRPr>
          </a:p>
          <a:p>
            <a:pPr marL="0" marR="0" lvl="0" indent="0" algn="l" rtl="0">
              <a:lnSpc>
                <a:spcPct val="90000"/>
              </a:lnSpc>
              <a:spcBef>
                <a:spcPts val="0"/>
              </a:spcBef>
              <a:spcAft>
                <a:spcPts val="0"/>
              </a:spcAft>
              <a:buClr>
                <a:srgbClr val="000000"/>
              </a:buClr>
              <a:buSzPts val="3200"/>
              <a:buFont typeface="Arial"/>
              <a:buNone/>
            </a:pPr>
            <a:endParaRPr sz="2500">
              <a:solidFill>
                <a:srgbClr val="000000"/>
              </a:solidFill>
            </a:endParaRPr>
          </a:p>
          <a:p>
            <a:pPr marL="0" marR="0" lvl="0" indent="0" algn="l" rtl="0">
              <a:lnSpc>
                <a:spcPct val="90000"/>
              </a:lnSpc>
              <a:spcBef>
                <a:spcPts val="0"/>
              </a:spcBef>
              <a:spcAft>
                <a:spcPts val="0"/>
              </a:spcAft>
              <a:buClr>
                <a:srgbClr val="000000"/>
              </a:buClr>
              <a:buSzPts val="3200"/>
              <a:buFont typeface="Arial"/>
              <a:buNone/>
            </a:pPr>
            <a:r>
              <a:rPr lang="ru-RU" sz="2500">
                <a:solidFill>
                  <a:srgbClr val="000000"/>
                </a:solidFill>
              </a:rPr>
              <a:t>Mõtleme koos, kuidas MEIE laste rühma saabuvad väikesed Sõber Karud? </a:t>
            </a:r>
            <a:endParaRPr sz="2500">
              <a:solidFill>
                <a:srgbClr val="000000"/>
              </a:solidFill>
            </a:endParaRPr>
          </a:p>
        </p:txBody>
      </p:sp>
      <p:pic>
        <p:nvPicPr>
          <p:cNvPr id="268" name="Google Shape;268;g976de88d53_0_48"/>
          <p:cNvPicPr preferRelativeResize="0"/>
          <p:nvPr/>
        </p:nvPicPr>
        <p:blipFill rotWithShape="1">
          <a:blip r:embed="rId3">
            <a:alphaModFix/>
          </a:blip>
          <a:srcRect l="8414" r="31861"/>
          <a:stretch/>
        </p:blipFill>
        <p:spPr>
          <a:xfrm>
            <a:off x="4010400" y="2989800"/>
            <a:ext cx="2286000" cy="2870799"/>
          </a:xfrm>
          <a:prstGeom prst="rect">
            <a:avLst/>
          </a:prstGeom>
          <a:noFill/>
          <a:ln>
            <a:noFill/>
          </a:ln>
        </p:spPr>
      </p:pic>
      <p:pic>
        <p:nvPicPr>
          <p:cNvPr id="269" name="Google Shape;269;g976de88d53_0_48"/>
          <p:cNvPicPr preferRelativeResize="0"/>
          <p:nvPr/>
        </p:nvPicPr>
        <p:blipFill rotWithShape="1">
          <a:blip r:embed="rId4">
            <a:alphaModFix/>
          </a:blip>
          <a:srcRect/>
          <a:stretch/>
        </p:blipFill>
        <p:spPr>
          <a:xfrm>
            <a:off x="6377800" y="2989800"/>
            <a:ext cx="2153093" cy="2870801"/>
          </a:xfrm>
          <a:prstGeom prst="rect">
            <a:avLst/>
          </a:prstGeom>
          <a:noFill/>
          <a:ln>
            <a:noFill/>
          </a:ln>
        </p:spPr>
      </p:pic>
      <p:pic>
        <p:nvPicPr>
          <p:cNvPr id="270" name="Google Shape;270;g976de88d53_0_48"/>
          <p:cNvPicPr preferRelativeResize="0"/>
          <p:nvPr/>
        </p:nvPicPr>
        <p:blipFill rotWithShape="1">
          <a:blip r:embed="rId5">
            <a:alphaModFix/>
          </a:blip>
          <a:srcRect/>
          <a:stretch/>
        </p:blipFill>
        <p:spPr>
          <a:xfrm>
            <a:off x="8673162" y="2989800"/>
            <a:ext cx="2153100" cy="2870810"/>
          </a:xfrm>
          <a:prstGeom prst="rect">
            <a:avLst/>
          </a:prstGeom>
          <a:noFill/>
          <a:ln>
            <a:noFill/>
          </a:ln>
        </p:spPr>
      </p:pic>
      <p:pic>
        <p:nvPicPr>
          <p:cNvPr id="271" name="Google Shape;271;g976de88d53_0_48"/>
          <p:cNvPicPr preferRelativeResize="0"/>
          <p:nvPr/>
        </p:nvPicPr>
        <p:blipFill rotWithShape="1">
          <a:blip r:embed="rId6">
            <a:alphaModFix/>
          </a:blip>
          <a:srcRect l="14757" t="-1289" r="11858" b="3576"/>
          <a:stretch/>
        </p:blipFill>
        <p:spPr>
          <a:xfrm>
            <a:off x="1365738" y="3167042"/>
            <a:ext cx="2252085" cy="2870800"/>
          </a:xfrm>
          <a:prstGeom prst="rect">
            <a:avLst/>
          </a:prstGeom>
          <a:noFill/>
          <a:ln>
            <a:noFill/>
          </a:ln>
        </p:spPr>
      </p:pic>
      <p:pic>
        <p:nvPicPr>
          <p:cNvPr id="8" name="Picture 7">
            <a:extLst>
              <a:ext uri="{FF2B5EF4-FFF2-40B4-BE49-F238E27FC236}">
                <a16:creationId xmlns:a16="http://schemas.microsoft.com/office/drawing/2014/main" id="{A27943E8-14E7-4252-9EA6-88CC19B94E15}"/>
              </a:ext>
            </a:extLst>
          </p:cNvPr>
          <p:cNvPicPr>
            <a:picLocks noChangeAspect="1"/>
          </p:cNvPicPr>
          <p:nvPr/>
        </p:nvPicPr>
        <p:blipFill rotWithShape="1">
          <a:blip r:embed="rId7"/>
          <a:srcRect l="3730" t="8781" r="2869" b="34871"/>
          <a:stretch/>
        </p:blipFill>
        <p:spPr>
          <a:xfrm>
            <a:off x="248478" y="134056"/>
            <a:ext cx="11678480" cy="127220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77"/>
        <p:cNvGrpSpPr/>
        <p:nvPr/>
      </p:nvGrpSpPr>
      <p:grpSpPr>
        <a:xfrm>
          <a:off x="0" y="0"/>
          <a:ext cx="0" cy="0"/>
          <a:chOff x="0" y="0"/>
          <a:chExt cx="0" cy="0"/>
        </a:xfrm>
      </p:grpSpPr>
      <p:sp>
        <p:nvSpPr>
          <p:cNvPr id="278" name="Google Shape;278;ga0ec2b0205_0_9"/>
          <p:cNvSpPr txBox="1">
            <a:spLocks noGrp="1"/>
          </p:cNvSpPr>
          <p:nvPr>
            <p:ph type="title"/>
          </p:nvPr>
        </p:nvSpPr>
        <p:spPr>
          <a:xfrm>
            <a:off x="4029294" y="1856776"/>
            <a:ext cx="6794400" cy="58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dirty="0">
                <a:solidFill>
                  <a:srgbClr val="000000"/>
                </a:solidFill>
              </a:rPr>
              <a:t>Sõber Karude väljapanek rühmas </a:t>
            </a:r>
            <a:endParaRPr dirty="0">
              <a:solidFill>
                <a:srgbClr val="000000"/>
              </a:solidFill>
            </a:endParaRPr>
          </a:p>
        </p:txBody>
      </p:sp>
      <p:pic>
        <p:nvPicPr>
          <p:cNvPr id="280" name="Google Shape;280;ga0ec2b0205_0_9"/>
          <p:cNvPicPr preferRelativeResize="0"/>
          <p:nvPr/>
        </p:nvPicPr>
        <p:blipFill rotWithShape="1">
          <a:blip r:embed="rId3">
            <a:alphaModFix/>
          </a:blip>
          <a:srcRect/>
          <a:stretch/>
        </p:blipFill>
        <p:spPr>
          <a:xfrm>
            <a:off x="351854" y="2148526"/>
            <a:ext cx="2913300" cy="4239770"/>
          </a:xfrm>
          <a:prstGeom prst="rect">
            <a:avLst/>
          </a:prstGeom>
          <a:noFill/>
          <a:ln>
            <a:noFill/>
          </a:ln>
        </p:spPr>
      </p:pic>
      <p:sp>
        <p:nvSpPr>
          <p:cNvPr id="281" name="Google Shape;281;ga0ec2b0205_0_9"/>
          <p:cNvSpPr txBox="1"/>
          <p:nvPr/>
        </p:nvSpPr>
        <p:spPr>
          <a:xfrm>
            <a:off x="3448034" y="5569514"/>
            <a:ext cx="8583930" cy="8897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ru-RU" sz="1800" b="1" i="1" u="none" strike="noStrike" cap="none" dirty="0">
                <a:solidFill>
                  <a:srgbClr val="000000"/>
                </a:solidFill>
                <a:latin typeface="Arial"/>
                <a:ea typeface="Arial"/>
                <a:cs typeface="Arial"/>
                <a:sym typeface="Arial"/>
              </a:rPr>
              <a:t>Näide: </a:t>
            </a:r>
            <a:r>
              <a:rPr lang="ru-RU" sz="1800" b="0" i="1" u="none" strike="noStrike" cap="none" dirty="0">
                <a:solidFill>
                  <a:srgbClr val="000000"/>
                </a:solidFill>
                <a:latin typeface="Arial"/>
                <a:ea typeface="Arial"/>
                <a:cs typeface="Arial"/>
                <a:sym typeface="Arial"/>
              </a:rPr>
              <a:t>Suur Sõber Karu keskel, väikesed tema ümber Tallinna Arbu Lasteaeaias.</a:t>
            </a:r>
            <a:r>
              <a:rPr lang="et-EE" sz="1800" b="0" i="1" u="none" strike="noStrike" cap="none" dirty="0">
                <a:solidFill>
                  <a:srgbClr val="000000"/>
                </a:solidFill>
                <a:latin typeface="Arial"/>
                <a:ea typeface="Arial"/>
                <a:cs typeface="Arial"/>
                <a:sym typeface="Arial"/>
              </a:rPr>
              <a:t> Rohkem ideid veebil </a:t>
            </a:r>
            <a:r>
              <a:rPr lang="et-EE" sz="1800" b="0" i="1" u="none" strike="noStrike" cap="none" dirty="0">
                <a:solidFill>
                  <a:srgbClr val="000000"/>
                </a:solidFill>
                <a:latin typeface="Arial"/>
                <a:ea typeface="Arial"/>
                <a:cs typeface="Arial"/>
                <a:sym typeface="Arial"/>
                <a:hlinkClick r:id="rId4"/>
              </a:rPr>
              <a:t>www.kiusamisestvabaks.ee</a:t>
            </a:r>
            <a:r>
              <a:rPr lang="et-EE" sz="1800" b="0" i="1" u="none" strike="noStrike" cap="none" dirty="0">
                <a:solidFill>
                  <a:srgbClr val="000000"/>
                </a:solidFill>
                <a:latin typeface="Arial"/>
                <a:ea typeface="Arial"/>
                <a:cs typeface="Arial"/>
                <a:sym typeface="Arial"/>
              </a:rPr>
              <a:t> rubriigis </a:t>
            </a:r>
          </a:p>
          <a:p>
            <a:pPr marL="0" marR="0" lvl="0" indent="0" algn="ctr" rtl="0">
              <a:lnSpc>
                <a:spcPct val="100000"/>
              </a:lnSpc>
              <a:spcBef>
                <a:spcPts val="0"/>
              </a:spcBef>
              <a:spcAft>
                <a:spcPts val="0"/>
              </a:spcAft>
              <a:buClr>
                <a:srgbClr val="000000"/>
              </a:buClr>
              <a:buSzPts val="1800"/>
              <a:buFont typeface="Arial"/>
              <a:buNone/>
            </a:pPr>
            <a:r>
              <a:rPr lang="et-EE" sz="1800" b="0" i="1" u="none" strike="noStrike" cap="none" dirty="0">
                <a:solidFill>
                  <a:srgbClr val="000000"/>
                </a:solidFill>
                <a:latin typeface="Arial"/>
                <a:ea typeface="Arial"/>
                <a:cs typeface="Arial"/>
                <a:sym typeface="Arial"/>
              </a:rPr>
              <a:t>„Jagatud praktikad“ .</a:t>
            </a:r>
            <a:endParaRPr sz="1800" b="0" i="1" u="none" strike="noStrike" cap="none" dirty="0">
              <a:solidFill>
                <a:srgbClr val="000000"/>
              </a:solidFill>
              <a:latin typeface="Arial"/>
              <a:ea typeface="Arial"/>
              <a:cs typeface="Arial"/>
              <a:sym typeface="Arial"/>
            </a:endParaRPr>
          </a:p>
        </p:txBody>
      </p:sp>
      <p:sp>
        <p:nvSpPr>
          <p:cNvPr id="283" name="Google Shape;283;ga0ec2b0205_0_9"/>
          <p:cNvSpPr txBox="1">
            <a:spLocks noGrp="1"/>
          </p:cNvSpPr>
          <p:nvPr>
            <p:ph type="body" idx="1"/>
          </p:nvPr>
        </p:nvSpPr>
        <p:spPr>
          <a:xfrm>
            <a:off x="4162656" y="3184181"/>
            <a:ext cx="6527677" cy="152292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ru-RU" b="1" dirty="0"/>
              <a:t>Mõtlemiseks ja arutamiseks: </a:t>
            </a:r>
            <a:endParaRPr b="1" dirty="0"/>
          </a:p>
          <a:p>
            <a:pPr marL="0" lvl="0" indent="0" algn="ctr" rtl="0">
              <a:lnSpc>
                <a:spcPct val="90000"/>
              </a:lnSpc>
              <a:spcBef>
                <a:spcPts val="1000"/>
              </a:spcBef>
              <a:spcAft>
                <a:spcPts val="0"/>
              </a:spcAft>
              <a:buSzPts val="2800"/>
              <a:buNone/>
            </a:pPr>
            <a:r>
              <a:rPr lang="ru-RU" b="1" dirty="0"/>
              <a:t>kuidas näeb välja meie laste Sõber Karude kodu rühmaruumis?</a:t>
            </a:r>
            <a:endParaRPr b="1" dirty="0"/>
          </a:p>
        </p:txBody>
      </p:sp>
      <p:pic>
        <p:nvPicPr>
          <p:cNvPr id="7" name="Picture 6">
            <a:extLst>
              <a:ext uri="{FF2B5EF4-FFF2-40B4-BE49-F238E27FC236}">
                <a16:creationId xmlns:a16="http://schemas.microsoft.com/office/drawing/2014/main" id="{E4633E1B-9CC4-49AC-9092-D0CDBB15A924}"/>
              </a:ext>
            </a:extLst>
          </p:cNvPr>
          <p:cNvPicPr>
            <a:picLocks noChangeAspect="1"/>
          </p:cNvPicPr>
          <p:nvPr/>
        </p:nvPicPr>
        <p:blipFill rotWithShape="1">
          <a:blip r:embed="rId5"/>
          <a:srcRect l="3730" t="8781" r="2869" b="34871"/>
          <a:stretch/>
        </p:blipFill>
        <p:spPr>
          <a:xfrm>
            <a:off x="248478" y="134056"/>
            <a:ext cx="11678480" cy="12722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g9e02c22856_0_96"/>
          <p:cNvSpPr txBox="1">
            <a:spLocks noGrp="1"/>
          </p:cNvSpPr>
          <p:nvPr>
            <p:ph type="ctrTitle"/>
          </p:nvPr>
        </p:nvSpPr>
        <p:spPr>
          <a:xfrm>
            <a:off x="1239450" y="1733908"/>
            <a:ext cx="9713100" cy="3588589"/>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SzPts val="4400"/>
              <a:buNone/>
            </a:pPr>
            <a:endParaRPr sz="1800" b="0" i="1" dirty="0">
              <a:solidFill>
                <a:schemeClr val="dk1"/>
              </a:solidFill>
            </a:endParaRPr>
          </a:p>
          <a:p>
            <a:pPr marL="0" lvl="0" indent="0" algn="just" rtl="0">
              <a:lnSpc>
                <a:spcPct val="100000"/>
              </a:lnSpc>
              <a:spcBef>
                <a:spcPts val="0"/>
              </a:spcBef>
              <a:spcAft>
                <a:spcPts val="0"/>
              </a:spcAft>
              <a:buSzPts val="4400"/>
              <a:buNone/>
            </a:pPr>
            <a:endParaRPr sz="1800" b="0" i="1" dirty="0">
              <a:solidFill>
                <a:schemeClr val="dk1"/>
              </a:solidFill>
            </a:endParaRPr>
          </a:p>
          <a:p>
            <a:pPr marL="0" lvl="0" indent="0" algn="just" rtl="0">
              <a:lnSpc>
                <a:spcPct val="100000"/>
              </a:lnSpc>
              <a:spcBef>
                <a:spcPts val="0"/>
              </a:spcBef>
              <a:spcAft>
                <a:spcPts val="0"/>
              </a:spcAft>
              <a:buSzPts val="4400"/>
              <a:buNone/>
            </a:pPr>
            <a:r>
              <a:rPr lang="ru-RU" sz="1800" b="0" i="1" dirty="0">
                <a:solidFill>
                  <a:schemeClr val="dk1"/>
                </a:solidFill>
              </a:rPr>
              <a:t>“</a:t>
            </a:r>
            <a:r>
              <a:rPr lang="ru-RU" sz="1800" b="0" dirty="0">
                <a:solidFill>
                  <a:schemeClr val="dk1"/>
                </a:solidFill>
              </a:rPr>
              <a:t>Kiusamisest vabaks!” lastevanemate </a:t>
            </a:r>
            <a:r>
              <a:rPr lang="ru-RU" sz="1800" dirty="0">
                <a:solidFill>
                  <a:schemeClr val="dk1"/>
                </a:solidFill>
              </a:rPr>
              <a:t>koosoleku peatükid valivad ja viivad läbi rühmaõpetajad ise</a:t>
            </a:r>
            <a:r>
              <a:rPr lang="ru-RU" sz="1800" b="0" dirty="0">
                <a:solidFill>
                  <a:schemeClr val="dk1"/>
                </a:solidFill>
              </a:rPr>
              <a:t>. Soovitatav on vanemaid mitte lihtsalt informeerida programmi põhimõtetest ja tegevustest, vaid teha programmi tegevusi KOOS nendega - just neidsamu, mida ka õpetajad teevad koos lastega.</a:t>
            </a:r>
            <a:endParaRPr sz="1800" b="0" dirty="0">
              <a:solidFill>
                <a:schemeClr val="dk1"/>
              </a:solidFill>
            </a:endParaRPr>
          </a:p>
          <a:p>
            <a:pPr marL="0" lvl="0" indent="0" algn="just" rtl="0">
              <a:lnSpc>
                <a:spcPct val="100000"/>
              </a:lnSpc>
              <a:spcBef>
                <a:spcPts val="0"/>
              </a:spcBef>
              <a:spcAft>
                <a:spcPts val="0"/>
              </a:spcAft>
              <a:buSzPts val="4400"/>
              <a:buNone/>
            </a:pPr>
            <a:endParaRPr sz="1800" b="0" dirty="0">
              <a:solidFill>
                <a:schemeClr val="dk1"/>
              </a:solidFill>
            </a:endParaRPr>
          </a:p>
          <a:p>
            <a:pPr marL="0" lvl="0" indent="0" algn="just" rtl="0">
              <a:lnSpc>
                <a:spcPct val="100000"/>
              </a:lnSpc>
              <a:spcBef>
                <a:spcPts val="0"/>
              </a:spcBef>
              <a:spcAft>
                <a:spcPts val="0"/>
              </a:spcAft>
              <a:buClr>
                <a:schemeClr val="dk1"/>
              </a:buClr>
              <a:buSzPts val="4400"/>
              <a:buFont typeface="Arial"/>
              <a:buNone/>
            </a:pPr>
            <a:r>
              <a:rPr lang="ru-RU" sz="1800" b="0" dirty="0">
                <a:solidFill>
                  <a:schemeClr val="dk1"/>
                </a:solidFill>
              </a:rPr>
              <a:t>Esitluse I peatüki eesmärgiks on rääkida kiusamise olemusest, II peatüki eesmärgiks tutvustada lastevanematele programmi sisu ning III peatükk käsitleb metoodikat tegevuste läbimängimiseks koos lastevanematega, et tagada nendevaheline ühtekuuluvustunne ja võimendada omavahelist koostööd laste huvides.</a:t>
            </a:r>
            <a:endParaRPr sz="1800" b="0" dirty="0">
              <a:solidFill>
                <a:schemeClr val="dk1"/>
              </a:solidFill>
            </a:endParaRPr>
          </a:p>
          <a:p>
            <a:pPr marL="0" lvl="0" indent="0" algn="just" rtl="0">
              <a:lnSpc>
                <a:spcPct val="100000"/>
              </a:lnSpc>
              <a:spcBef>
                <a:spcPts val="0"/>
              </a:spcBef>
              <a:spcAft>
                <a:spcPts val="0"/>
              </a:spcAft>
              <a:buSzPts val="4400"/>
              <a:buNone/>
            </a:pPr>
            <a:endParaRPr sz="1800" b="0" dirty="0">
              <a:solidFill>
                <a:schemeClr val="dk1"/>
              </a:solidFill>
            </a:endParaRPr>
          </a:p>
          <a:p>
            <a:pPr marL="0" lvl="0" indent="0" algn="just" rtl="0">
              <a:lnSpc>
                <a:spcPct val="100000"/>
              </a:lnSpc>
              <a:spcBef>
                <a:spcPts val="0"/>
              </a:spcBef>
              <a:spcAft>
                <a:spcPts val="0"/>
              </a:spcAft>
              <a:buClr>
                <a:schemeClr val="dk1"/>
              </a:buClr>
              <a:buSzPts val="4400"/>
              <a:buNone/>
            </a:pPr>
            <a:r>
              <a:rPr lang="ru-RU" sz="1800" b="0" dirty="0">
                <a:solidFill>
                  <a:schemeClr val="dk1"/>
                </a:solidFill>
              </a:rPr>
              <a:t>Ühe “Kiusamisest vabaks!” lastevanemate koosoleku pikkus on </a:t>
            </a:r>
            <a:r>
              <a:rPr lang="et-EE" sz="1800" b="0" dirty="0">
                <a:solidFill>
                  <a:schemeClr val="dk1"/>
                </a:solidFill>
              </a:rPr>
              <a:t>1,5-2</a:t>
            </a:r>
            <a:r>
              <a:rPr lang="ru-RU" sz="1800" b="0" dirty="0">
                <a:solidFill>
                  <a:schemeClr val="dk1"/>
                </a:solidFill>
              </a:rPr>
              <a:t> tundi ning soovitatav on neid korraldada õppeaastas vähemalt kahel korral.</a:t>
            </a:r>
            <a:endParaRPr sz="1800" b="0" dirty="0">
              <a:solidFill>
                <a:schemeClr val="dk1"/>
              </a:solidFill>
            </a:endParaRPr>
          </a:p>
          <a:p>
            <a:pPr marL="0" lvl="0" indent="0" algn="ctr" rtl="0">
              <a:lnSpc>
                <a:spcPct val="90000"/>
              </a:lnSpc>
              <a:spcBef>
                <a:spcPts val="0"/>
              </a:spcBef>
              <a:spcAft>
                <a:spcPts val="0"/>
              </a:spcAft>
              <a:buSzPts val="4400"/>
              <a:buNone/>
            </a:pPr>
            <a:endParaRPr dirty="0"/>
          </a:p>
        </p:txBody>
      </p:sp>
      <p:sp>
        <p:nvSpPr>
          <p:cNvPr id="63" name="Google Shape;63;g9e02c22856_0_96"/>
          <p:cNvSpPr txBox="1">
            <a:spLocks noGrp="1"/>
          </p:cNvSpPr>
          <p:nvPr>
            <p:ph type="subTitle" idx="1"/>
          </p:nvPr>
        </p:nvSpPr>
        <p:spPr>
          <a:xfrm>
            <a:off x="6055475" y="5292925"/>
            <a:ext cx="4858500" cy="824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400"/>
              <a:buNone/>
            </a:pPr>
            <a:r>
              <a:rPr lang="ru-RU" sz="1800" dirty="0"/>
              <a:t>Soovime Teile koosolemi</a:t>
            </a:r>
            <a:r>
              <a:rPr lang="et-EE" sz="1800" dirty="0"/>
              <a:t>s</a:t>
            </a:r>
            <a:r>
              <a:rPr lang="ru-RU" sz="1800" dirty="0"/>
              <a:t>rõõmu!</a:t>
            </a:r>
            <a:endParaRPr sz="1800" dirty="0"/>
          </a:p>
          <a:p>
            <a:pPr marL="0" lvl="0" indent="0" algn="ctr" rtl="0">
              <a:lnSpc>
                <a:spcPct val="100000"/>
              </a:lnSpc>
              <a:spcBef>
                <a:spcPts val="0"/>
              </a:spcBef>
              <a:spcAft>
                <a:spcPts val="0"/>
              </a:spcAft>
              <a:buSzPts val="2400"/>
              <a:buNone/>
            </a:pPr>
            <a:r>
              <a:rPr lang="ru-RU" sz="1800" dirty="0"/>
              <a:t>Programmi “Kiusamisest vabaks!” meeskond</a:t>
            </a:r>
            <a:endParaRPr sz="1800" dirty="0"/>
          </a:p>
        </p:txBody>
      </p:sp>
      <p:pic>
        <p:nvPicPr>
          <p:cNvPr id="5" name="Picture 4">
            <a:extLst>
              <a:ext uri="{FF2B5EF4-FFF2-40B4-BE49-F238E27FC236}">
                <a16:creationId xmlns:a16="http://schemas.microsoft.com/office/drawing/2014/main" id="{9B98B47C-D77B-4B2A-BBEB-DA596F28D655}"/>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88"/>
        <p:cNvGrpSpPr/>
        <p:nvPr/>
      </p:nvGrpSpPr>
      <p:grpSpPr>
        <a:xfrm>
          <a:off x="0" y="0"/>
          <a:ext cx="0" cy="0"/>
          <a:chOff x="0" y="0"/>
          <a:chExt cx="0" cy="0"/>
        </a:xfrm>
      </p:grpSpPr>
      <p:sp>
        <p:nvSpPr>
          <p:cNvPr id="289" name="Google Shape;289;g928d8f59ee_0_34"/>
          <p:cNvSpPr txBox="1">
            <a:spLocks noGrp="1"/>
          </p:cNvSpPr>
          <p:nvPr>
            <p:ph type="title"/>
          </p:nvPr>
        </p:nvSpPr>
        <p:spPr>
          <a:xfrm>
            <a:off x="1395750" y="2744824"/>
            <a:ext cx="9400500" cy="2293707"/>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1100"/>
              <a:buFont typeface="Arial"/>
              <a:buNone/>
            </a:pPr>
            <a:r>
              <a:rPr lang="ru-RU">
                <a:solidFill>
                  <a:srgbClr val="000000"/>
                </a:solidFill>
                <a:latin typeface="Arial"/>
                <a:ea typeface="Arial"/>
                <a:cs typeface="Arial"/>
                <a:sym typeface="Arial"/>
              </a:rPr>
              <a:t>PROGRAMMI VÄÄRTUSTE JA PÕHIMÕTETE</a:t>
            </a:r>
            <a:endParaRPr>
              <a:solidFill>
                <a:srgbClr val="000000"/>
              </a:solidFill>
              <a:latin typeface="Arial"/>
              <a:ea typeface="Arial"/>
              <a:cs typeface="Arial"/>
              <a:sym typeface="Arial"/>
            </a:endParaRPr>
          </a:p>
          <a:p>
            <a:pPr marL="0" lvl="0" indent="0" algn="ctr" rtl="0">
              <a:lnSpc>
                <a:spcPct val="150000"/>
              </a:lnSpc>
              <a:spcBef>
                <a:spcPts val="0"/>
              </a:spcBef>
              <a:spcAft>
                <a:spcPts val="0"/>
              </a:spcAft>
              <a:buClr>
                <a:schemeClr val="dk1"/>
              </a:buClr>
              <a:buSzPts val="1100"/>
              <a:buFont typeface="Arial"/>
              <a:buNone/>
            </a:pPr>
            <a:r>
              <a:rPr lang="ru-RU">
                <a:solidFill>
                  <a:srgbClr val="000000"/>
                </a:solidFill>
                <a:latin typeface="Arial"/>
                <a:ea typeface="Arial"/>
                <a:cs typeface="Arial"/>
                <a:sym typeface="Arial"/>
              </a:rPr>
              <a:t>JUURUTAMINE HARIDUSASUTUSES </a:t>
            </a:r>
            <a:br>
              <a:rPr lang="ru-RU">
                <a:solidFill>
                  <a:srgbClr val="000000"/>
                </a:solidFill>
                <a:latin typeface="Arial"/>
                <a:ea typeface="Arial"/>
                <a:cs typeface="Arial"/>
                <a:sym typeface="Arial"/>
              </a:rPr>
            </a:br>
            <a:r>
              <a:rPr lang="ru-RU">
                <a:solidFill>
                  <a:srgbClr val="000000"/>
                </a:solidFill>
                <a:latin typeface="Arial"/>
                <a:ea typeface="Arial"/>
                <a:cs typeface="Arial"/>
                <a:sym typeface="Arial"/>
              </a:rPr>
              <a:t>KOOSTÖÖS LASTEVANEMATEGA</a:t>
            </a:r>
            <a:endParaRPr>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7558E55C-9A3F-43A1-8993-9BA8AA83C565}"/>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94"/>
        <p:cNvGrpSpPr/>
        <p:nvPr/>
      </p:nvGrpSpPr>
      <p:grpSpPr>
        <a:xfrm>
          <a:off x="0" y="0"/>
          <a:ext cx="0" cy="0"/>
          <a:chOff x="0" y="0"/>
          <a:chExt cx="0" cy="0"/>
        </a:xfrm>
      </p:grpSpPr>
      <p:sp>
        <p:nvSpPr>
          <p:cNvPr id="295" name="Google Shape;295;p13"/>
          <p:cNvSpPr txBox="1">
            <a:spLocks noGrp="1"/>
          </p:cNvSpPr>
          <p:nvPr>
            <p:ph type="title"/>
          </p:nvPr>
        </p:nvSpPr>
        <p:spPr>
          <a:xfrm>
            <a:off x="1076055" y="1827506"/>
            <a:ext cx="8486700" cy="1038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et-EE" sz="2600" dirty="0">
                <a:solidFill>
                  <a:srgbClr val="000000"/>
                </a:solidFill>
              </a:rPr>
              <a:t>Programmi </a:t>
            </a:r>
            <a:r>
              <a:rPr lang="ru-RU" sz="2600" dirty="0">
                <a:solidFill>
                  <a:srgbClr val="000000"/>
                </a:solidFill>
              </a:rPr>
              <a:t>„Kiusamisest vabaks!“ väärtuste juurutami</a:t>
            </a:r>
            <a:r>
              <a:rPr lang="et-EE" sz="2600" dirty="0">
                <a:solidFill>
                  <a:srgbClr val="000000"/>
                </a:solidFill>
              </a:rPr>
              <a:t>se sihtrühmad:</a:t>
            </a:r>
            <a:endParaRPr sz="2600" dirty="0">
              <a:solidFill>
                <a:srgbClr val="000000"/>
              </a:solidFill>
            </a:endParaRPr>
          </a:p>
        </p:txBody>
      </p:sp>
      <p:sp>
        <p:nvSpPr>
          <p:cNvPr id="296" name="Google Shape;296;p13"/>
          <p:cNvSpPr txBox="1">
            <a:spLocks noGrp="1"/>
          </p:cNvSpPr>
          <p:nvPr>
            <p:ph type="body" idx="1"/>
          </p:nvPr>
        </p:nvSpPr>
        <p:spPr>
          <a:xfrm>
            <a:off x="868315" y="3195807"/>
            <a:ext cx="7076400" cy="2944800"/>
          </a:xfrm>
          <a:prstGeom prst="rect">
            <a:avLst/>
          </a:prstGeom>
          <a:noFill/>
          <a:ln>
            <a:noFill/>
          </a:ln>
        </p:spPr>
        <p:txBody>
          <a:bodyPr spcFirstLastPara="1" wrap="square" lIns="91425" tIns="45700" rIns="91425" bIns="45700" anchor="t" anchorCtr="0">
            <a:noAutofit/>
          </a:bodyPr>
          <a:lstStyle/>
          <a:p>
            <a:pPr marL="457200" lvl="0" indent="-406400" algn="just" rtl="0">
              <a:lnSpc>
                <a:spcPct val="80000"/>
              </a:lnSpc>
              <a:spcBef>
                <a:spcPts val="1000"/>
              </a:spcBef>
              <a:spcAft>
                <a:spcPts val="0"/>
              </a:spcAft>
              <a:buSzPts val="2800"/>
              <a:buChar char="•"/>
            </a:pPr>
            <a:r>
              <a:rPr lang="et-EE" sz="1800" dirty="0">
                <a:solidFill>
                  <a:schemeClr val="dk1"/>
                </a:solidFill>
              </a:rPr>
              <a:t>Lastega töötavad professionaalid ehk </a:t>
            </a:r>
            <a:r>
              <a:rPr lang="et-EE" sz="1800" b="1" dirty="0">
                <a:solidFill>
                  <a:schemeClr val="dk1"/>
                </a:solidFill>
              </a:rPr>
              <a:t>kogu </a:t>
            </a:r>
            <a:r>
              <a:rPr lang="et-EE" sz="1800" b="1" dirty="0"/>
              <a:t>asutuse</a:t>
            </a:r>
            <a:r>
              <a:rPr lang="et-EE" sz="1800" b="1" dirty="0">
                <a:solidFill>
                  <a:schemeClr val="dk1"/>
                </a:solidFill>
              </a:rPr>
              <a:t> personal</a:t>
            </a:r>
            <a:r>
              <a:rPr lang="et-EE" sz="1800" dirty="0">
                <a:solidFill>
                  <a:schemeClr val="dk1"/>
                </a:solidFill>
              </a:rPr>
              <a:t>. Lasteaia/lastehoiu personal on saanud programmi vastava koolituse, omab teadmisi kiusamise ennetamise põhimõttetest ning lähtub oma töös programmi väärtustest ning on eeskujuk</a:t>
            </a:r>
            <a:r>
              <a:rPr lang="et-EE" sz="1800" dirty="0"/>
              <a:t>s</a:t>
            </a:r>
            <a:r>
              <a:rPr lang="et-EE" sz="1800" dirty="0">
                <a:solidFill>
                  <a:schemeClr val="dk1"/>
                </a:solidFill>
              </a:rPr>
              <a:t>. </a:t>
            </a:r>
          </a:p>
          <a:p>
            <a:pPr marL="457200" lvl="0" indent="-406400" algn="just" rtl="0">
              <a:lnSpc>
                <a:spcPct val="80000"/>
              </a:lnSpc>
              <a:spcBef>
                <a:spcPts val="1000"/>
              </a:spcBef>
              <a:spcAft>
                <a:spcPts val="0"/>
              </a:spcAft>
              <a:buSzPts val="2800"/>
              <a:buChar char="•"/>
            </a:pPr>
            <a:r>
              <a:rPr lang="et-EE" sz="1800" b="1" dirty="0">
                <a:solidFill>
                  <a:schemeClr val="dk1"/>
                </a:solidFill>
              </a:rPr>
              <a:t>Lapsevanemad. </a:t>
            </a:r>
            <a:r>
              <a:rPr lang="et-EE" sz="1800" dirty="0">
                <a:solidFill>
                  <a:schemeClr val="dk1"/>
                </a:solidFill>
              </a:rPr>
              <a:t>Neid innustatakse programmi tegevusi toetama ja juurutama </a:t>
            </a:r>
            <a:r>
              <a:rPr lang="et-EE" sz="1800" dirty="0"/>
              <a:t>programmi väärtusi koduses keskkonnas</a:t>
            </a:r>
            <a:r>
              <a:rPr lang="et-EE" sz="1800" dirty="0">
                <a:solidFill>
                  <a:schemeClr val="dk1"/>
                </a:solidFill>
              </a:rPr>
              <a:t>.</a:t>
            </a:r>
          </a:p>
          <a:p>
            <a:pPr marL="457200" lvl="0" indent="-406400" algn="just" rtl="0">
              <a:lnSpc>
                <a:spcPct val="80000"/>
              </a:lnSpc>
              <a:spcBef>
                <a:spcPts val="1000"/>
              </a:spcBef>
              <a:spcAft>
                <a:spcPts val="0"/>
              </a:spcAft>
              <a:buSzPts val="2800"/>
              <a:buChar char="•"/>
            </a:pPr>
            <a:r>
              <a:rPr lang="et-EE" sz="1800" b="1" dirty="0">
                <a:solidFill>
                  <a:schemeClr val="dk1"/>
                </a:solidFill>
              </a:rPr>
              <a:t>Lapsed</a:t>
            </a:r>
            <a:r>
              <a:rPr lang="et-EE" sz="1800" b="1" dirty="0"/>
              <a:t>. </a:t>
            </a:r>
            <a:r>
              <a:rPr lang="et-EE" sz="1800" dirty="0"/>
              <a:t>Neid</a:t>
            </a:r>
            <a:r>
              <a:rPr lang="et-EE" sz="1800" dirty="0">
                <a:solidFill>
                  <a:schemeClr val="dk1"/>
                </a:solidFill>
              </a:rPr>
              <a:t> kaasatakse kogu lastekollektiivi</a:t>
            </a:r>
            <a:r>
              <a:rPr lang="et-EE" sz="1800" dirty="0"/>
              <a:t> ja tagatakse</a:t>
            </a:r>
            <a:r>
              <a:rPr lang="et-EE" sz="1800" dirty="0">
                <a:solidFill>
                  <a:schemeClr val="dk1"/>
                </a:solidFill>
              </a:rPr>
              <a:t> koosolemise rõõmu ja ühtekuuluvustunnet. Erilist tähelepanu pööratakse passiivsetele pealtvaatajatele, kes moodustavad tähtsa osa tõrjumismudelitest.  </a:t>
            </a:r>
          </a:p>
          <a:p>
            <a:pPr marL="457200" lvl="0" indent="-228600" algn="just" rtl="0">
              <a:lnSpc>
                <a:spcPct val="80000"/>
              </a:lnSpc>
              <a:spcBef>
                <a:spcPts val="1000"/>
              </a:spcBef>
              <a:spcAft>
                <a:spcPts val="0"/>
              </a:spcAft>
              <a:buSzPts val="2800"/>
              <a:buNone/>
            </a:pPr>
            <a:endParaRPr sz="1850" dirty="0">
              <a:solidFill>
                <a:srgbClr val="002060"/>
              </a:solidFill>
            </a:endParaRPr>
          </a:p>
        </p:txBody>
      </p:sp>
      <p:pic>
        <p:nvPicPr>
          <p:cNvPr id="297" name="Google Shape;297;p13"/>
          <p:cNvPicPr preferRelativeResize="0"/>
          <p:nvPr/>
        </p:nvPicPr>
        <p:blipFill rotWithShape="1">
          <a:blip r:embed="rId3">
            <a:alphaModFix/>
          </a:blip>
          <a:srcRect/>
          <a:stretch/>
        </p:blipFill>
        <p:spPr>
          <a:xfrm>
            <a:off x="8562999" y="3429000"/>
            <a:ext cx="2961913" cy="2134050"/>
          </a:xfrm>
          <a:prstGeom prst="rect">
            <a:avLst/>
          </a:prstGeom>
          <a:noFill/>
          <a:ln>
            <a:noFill/>
          </a:ln>
        </p:spPr>
      </p:pic>
      <p:pic>
        <p:nvPicPr>
          <p:cNvPr id="6" name="Picture 5">
            <a:extLst>
              <a:ext uri="{FF2B5EF4-FFF2-40B4-BE49-F238E27FC236}">
                <a16:creationId xmlns:a16="http://schemas.microsoft.com/office/drawing/2014/main" id="{B2FBFA8C-8C89-48B5-81D1-4046038FDDE0}"/>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9" name="Picture 8">
            <a:extLst>
              <a:ext uri="{FF2B5EF4-FFF2-40B4-BE49-F238E27FC236}">
                <a16:creationId xmlns:a16="http://schemas.microsoft.com/office/drawing/2014/main" id="{32CAC8C9-68C6-43EA-9149-5DD3EBA331EB}"/>
              </a:ext>
            </a:extLst>
          </p:cNvPr>
          <p:cNvPicPr>
            <a:picLocks noChangeAspect="1"/>
          </p:cNvPicPr>
          <p:nvPr/>
        </p:nvPicPr>
        <p:blipFill rotWithShape="1">
          <a:blip r:embed="rId3"/>
          <a:srcRect l="33750" t="12374" r="34538" b="5261"/>
          <a:stretch/>
        </p:blipFill>
        <p:spPr>
          <a:xfrm>
            <a:off x="1378122" y="2064800"/>
            <a:ext cx="3177416" cy="4470144"/>
          </a:xfrm>
          <a:prstGeom prst="rect">
            <a:avLst/>
          </a:prstGeom>
        </p:spPr>
      </p:pic>
      <p:sp>
        <p:nvSpPr>
          <p:cNvPr id="303" name="Google Shape;303;p3"/>
          <p:cNvSpPr/>
          <p:nvPr/>
        </p:nvSpPr>
        <p:spPr>
          <a:xfrm>
            <a:off x="4442604" y="1555700"/>
            <a:ext cx="7331021" cy="50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200" b="1" i="0" u="none" strike="noStrike" cap="none">
                <a:solidFill>
                  <a:schemeClr val="dk1"/>
                </a:solidFill>
                <a:latin typeface="Arial"/>
                <a:ea typeface="Arial"/>
                <a:cs typeface="Arial"/>
                <a:sym typeface="Arial"/>
              </a:rPr>
              <a:t>Kiusamise ennetustöö vundament on </a:t>
            </a:r>
            <a:r>
              <a:rPr lang="ru-RU" sz="3200" b="1" i="0" u="none" strike="noStrike" cap="none">
                <a:solidFill>
                  <a:schemeClr val="dk1"/>
                </a:solidFill>
                <a:latin typeface="Arial"/>
                <a:ea typeface="Arial"/>
                <a:cs typeface="Arial"/>
                <a:sym typeface="Arial"/>
              </a:rPr>
              <a:t>väärtused</a:t>
            </a:r>
            <a:r>
              <a:rPr lang="ru-RU"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sp>
        <p:nvSpPr>
          <p:cNvPr id="305" name="Google Shape;305;p3"/>
          <p:cNvSpPr txBox="1"/>
          <p:nvPr/>
        </p:nvSpPr>
        <p:spPr>
          <a:xfrm>
            <a:off x="5286175" y="2354325"/>
            <a:ext cx="6454376" cy="402922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SALLIVUS</a:t>
            </a:r>
            <a:r>
              <a:rPr lang="ru-RU" sz="1800" b="0" i="0" u="none" strike="noStrike" cap="none" dirty="0">
                <a:solidFill>
                  <a:schemeClr val="dk1"/>
                </a:solidFill>
                <a:latin typeface="Arial"/>
                <a:ea typeface="Arial"/>
                <a:cs typeface="Arial"/>
                <a:sym typeface="Arial"/>
              </a:rPr>
              <a:t>   Arvestame üksteise erinevustega ja      </a:t>
            </a:r>
            <a:endParaRPr dirty="0"/>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kohtleme teineteist võrdsetena.</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AUSTUS</a:t>
            </a:r>
            <a:r>
              <a:rPr lang="ru-RU" sz="1800" b="0" i="0" u="none" strike="noStrike" cap="none" dirty="0">
                <a:solidFill>
                  <a:schemeClr val="dk1"/>
                </a:solidFill>
                <a:latin typeface="Arial"/>
                <a:ea typeface="Arial"/>
                <a:cs typeface="Arial"/>
                <a:sym typeface="Arial"/>
              </a:rPr>
              <a:t>       Arvestame kaaslastega ja oleme oma       </a:t>
            </a:r>
            <a:endParaRPr dirty="0"/>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viisaka käitumisega teineteisele eeskujuks.</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HOOLIVUS</a:t>
            </a:r>
            <a:r>
              <a:rPr lang="ru-RU" sz="1800" b="0" i="0" u="none" strike="noStrike" cap="none" dirty="0">
                <a:solidFill>
                  <a:schemeClr val="dk1"/>
                </a:solidFill>
                <a:latin typeface="Arial"/>
                <a:ea typeface="Arial"/>
                <a:cs typeface="Arial"/>
                <a:sym typeface="Arial"/>
              </a:rPr>
              <a:t>   Näitame kaaslaste suhtes üles huvi ja </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abivalmidust.</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JULGUS</a:t>
            </a:r>
            <a:r>
              <a:rPr lang="ru-RU" sz="1800" b="0" i="0" u="none" strike="noStrike" cap="none" dirty="0">
                <a:solidFill>
                  <a:schemeClr val="dk1"/>
                </a:solidFill>
                <a:latin typeface="Arial"/>
                <a:ea typeface="Arial"/>
                <a:cs typeface="Arial"/>
                <a:sym typeface="Arial"/>
              </a:rPr>
              <a:t>        Jääme endale kindlaks</a:t>
            </a:r>
            <a:r>
              <a:rPr lang="ru-RU" sz="1800" b="1" i="0" u="none" strike="noStrike" cap="none" dirty="0">
                <a:solidFill>
                  <a:schemeClr val="dk1"/>
                </a:solidFill>
                <a:latin typeface="Arial"/>
                <a:ea typeface="Arial"/>
                <a:cs typeface="Arial"/>
                <a:sym typeface="Arial"/>
              </a:rPr>
              <a:t> </a:t>
            </a:r>
            <a:r>
              <a:rPr lang="ru-RU" sz="1800" b="0" i="0" u="none" strike="noStrike" cap="none" dirty="0">
                <a:solidFill>
                  <a:schemeClr val="dk1"/>
                </a:solidFill>
                <a:latin typeface="Arial"/>
                <a:ea typeface="Arial"/>
                <a:cs typeface="Arial"/>
                <a:sym typeface="Arial"/>
              </a:rPr>
              <a:t>ja kaitseme üksteist  </a:t>
            </a:r>
            <a:endParaRPr dirty="0"/>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ebaõigluse eest.</a:t>
            </a:r>
            <a:endParaRPr sz="18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ru-RU" sz="1400" b="1" i="1" u="none" strike="noStrike" cap="none" dirty="0">
                <a:solidFill>
                  <a:schemeClr val="dk1"/>
                </a:solidFill>
                <a:latin typeface="Arial"/>
                <a:ea typeface="Arial"/>
                <a:cs typeface="Arial"/>
                <a:sym typeface="Arial"/>
              </a:rPr>
              <a:t>Kõik ei saa olla rühmas parimad sõbrad, kuid kõik saavad ja peavad olema head kaaslased ehk käituma neljast põhiväärtusest lähtuvalt.</a:t>
            </a:r>
            <a:endParaRPr sz="1400" b="1" i="1" u="none" strike="noStrike" cap="none" dirty="0">
              <a:solidFill>
                <a:schemeClr val="dk1"/>
              </a:solidFill>
              <a:latin typeface="Arial"/>
              <a:ea typeface="Arial"/>
              <a:cs typeface="Arial"/>
              <a:sym typeface="Arial"/>
            </a:endParaRPr>
          </a:p>
        </p:txBody>
      </p:sp>
      <p:pic>
        <p:nvPicPr>
          <p:cNvPr id="8" name="Picture 7">
            <a:extLst>
              <a:ext uri="{FF2B5EF4-FFF2-40B4-BE49-F238E27FC236}">
                <a16:creationId xmlns:a16="http://schemas.microsoft.com/office/drawing/2014/main" id="{F73A85DB-F2F2-44F1-ABD2-BCD26779E9A5}"/>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
        <p:nvSpPr>
          <p:cNvPr id="307" name="Google Shape;307;p3"/>
          <p:cNvSpPr/>
          <p:nvPr/>
        </p:nvSpPr>
        <p:spPr>
          <a:xfrm>
            <a:off x="76903" y="666161"/>
            <a:ext cx="2312100" cy="2011800"/>
          </a:xfrm>
          <a:prstGeom prst="flowChartConnector">
            <a:avLst/>
          </a:prstGeom>
          <a:solidFill>
            <a:srgbClr val="FFFFFF"/>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u-RU" sz="1300" b="1" i="0" u="none" strike="noStrike" cap="none" dirty="0">
                <a:solidFill>
                  <a:srgbClr val="000000"/>
                </a:solidFill>
                <a:latin typeface="Arial"/>
                <a:ea typeface="Arial"/>
                <a:cs typeface="Arial"/>
                <a:sym typeface="Arial"/>
              </a:rPr>
              <a:t>OOTUS VANEMATELE: programmi põhiväärtusi rakendatakse ka kodus ja suheldes teiste vanematega</a:t>
            </a:r>
            <a:endParaRPr sz="1300" b="1"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9cb1e835b6_0_92"/>
          <p:cNvSpPr txBox="1">
            <a:spLocks noGrp="1"/>
          </p:cNvSpPr>
          <p:nvPr>
            <p:ph type="title"/>
          </p:nvPr>
        </p:nvSpPr>
        <p:spPr>
          <a:xfrm>
            <a:off x="5042999" y="2398663"/>
            <a:ext cx="6473100" cy="3711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ru-RU" sz="2200" dirty="0">
                <a:solidFill>
                  <a:srgbClr val="000000"/>
                </a:solidFill>
              </a:rPr>
              <a:t>Harjutus lastevanematele:</a:t>
            </a:r>
            <a:r>
              <a:rPr lang="ru-RU" sz="2200" b="0" dirty="0">
                <a:solidFill>
                  <a:srgbClr val="000000"/>
                </a:solidFill>
              </a:rPr>
              <a:t> </a:t>
            </a:r>
            <a:endParaRPr sz="2200" b="0" dirty="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ru-RU" sz="2200" dirty="0">
                <a:solidFill>
                  <a:srgbClr val="000000"/>
                </a:solidFill>
              </a:rPr>
              <a:t>väärtuste tutvustamine “Vanem kui eeskuju” </a:t>
            </a:r>
            <a:endParaRPr sz="2200" dirty="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ru-RU" sz="2200" b="0" dirty="0">
                <a:solidFill>
                  <a:srgbClr val="000000"/>
                </a:solidFill>
              </a:rPr>
              <a:t>(vanemad täidavad tühje plakateid rühmades)</a:t>
            </a:r>
            <a:br>
              <a:rPr lang="ru-RU" sz="2200" b="0" dirty="0">
                <a:solidFill>
                  <a:srgbClr val="000000"/>
                </a:solidFill>
              </a:rPr>
            </a:br>
            <a:br>
              <a:rPr lang="ru-RU" sz="2200" b="0" dirty="0">
                <a:solidFill>
                  <a:srgbClr val="000000"/>
                </a:solidFill>
              </a:rPr>
            </a:br>
            <a:r>
              <a:rPr lang="ru-RU" sz="2200" b="0" dirty="0">
                <a:solidFill>
                  <a:srgbClr val="000000"/>
                </a:solidFill>
              </a:rPr>
              <a:t>Olen hooliv lapsevanem, sest ma  ....</a:t>
            </a:r>
            <a:br>
              <a:rPr lang="ru-RU" sz="2200" b="0" dirty="0">
                <a:solidFill>
                  <a:srgbClr val="000000"/>
                </a:solidFill>
              </a:rPr>
            </a:br>
            <a:r>
              <a:rPr lang="ru-RU" sz="2200" b="0" dirty="0">
                <a:solidFill>
                  <a:srgbClr val="000000"/>
                </a:solidFill>
              </a:rPr>
              <a:t>Olen salliv lapsevanem, sest ma  ....</a:t>
            </a:r>
            <a:br>
              <a:rPr lang="ru-RU" sz="2200" b="0" dirty="0">
                <a:solidFill>
                  <a:srgbClr val="000000"/>
                </a:solidFill>
              </a:rPr>
            </a:br>
            <a:r>
              <a:rPr lang="ru-RU" sz="2200" b="0" dirty="0">
                <a:solidFill>
                  <a:srgbClr val="000000"/>
                </a:solidFill>
              </a:rPr>
              <a:t>Olen austav </a:t>
            </a:r>
            <a:r>
              <a:rPr lang="ru-RU" sz="2200" b="0" dirty="0">
                <a:solidFill>
                  <a:schemeClr val="dk1"/>
                </a:solidFill>
              </a:rPr>
              <a:t>lapsevanem</a:t>
            </a:r>
            <a:r>
              <a:rPr lang="ru-RU" sz="2200" b="0" dirty="0">
                <a:solidFill>
                  <a:srgbClr val="000000"/>
                </a:solidFill>
              </a:rPr>
              <a:t>, sest ma  ....</a:t>
            </a:r>
            <a:br>
              <a:rPr lang="ru-RU" sz="2200" b="0" dirty="0">
                <a:solidFill>
                  <a:srgbClr val="000000"/>
                </a:solidFill>
              </a:rPr>
            </a:br>
            <a:r>
              <a:rPr lang="ru-RU" sz="2200" b="0" dirty="0">
                <a:solidFill>
                  <a:srgbClr val="000000"/>
                </a:solidFill>
              </a:rPr>
              <a:t>Olen julge lapsevanem, sest ma ....</a:t>
            </a:r>
            <a:br>
              <a:rPr lang="ru-RU" sz="2200" b="0" dirty="0">
                <a:solidFill>
                  <a:srgbClr val="000000"/>
                </a:solidFill>
              </a:rPr>
            </a:br>
            <a:br>
              <a:rPr lang="ru-RU" sz="2200" b="0" dirty="0">
                <a:solidFill>
                  <a:srgbClr val="000000"/>
                </a:solidFill>
              </a:rPr>
            </a:br>
            <a:r>
              <a:rPr lang="ru-RU" sz="2200" b="0" dirty="0">
                <a:solidFill>
                  <a:srgbClr val="000000"/>
                </a:solidFill>
              </a:rPr>
              <a:t>Täidetud plakat jääb lasterühma ruumi.</a:t>
            </a:r>
            <a:endParaRPr sz="2200" b="0" dirty="0">
              <a:solidFill>
                <a:srgbClr val="000000"/>
              </a:solidFill>
            </a:endParaRPr>
          </a:p>
        </p:txBody>
      </p:sp>
      <p:pic>
        <p:nvPicPr>
          <p:cNvPr id="5" name="Picture 4">
            <a:extLst>
              <a:ext uri="{FF2B5EF4-FFF2-40B4-BE49-F238E27FC236}">
                <a16:creationId xmlns:a16="http://schemas.microsoft.com/office/drawing/2014/main" id="{F81954F8-BB90-4D2E-9A78-21A4AB037180}"/>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pic>
        <p:nvPicPr>
          <p:cNvPr id="4" name="Picture 3">
            <a:extLst>
              <a:ext uri="{FF2B5EF4-FFF2-40B4-BE49-F238E27FC236}">
                <a16:creationId xmlns:a16="http://schemas.microsoft.com/office/drawing/2014/main" id="{A5CB3AF0-0DC2-4CC5-9B2E-4B4716C34B1D}"/>
              </a:ext>
            </a:extLst>
          </p:cNvPr>
          <p:cNvPicPr>
            <a:picLocks noChangeAspect="1"/>
          </p:cNvPicPr>
          <p:nvPr/>
        </p:nvPicPr>
        <p:blipFill rotWithShape="1">
          <a:blip r:embed="rId4"/>
          <a:srcRect l="37500" t="12074" r="37391" b="20803"/>
          <a:stretch/>
        </p:blipFill>
        <p:spPr>
          <a:xfrm>
            <a:off x="1411356" y="1541079"/>
            <a:ext cx="3419061" cy="495097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320"/>
        <p:cNvGrpSpPr/>
        <p:nvPr/>
      </p:nvGrpSpPr>
      <p:grpSpPr>
        <a:xfrm>
          <a:off x="0" y="0"/>
          <a:ext cx="0" cy="0"/>
          <a:chOff x="0" y="0"/>
          <a:chExt cx="0" cy="0"/>
        </a:xfrm>
      </p:grpSpPr>
      <p:sp>
        <p:nvSpPr>
          <p:cNvPr id="321" name="Google Shape;321;p68"/>
          <p:cNvSpPr txBox="1">
            <a:spLocks noGrp="1"/>
          </p:cNvSpPr>
          <p:nvPr>
            <p:ph type="title"/>
          </p:nvPr>
        </p:nvSpPr>
        <p:spPr>
          <a:xfrm>
            <a:off x="2217444" y="1628543"/>
            <a:ext cx="7757111" cy="984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3000" dirty="0">
                <a:solidFill>
                  <a:srgbClr val="000000"/>
                </a:solidFill>
              </a:rPr>
              <a:t>„Seda, keda puudutatakse, ei kiusata“ </a:t>
            </a:r>
            <a:br>
              <a:rPr lang="ru-RU" sz="3000" dirty="0">
                <a:solidFill>
                  <a:srgbClr val="000000"/>
                </a:solidFill>
              </a:rPr>
            </a:br>
            <a:r>
              <a:rPr lang="ru-RU" sz="3000" dirty="0">
                <a:solidFill>
                  <a:srgbClr val="000000"/>
                </a:solidFill>
              </a:rPr>
              <a:t>- hea puudutuse õpetamise metoodika</a:t>
            </a:r>
            <a:endParaRPr sz="3000"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dirty="0"/>
          </a:p>
        </p:txBody>
      </p:sp>
      <p:sp>
        <p:nvSpPr>
          <p:cNvPr id="322" name="Google Shape;322;p68"/>
          <p:cNvSpPr txBox="1">
            <a:spLocks noGrp="1"/>
          </p:cNvSpPr>
          <p:nvPr>
            <p:ph type="body" idx="1"/>
          </p:nvPr>
        </p:nvSpPr>
        <p:spPr>
          <a:xfrm>
            <a:off x="662941" y="2785058"/>
            <a:ext cx="10184130" cy="132837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2800"/>
              <a:buNone/>
            </a:pPr>
            <a:r>
              <a:rPr lang="et-EE" sz="1800" dirty="0">
                <a:solidFill>
                  <a:srgbClr val="000000"/>
                </a:solidFill>
              </a:rPr>
              <a:t>Metoodika kohaselt kuulatakse õpetaja poolt loetud või jutustatud lugu ning samal ajal joonistatakse sama lugu kaaslase seljale.</a:t>
            </a:r>
          </a:p>
          <a:p>
            <a:pPr marL="0" lvl="0" indent="0" algn="just" rtl="0">
              <a:lnSpc>
                <a:spcPct val="100000"/>
              </a:lnSpc>
              <a:spcBef>
                <a:spcPts val="0"/>
              </a:spcBef>
              <a:spcAft>
                <a:spcPts val="0"/>
              </a:spcAft>
              <a:buSzPts val="2800"/>
              <a:buNone/>
            </a:pPr>
            <a:r>
              <a:rPr lang="et-EE" sz="1800" dirty="0">
                <a:solidFill>
                  <a:srgbClr val="000000"/>
                </a:solidFill>
              </a:rPr>
              <a:t>Hea puudutuse käigus vallandub õnnehormoon </a:t>
            </a:r>
            <a:r>
              <a:rPr lang="et-EE" sz="1800" u="sng" dirty="0">
                <a:solidFill>
                  <a:srgbClr val="000000"/>
                </a:solidFill>
              </a:rPr>
              <a:t>oksütotsiin</a:t>
            </a:r>
            <a:r>
              <a:rPr lang="et-EE" sz="1800" dirty="0">
                <a:solidFill>
                  <a:srgbClr val="000000"/>
                </a:solidFill>
              </a:rPr>
              <a:t>, mis muudab inimesi teineteisega lähedasemaks. </a:t>
            </a:r>
            <a:r>
              <a:rPr lang="et-EE" sz="1800" b="1" dirty="0"/>
              <a:t>Oluline</a:t>
            </a:r>
            <a:r>
              <a:rPr lang="et-EE" sz="1800" dirty="0"/>
              <a:t>: loa küsimine, soovi/mittesoovi aksepteerimine, tänamine.  </a:t>
            </a:r>
            <a:endParaRPr lang="et-EE" sz="1800" dirty="0">
              <a:solidFill>
                <a:srgbClr val="000000"/>
              </a:solidFill>
            </a:endParaRPr>
          </a:p>
          <a:p>
            <a:pPr marL="457200" marR="0" lvl="0" indent="0" algn="just" rtl="0">
              <a:lnSpc>
                <a:spcPct val="150000"/>
              </a:lnSpc>
              <a:spcBef>
                <a:spcPts val="0"/>
              </a:spcBef>
              <a:spcAft>
                <a:spcPts val="0"/>
              </a:spcAft>
              <a:buSzPts val="2800"/>
              <a:buNone/>
            </a:pPr>
            <a:endParaRPr lang="et-EE" sz="1800" dirty="0"/>
          </a:p>
          <a:p>
            <a:pPr marL="457200" marR="0" lvl="0" indent="0" algn="just" rtl="0">
              <a:lnSpc>
                <a:spcPct val="150000"/>
              </a:lnSpc>
              <a:spcBef>
                <a:spcPts val="0"/>
              </a:spcBef>
              <a:spcAft>
                <a:spcPts val="0"/>
              </a:spcAft>
              <a:buSzPts val="2800"/>
              <a:buNone/>
            </a:pPr>
            <a:endParaRPr lang="et-EE" sz="1800" dirty="0">
              <a:solidFill>
                <a:srgbClr val="002060"/>
              </a:solidFill>
              <a:latin typeface="Arial"/>
              <a:ea typeface="Arial"/>
              <a:cs typeface="Arial"/>
              <a:sym typeface="Arial"/>
            </a:endParaRPr>
          </a:p>
          <a:p>
            <a:pPr marL="0" marR="0" lvl="0" indent="0" algn="just" rtl="0">
              <a:lnSpc>
                <a:spcPct val="150000"/>
              </a:lnSpc>
              <a:spcBef>
                <a:spcPts val="0"/>
              </a:spcBef>
              <a:spcAft>
                <a:spcPts val="0"/>
              </a:spcAft>
              <a:buSzPts val="2800"/>
              <a:buNone/>
            </a:pPr>
            <a:endParaRPr lang="et-EE" sz="1800" dirty="0">
              <a:latin typeface="Arial"/>
              <a:ea typeface="Arial"/>
              <a:cs typeface="Arial"/>
              <a:sym typeface="Arial"/>
            </a:endParaRPr>
          </a:p>
          <a:p>
            <a:pPr marL="0" marR="0" lvl="0" indent="0" algn="just" rtl="0">
              <a:lnSpc>
                <a:spcPct val="100000"/>
              </a:lnSpc>
              <a:spcBef>
                <a:spcPts val="0"/>
              </a:spcBef>
              <a:spcAft>
                <a:spcPts val="0"/>
              </a:spcAft>
              <a:buSzPts val="2800"/>
              <a:buNone/>
            </a:pPr>
            <a:endParaRPr sz="1800" dirty="0">
              <a:solidFill>
                <a:srgbClr val="000000"/>
              </a:solidFill>
            </a:endParaRPr>
          </a:p>
          <a:p>
            <a:pPr marL="0" marR="0" lvl="0" indent="0" algn="just" rtl="0">
              <a:lnSpc>
                <a:spcPct val="150000"/>
              </a:lnSpc>
              <a:spcBef>
                <a:spcPts val="0"/>
              </a:spcBef>
              <a:spcAft>
                <a:spcPts val="0"/>
              </a:spcAft>
              <a:buSzPts val="2800"/>
              <a:buNone/>
            </a:pPr>
            <a:endParaRPr sz="1800" dirty="0">
              <a:solidFill>
                <a:srgbClr val="000000"/>
              </a:solidFill>
            </a:endParaRPr>
          </a:p>
          <a:p>
            <a:pPr marL="0" marR="0" lvl="0" indent="0" algn="just" rtl="0">
              <a:lnSpc>
                <a:spcPct val="150000"/>
              </a:lnSpc>
              <a:spcBef>
                <a:spcPts val="0"/>
              </a:spcBef>
              <a:spcAft>
                <a:spcPts val="0"/>
              </a:spcAft>
              <a:buSzPts val="2800"/>
              <a:buNone/>
            </a:pPr>
            <a:endParaRPr sz="1800" dirty="0">
              <a:solidFill>
                <a:srgbClr val="000000"/>
              </a:solidFill>
              <a:latin typeface="Arial"/>
              <a:ea typeface="Arial"/>
              <a:cs typeface="Arial"/>
              <a:sym typeface="Arial"/>
            </a:endParaRPr>
          </a:p>
          <a:p>
            <a:pPr marL="457200" marR="0" lvl="0" indent="0" algn="just" rtl="0">
              <a:lnSpc>
                <a:spcPct val="150000"/>
              </a:lnSpc>
              <a:spcBef>
                <a:spcPts val="0"/>
              </a:spcBef>
              <a:spcAft>
                <a:spcPts val="0"/>
              </a:spcAft>
              <a:buSzPts val="2800"/>
              <a:buNone/>
            </a:pPr>
            <a:endParaRPr sz="1800" dirty="0">
              <a:solidFill>
                <a:srgbClr val="002060"/>
              </a:solidFill>
              <a:latin typeface="Arial"/>
              <a:ea typeface="Arial"/>
              <a:cs typeface="Arial"/>
              <a:sym typeface="Arial"/>
            </a:endParaRPr>
          </a:p>
          <a:p>
            <a:pPr marL="0" marR="0" lvl="0" indent="0" algn="just" rtl="0">
              <a:lnSpc>
                <a:spcPct val="150000"/>
              </a:lnSpc>
              <a:spcBef>
                <a:spcPts val="0"/>
              </a:spcBef>
              <a:spcAft>
                <a:spcPts val="0"/>
              </a:spcAft>
              <a:buSzPts val="2800"/>
              <a:buNone/>
            </a:pPr>
            <a:endParaRPr sz="1800" dirty="0">
              <a:latin typeface="Arial"/>
              <a:ea typeface="Arial"/>
              <a:cs typeface="Arial"/>
              <a:sym typeface="Arial"/>
            </a:endParaRPr>
          </a:p>
        </p:txBody>
      </p:sp>
      <p:pic>
        <p:nvPicPr>
          <p:cNvPr id="323" name="Google Shape;323;p68"/>
          <p:cNvPicPr preferRelativeResize="0"/>
          <p:nvPr/>
        </p:nvPicPr>
        <p:blipFill rotWithShape="1">
          <a:blip r:embed="rId3">
            <a:alphaModFix/>
          </a:blip>
          <a:srcRect/>
          <a:stretch/>
        </p:blipFill>
        <p:spPr>
          <a:xfrm>
            <a:off x="9806940" y="4248879"/>
            <a:ext cx="1910712" cy="2248449"/>
          </a:xfrm>
          <a:prstGeom prst="rect">
            <a:avLst/>
          </a:prstGeom>
          <a:noFill/>
          <a:ln>
            <a:noFill/>
          </a:ln>
        </p:spPr>
      </p:pic>
      <p:sp>
        <p:nvSpPr>
          <p:cNvPr id="7" name="Google Shape;322;p68">
            <a:extLst>
              <a:ext uri="{FF2B5EF4-FFF2-40B4-BE49-F238E27FC236}">
                <a16:creationId xmlns:a16="http://schemas.microsoft.com/office/drawing/2014/main" id="{790DBFFF-7E38-4ACF-A680-5A813347AA67}"/>
              </a:ext>
            </a:extLst>
          </p:cNvPr>
          <p:cNvSpPr txBox="1">
            <a:spLocks/>
          </p:cNvSpPr>
          <p:nvPr/>
        </p:nvSpPr>
        <p:spPr>
          <a:xfrm>
            <a:off x="549547" y="4300864"/>
            <a:ext cx="9257393" cy="21444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just" rtl="0">
              <a:lnSpc>
                <a:spcPct val="100000"/>
              </a:lnSpc>
              <a:spcBef>
                <a:spcPts val="0"/>
              </a:spcBef>
              <a:spcAft>
                <a:spcPts val="0"/>
              </a:spcAft>
              <a:buClr>
                <a:schemeClr val="dk1"/>
              </a:buClr>
              <a:buSzPts val="1100"/>
              <a:buFont typeface="Arial"/>
              <a:buNone/>
            </a:pPr>
            <a:r>
              <a:rPr lang="et-EE" sz="1800" b="1" dirty="0"/>
              <a:t>Metoodika kasutamine eesmärgid: </a:t>
            </a:r>
          </a:p>
          <a:p>
            <a:pPr marL="457200" lvl="0" indent="-349250" algn="just" rtl="0">
              <a:lnSpc>
                <a:spcPct val="115000"/>
              </a:lnSpc>
              <a:spcBef>
                <a:spcPts val="0"/>
              </a:spcBef>
              <a:spcAft>
                <a:spcPts val="0"/>
              </a:spcAft>
              <a:buSzPts val="1900"/>
              <a:buChar char="•"/>
            </a:pPr>
            <a:r>
              <a:rPr lang="et-EE" sz="1800" dirty="0"/>
              <a:t>Lapsed on ruumis lähedasemad ja omavahel heades suhetes; </a:t>
            </a:r>
          </a:p>
          <a:p>
            <a:pPr marL="457200" lvl="0" indent="-349250" algn="just" rtl="0">
              <a:lnSpc>
                <a:spcPct val="115000"/>
              </a:lnSpc>
              <a:spcBef>
                <a:spcPts val="0"/>
              </a:spcBef>
              <a:spcAft>
                <a:spcPts val="0"/>
              </a:spcAft>
              <a:buSzPts val="1900"/>
              <a:buChar char="•"/>
            </a:pPr>
            <a:r>
              <a:rPr lang="et-EE" sz="1800" dirty="0"/>
              <a:t>Lapsed teavad, mis vahe on heal puudutusel (pai, kallistus jne) ja halval puudustusel (löömine, näpistamine, hammustamine jne);</a:t>
            </a:r>
          </a:p>
          <a:p>
            <a:pPr marL="457200" lvl="0" indent="-349250" algn="just" rtl="0">
              <a:lnSpc>
                <a:spcPct val="115000"/>
              </a:lnSpc>
              <a:spcBef>
                <a:spcPts val="0"/>
              </a:spcBef>
              <a:spcAft>
                <a:spcPts val="0"/>
              </a:spcAft>
              <a:buSzPts val="1900"/>
              <a:buChar char="•"/>
            </a:pPr>
            <a:r>
              <a:rPr lang="et-EE" sz="1800" dirty="0"/>
              <a:t>Laps julgeb enda soove välja öelda (keeldumine, nõustumine) ning teab, et tema ning kaaslase soovi tuleb austada;</a:t>
            </a:r>
          </a:p>
          <a:p>
            <a:pPr marL="457200" lvl="0" indent="-349250" algn="just" rtl="0">
              <a:lnSpc>
                <a:spcPct val="115000"/>
              </a:lnSpc>
              <a:spcBef>
                <a:spcPts val="0"/>
              </a:spcBef>
              <a:spcAft>
                <a:spcPts val="0"/>
              </a:spcAft>
              <a:buSzPts val="1900"/>
              <a:buChar char="•"/>
            </a:pPr>
            <a:r>
              <a:rPr lang="et-EE" sz="1800" dirty="0"/>
              <a:t>Laps tunneb end lasteaia päeva jooksul lõõgastunult. </a:t>
            </a:r>
            <a:endParaRPr lang="et-EE" sz="1800" b="1" dirty="0">
              <a:solidFill>
                <a:srgbClr val="000000"/>
              </a:solidFill>
            </a:endParaRPr>
          </a:p>
        </p:txBody>
      </p:sp>
      <p:pic>
        <p:nvPicPr>
          <p:cNvPr id="8" name="Picture 7">
            <a:extLst>
              <a:ext uri="{FF2B5EF4-FFF2-40B4-BE49-F238E27FC236}">
                <a16:creationId xmlns:a16="http://schemas.microsoft.com/office/drawing/2014/main" id="{D4F5A498-1C64-4A80-AD92-12BE1E7E5479}"/>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pic>
        <p:nvPicPr>
          <p:cNvPr id="9" name="Picture 8">
            <a:extLst>
              <a:ext uri="{FF2B5EF4-FFF2-40B4-BE49-F238E27FC236}">
                <a16:creationId xmlns:a16="http://schemas.microsoft.com/office/drawing/2014/main" id="{84DE1BC1-B2B7-48BD-BCB0-67F9D294C1DC}"/>
              </a:ext>
            </a:extLst>
          </p:cNvPr>
          <p:cNvPicPr>
            <a:picLocks noChangeAspect="1"/>
          </p:cNvPicPr>
          <p:nvPr/>
        </p:nvPicPr>
        <p:blipFill>
          <a:blip r:embed="rId5"/>
          <a:stretch>
            <a:fillRect/>
          </a:stretch>
        </p:blipFill>
        <p:spPr>
          <a:xfrm>
            <a:off x="662941" y="1593696"/>
            <a:ext cx="1182735" cy="10445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30"/>
        <p:cNvGrpSpPr/>
        <p:nvPr/>
      </p:nvGrpSpPr>
      <p:grpSpPr>
        <a:xfrm>
          <a:off x="0" y="0"/>
          <a:ext cx="0" cy="0"/>
          <a:chOff x="0" y="0"/>
          <a:chExt cx="0" cy="0"/>
        </a:xfrm>
      </p:grpSpPr>
      <p:sp>
        <p:nvSpPr>
          <p:cNvPr id="331" name="Google Shape;331;g928d8f59ee_0_136"/>
          <p:cNvSpPr txBox="1"/>
          <p:nvPr/>
        </p:nvSpPr>
        <p:spPr>
          <a:xfrm>
            <a:off x="1011595" y="1996658"/>
            <a:ext cx="9736800" cy="137921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dirty="0">
                <a:solidFill>
                  <a:srgbClr val="000000"/>
                </a:solidFill>
                <a:latin typeface="Arial"/>
                <a:ea typeface="Arial"/>
                <a:cs typeface="Arial"/>
                <a:sym typeface="Arial"/>
              </a:rPr>
              <a:t>Proovime </a:t>
            </a:r>
            <a:r>
              <a:rPr lang="et-EE" sz="3200" b="1" dirty="0"/>
              <a:t>nagu lapsed</a:t>
            </a:r>
            <a:r>
              <a:rPr lang="ru-RU" sz="3200" b="1" i="0" u="none" strike="noStrike" cap="none" dirty="0">
                <a:solidFill>
                  <a:srgbClr val="000000"/>
                </a:solidFill>
                <a:latin typeface="Arial"/>
                <a:ea typeface="Arial"/>
                <a:cs typeface="Arial"/>
                <a:sym typeface="Arial"/>
              </a:rPr>
              <a:t>! </a:t>
            </a:r>
            <a:endParaRPr sz="3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600" b="1" i="0" u="none" strike="noStrike" cap="none" dirty="0">
                <a:solidFill>
                  <a:srgbClr val="000000"/>
                </a:solidFill>
                <a:latin typeface="Arial"/>
                <a:ea typeface="Arial"/>
                <a:cs typeface="Arial"/>
                <a:sym typeface="Arial"/>
              </a:rPr>
              <a:t>Leidke paariline - küsige nõusolekut tema seljale joonistamiseks. </a:t>
            </a:r>
            <a:endParaRPr sz="2600" b="1" i="0" u="none" strike="noStrike" cap="none" dirty="0">
              <a:solidFill>
                <a:srgbClr val="000000"/>
              </a:solidFill>
              <a:latin typeface="Arial"/>
              <a:ea typeface="Arial"/>
              <a:cs typeface="Arial"/>
              <a:sym typeface="Arial"/>
            </a:endParaRPr>
          </a:p>
        </p:txBody>
      </p:sp>
      <p:sp>
        <p:nvSpPr>
          <p:cNvPr id="334" name="Google Shape;334;g928d8f59ee_0_136"/>
          <p:cNvSpPr txBox="1"/>
          <p:nvPr/>
        </p:nvSpPr>
        <p:spPr>
          <a:xfrm>
            <a:off x="2089315" y="5061385"/>
            <a:ext cx="73299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t-EE" sz="1600" b="1" i="1" dirty="0"/>
              <a:t>Tegevuste r</a:t>
            </a:r>
            <a:r>
              <a:rPr lang="ru-RU" sz="1600" b="1" i="1" u="none" strike="noStrike" cap="none" dirty="0">
                <a:solidFill>
                  <a:srgbClr val="000000"/>
                </a:solidFill>
                <a:latin typeface="Arial"/>
                <a:ea typeface="Arial"/>
                <a:cs typeface="Arial"/>
                <a:sym typeface="Arial"/>
              </a:rPr>
              <a:t>aamat</a:t>
            </a:r>
            <a:r>
              <a:rPr lang="et-EE" sz="1600" b="1" i="1" u="none" strike="noStrike" cap="none" dirty="0">
                <a:solidFill>
                  <a:srgbClr val="000000"/>
                </a:solidFill>
                <a:latin typeface="Arial"/>
                <a:ea typeface="Arial"/>
                <a:cs typeface="Arial"/>
                <a:sym typeface="Arial"/>
              </a:rPr>
              <a:t>u peatükk</a:t>
            </a:r>
            <a:r>
              <a:rPr lang="ru-RU" sz="1600" b="1" i="1" u="none" strike="noStrike" cap="none" dirty="0">
                <a:solidFill>
                  <a:srgbClr val="000000"/>
                </a:solidFill>
                <a:latin typeface="Arial"/>
                <a:ea typeface="Arial"/>
                <a:cs typeface="Arial"/>
                <a:sym typeface="Arial"/>
              </a:rPr>
              <a:t> “Seda, keda puudutatakse ei kiusata”</a:t>
            </a:r>
            <a:endParaRPr sz="1600" b="1"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dirty="0">
                <a:solidFill>
                  <a:srgbClr val="000000"/>
                </a:solidFill>
                <a:latin typeface="Arial"/>
                <a:ea typeface="Arial"/>
                <a:cs typeface="Arial"/>
                <a:sym typeface="Arial"/>
              </a:rPr>
              <a:t>Harjutustelugu “</a:t>
            </a:r>
            <a:r>
              <a:rPr lang="et-EE" sz="1600" b="1" i="1" dirty="0"/>
              <a:t>J</a:t>
            </a:r>
            <a:r>
              <a:rPr lang="et-EE" sz="1600" b="1" i="1" u="none" strike="noStrike" cap="none" dirty="0">
                <a:solidFill>
                  <a:srgbClr val="000000"/>
                </a:solidFill>
                <a:latin typeface="Arial"/>
                <a:ea typeface="Arial"/>
                <a:cs typeface="Arial"/>
                <a:sym typeface="Arial"/>
              </a:rPr>
              <a:t>OONISTAMINE</a:t>
            </a:r>
            <a:r>
              <a:rPr lang="ru-RU" sz="1600" b="1" i="1" u="none" strike="noStrike" cap="none" dirty="0">
                <a:solidFill>
                  <a:srgbClr val="000000"/>
                </a:solidFill>
                <a:latin typeface="Arial"/>
                <a:ea typeface="Arial"/>
                <a:cs typeface="Arial"/>
                <a:sym typeface="Arial"/>
              </a:rPr>
              <a:t>”</a:t>
            </a:r>
            <a:endParaRPr sz="1600" b="1" i="1"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B185F40E-85D3-40D5-9AFC-B7E00C62926C}"/>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pic>
        <p:nvPicPr>
          <p:cNvPr id="7" name="Picture 6">
            <a:extLst>
              <a:ext uri="{FF2B5EF4-FFF2-40B4-BE49-F238E27FC236}">
                <a16:creationId xmlns:a16="http://schemas.microsoft.com/office/drawing/2014/main" id="{858EAC0F-105C-40CC-B403-8AF2A2D51350}"/>
              </a:ext>
            </a:extLst>
          </p:cNvPr>
          <p:cNvPicPr>
            <a:picLocks noChangeAspect="1"/>
          </p:cNvPicPr>
          <p:nvPr/>
        </p:nvPicPr>
        <p:blipFill>
          <a:blip r:embed="rId4"/>
          <a:stretch>
            <a:fillRect/>
          </a:stretch>
        </p:blipFill>
        <p:spPr>
          <a:xfrm>
            <a:off x="9565660" y="4373217"/>
            <a:ext cx="1819131" cy="160659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47"/>
        <p:cNvGrpSpPr/>
        <p:nvPr/>
      </p:nvGrpSpPr>
      <p:grpSpPr>
        <a:xfrm>
          <a:off x="0" y="0"/>
          <a:ext cx="0" cy="0"/>
          <a:chOff x="0" y="0"/>
          <a:chExt cx="0" cy="0"/>
        </a:xfrm>
      </p:grpSpPr>
      <p:pic>
        <p:nvPicPr>
          <p:cNvPr id="4" name="Picture 3">
            <a:extLst>
              <a:ext uri="{FF2B5EF4-FFF2-40B4-BE49-F238E27FC236}">
                <a16:creationId xmlns:a16="http://schemas.microsoft.com/office/drawing/2014/main" id="{F155FE3F-D319-4F84-B3E4-C4B30D023CA1}"/>
              </a:ext>
            </a:extLst>
          </p:cNvPr>
          <p:cNvPicPr>
            <a:picLocks noChangeAspect="1"/>
          </p:cNvPicPr>
          <p:nvPr/>
        </p:nvPicPr>
        <p:blipFill rotWithShape="1">
          <a:blip r:embed="rId3"/>
          <a:srcRect l="27310" t="25173" r="50516" b="40970"/>
          <a:stretch/>
        </p:blipFill>
        <p:spPr>
          <a:xfrm>
            <a:off x="3654617" y="1897379"/>
            <a:ext cx="4581940" cy="3789665"/>
          </a:xfrm>
          <a:prstGeom prst="rect">
            <a:avLst/>
          </a:prstGeom>
        </p:spPr>
      </p:pic>
      <p:pic>
        <p:nvPicPr>
          <p:cNvPr id="5" name="Picture 4">
            <a:extLst>
              <a:ext uri="{FF2B5EF4-FFF2-40B4-BE49-F238E27FC236}">
                <a16:creationId xmlns:a16="http://schemas.microsoft.com/office/drawing/2014/main" id="{849274BF-A4D9-49F1-9914-3C28354E5934}"/>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 name="Picture 2">
            <a:extLst>
              <a:ext uri="{FF2B5EF4-FFF2-40B4-BE49-F238E27FC236}">
                <a16:creationId xmlns:a16="http://schemas.microsoft.com/office/drawing/2014/main" id="{028B8CAB-DE04-4DD5-84F9-AF48EA2B8B1C}"/>
              </a:ext>
            </a:extLst>
          </p:cNvPr>
          <p:cNvPicPr>
            <a:picLocks noChangeAspect="1"/>
          </p:cNvPicPr>
          <p:nvPr/>
        </p:nvPicPr>
        <p:blipFill rotWithShape="1">
          <a:blip r:embed="rId3"/>
          <a:srcRect l="49076" t="28479" r="28424" b="38411"/>
          <a:stretch/>
        </p:blipFill>
        <p:spPr>
          <a:xfrm>
            <a:off x="3876259" y="1779104"/>
            <a:ext cx="4820479" cy="3842411"/>
          </a:xfrm>
          <a:prstGeom prst="rect">
            <a:avLst/>
          </a:prstGeom>
        </p:spPr>
      </p:pic>
      <p:pic>
        <p:nvPicPr>
          <p:cNvPr id="4" name="Picture 3">
            <a:extLst>
              <a:ext uri="{FF2B5EF4-FFF2-40B4-BE49-F238E27FC236}">
                <a16:creationId xmlns:a16="http://schemas.microsoft.com/office/drawing/2014/main" id="{85D920F6-AE9C-46E5-A5DD-E7CE576BC1DD}"/>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extLst>
      <p:ext uri="{BB962C8B-B14F-4D97-AF65-F5344CB8AC3E}">
        <p14:creationId xmlns:p14="http://schemas.microsoft.com/office/powerpoint/2010/main" val="1207701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54"/>
        <p:cNvGrpSpPr/>
        <p:nvPr/>
      </p:nvGrpSpPr>
      <p:grpSpPr>
        <a:xfrm>
          <a:off x="0" y="0"/>
          <a:ext cx="0" cy="0"/>
          <a:chOff x="0" y="0"/>
          <a:chExt cx="0" cy="0"/>
        </a:xfrm>
      </p:grpSpPr>
      <p:pic>
        <p:nvPicPr>
          <p:cNvPr id="4" name="Picture 3">
            <a:extLst>
              <a:ext uri="{FF2B5EF4-FFF2-40B4-BE49-F238E27FC236}">
                <a16:creationId xmlns:a16="http://schemas.microsoft.com/office/drawing/2014/main" id="{DCC35ADF-186F-48DB-B858-D04BA473CA25}"/>
              </a:ext>
            </a:extLst>
          </p:cNvPr>
          <p:cNvPicPr>
            <a:picLocks noChangeAspect="1"/>
          </p:cNvPicPr>
          <p:nvPr/>
        </p:nvPicPr>
        <p:blipFill rotWithShape="1">
          <a:blip r:embed="rId3"/>
          <a:srcRect l="27310" t="58881" r="48886" b="11922"/>
          <a:stretch/>
        </p:blipFill>
        <p:spPr>
          <a:xfrm>
            <a:off x="3180520" y="2087217"/>
            <a:ext cx="5475334" cy="3637722"/>
          </a:xfrm>
          <a:prstGeom prst="rect">
            <a:avLst/>
          </a:prstGeom>
        </p:spPr>
      </p:pic>
      <p:pic>
        <p:nvPicPr>
          <p:cNvPr id="5" name="Picture 4">
            <a:extLst>
              <a:ext uri="{FF2B5EF4-FFF2-40B4-BE49-F238E27FC236}">
                <a16:creationId xmlns:a16="http://schemas.microsoft.com/office/drawing/2014/main" id="{8B7E4559-0005-479D-9226-9D929EB46E69}"/>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375"/>
        <p:cNvGrpSpPr/>
        <p:nvPr/>
      </p:nvGrpSpPr>
      <p:grpSpPr>
        <a:xfrm>
          <a:off x="0" y="0"/>
          <a:ext cx="0" cy="0"/>
          <a:chOff x="0" y="0"/>
          <a:chExt cx="0" cy="0"/>
        </a:xfrm>
      </p:grpSpPr>
      <p:sp>
        <p:nvSpPr>
          <p:cNvPr id="376" name="Google Shape;376;g93aaaef1fb_0_76"/>
          <p:cNvSpPr txBox="1"/>
          <p:nvPr/>
        </p:nvSpPr>
        <p:spPr>
          <a:xfrm>
            <a:off x="2217625" y="2166399"/>
            <a:ext cx="8484000" cy="192973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dirty="0">
                <a:solidFill>
                  <a:srgbClr val="000000"/>
                </a:solidFill>
                <a:latin typeface="Arial"/>
                <a:ea typeface="Arial"/>
                <a:cs typeface="Arial"/>
                <a:sym typeface="Arial"/>
              </a:rPr>
              <a:t>Tänage joonistuse eest</a:t>
            </a:r>
            <a:r>
              <a:rPr lang="ru-RU" sz="2800" b="1" i="0" u="none" strike="noStrike" cap="none" dirty="0">
                <a:solidFill>
                  <a:srgbClr val="000000"/>
                </a:solidFill>
                <a:latin typeface="Arial"/>
                <a:ea typeface="Arial"/>
                <a:cs typeface="Arial"/>
                <a:sym typeface="Arial"/>
              </a:rPr>
              <a:t>, </a:t>
            </a:r>
            <a:r>
              <a:rPr lang="ru-RU" sz="3200" b="1" i="0" u="none" strike="noStrike" cap="none" dirty="0">
                <a:solidFill>
                  <a:srgbClr val="000000"/>
                </a:solidFill>
                <a:latin typeface="Arial"/>
                <a:ea typeface="Arial"/>
                <a:cs typeface="Arial"/>
                <a:sym typeface="Arial"/>
              </a:rPr>
              <a:t>küsige luba </a:t>
            </a:r>
            <a:endParaRPr sz="3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3200" b="1" dirty="0"/>
              <a:t>ning vahetage rollid. </a:t>
            </a:r>
            <a:endParaRPr sz="3200" b="1" dirty="0"/>
          </a:p>
          <a:p>
            <a:pPr marL="0" marR="0" lvl="0" indent="0" algn="ctr" rtl="0">
              <a:lnSpc>
                <a:spcPct val="100000"/>
              </a:lnSpc>
              <a:spcBef>
                <a:spcPts val="0"/>
              </a:spcBef>
              <a:spcAft>
                <a:spcPts val="0"/>
              </a:spcAft>
              <a:buClr>
                <a:srgbClr val="000000"/>
              </a:buClr>
              <a:buSzPts val="3200"/>
              <a:buFont typeface="Arial"/>
              <a:buNone/>
            </a:pPr>
            <a:endParaRPr sz="3200" b="1" dirty="0"/>
          </a:p>
          <a:p>
            <a:pPr marL="0" marR="0" lvl="0" indent="0" algn="ctr" rtl="0">
              <a:lnSpc>
                <a:spcPct val="100000"/>
              </a:lnSpc>
              <a:spcBef>
                <a:spcPts val="0"/>
              </a:spcBef>
              <a:spcAft>
                <a:spcPts val="0"/>
              </a:spcAft>
              <a:buClr>
                <a:srgbClr val="000000"/>
              </a:buClr>
              <a:buSzPts val="3200"/>
              <a:buFont typeface="Arial"/>
              <a:buNone/>
            </a:pPr>
            <a:r>
              <a:rPr lang="et-EE" sz="2800" b="1" i="0" u="none" strike="noStrike" cap="none" dirty="0">
                <a:solidFill>
                  <a:srgbClr val="000000"/>
                </a:solidFill>
                <a:latin typeface="Arial"/>
                <a:ea typeface="Arial"/>
                <a:cs typeface="Arial"/>
                <a:sym typeface="Arial"/>
              </a:rPr>
              <a:t>Uus lugu</a:t>
            </a:r>
            <a:r>
              <a:rPr lang="ru-RU" sz="2800" b="1" i="0" u="none" strike="noStrike" cap="none" dirty="0">
                <a:solidFill>
                  <a:srgbClr val="000000"/>
                </a:solidFill>
                <a:latin typeface="Arial"/>
                <a:ea typeface="Arial"/>
                <a:cs typeface="Arial"/>
                <a:sym typeface="Arial"/>
              </a:rPr>
              <a:t>.</a:t>
            </a:r>
            <a:endParaRPr sz="2800" b="1" i="0" u="none" strike="noStrike" cap="none" dirty="0">
              <a:solidFill>
                <a:srgbClr val="000000"/>
              </a:solidFill>
              <a:latin typeface="Arial"/>
              <a:ea typeface="Arial"/>
              <a:cs typeface="Arial"/>
              <a:sym typeface="Arial"/>
            </a:endParaRPr>
          </a:p>
        </p:txBody>
      </p:sp>
      <p:sp>
        <p:nvSpPr>
          <p:cNvPr id="378" name="Google Shape;378;g93aaaef1fb_0_76"/>
          <p:cNvSpPr txBox="1"/>
          <p:nvPr/>
        </p:nvSpPr>
        <p:spPr>
          <a:xfrm>
            <a:off x="2512225" y="5610025"/>
            <a:ext cx="73299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i-FI" sz="1600" b="1" i="1" dirty="0"/>
              <a:t>Tegevuste r</a:t>
            </a:r>
            <a:r>
              <a:rPr lang="fi-FI" sz="1600" b="1" i="1" u="none" strike="noStrike" cap="none" dirty="0">
                <a:solidFill>
                  <a:srgbClr val="000000"/>
                </a:solidFill>
                <a:latin typeface="Arial"/>
                <a:ea typeface="Arial"/>
                <a:cs typeface="Arial"/>
                <a:sym typeface="Arial"/>
              </a:rPr>
              <a:t>aamatu peatükk “Seda, keda puudutatakse ei kiusata”</a:t>
            </a:r>
          </a:p>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dirty="0">
                <a:solidFill>
                  <a:srgbClr val="000000"/>
                </a:solidFill>
                <a:latin typeface="Arial"/>
                <a:ea typeface="Arial"/>
                <a:cs typeface="Arial"/>
                <a:sym typeface="Arial"/>
              </a:rPr>
              <a:t>Harjutustelugu “</a:t>
            </a:r>
            <a:r>
              <a:rPr lang="et-EE" sz="1600" b="1" i="1" u="none" strike="noStrike" cap="none" dirty="0">
                <a:solidFill>
                  <a:srgbClr val="000000"/>
                </a:solidFill>
                <a:latin typeface="Arial"/>
                <a:ea typeface="Arial"/>
                <a:cs typeface="Arial"/>
                <a:sym typeface="Arial"/>
              </a:rPr>
              <a:t>TÄNAME</a:t>
            </a:r>
            <a:r>
              <a:rPr lang="ru-RU" sz="1600" b="1" i="1" u="none" strike="noStrike" cap="none" dirty="0">
                <a:solidFill>
                  <a:srgbClr val="000000"/>
                </a:solidFill>
                <a:latin typeface="Arial"/>
                <a:ea typeface="Arial"/>
                <a:cs typeface="Arial"/>
                <a:sym typeface="Arial"/>
              </a:rPr>
              <a:t>”</a:t>
            </a:r>
            <a:endParaRPr sz="1600" b="1" i="1"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AE8E34BA-2F44-428E-B98C-E0D52A87A21E}"/>
              </a:ext>
            </a:extLst>
          </p:cNvPr>
          <p:cNvPicPr>
            <a:picLocks noChangeAspect="1"/>
          </p:cNvPicPr>
          <p:nvPr/>
        </p:nvPicPr>
        <p:blipFill>
          <a:blip r:embed="rId3"/>
          <a:stretch>
            <a:fillRect/>
          </a:stretch>
        </p:blipFill>
        <p:spPr>
          <a:xfrm>
            <a:off x="9565660" y="4373217"/>
            <a:ext cx="1819131" cy="1606593"/>
          </a:xfrm>
          <a:prstGeom prst="rect">
            <a:avLst/>
          </a:prstGeom>
        </p:spPr>
      </p:pic>
      <p:pic>
        <p:nvPicPr>
          <p:cNvPr id="7" name="Picture 6">
            <a:extLst>
              <a:ext uri="{FF2B5EF4-FFF2-40B4-BE49-F238E27FC236}">
                <a16:creationId xmlns:a16="http://schemas.microsoft.com/office/drawing/2014/main" id="{3A45A0EB-CCED-4456-8773-68B30F66A045}"/>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8"/>
        <p:cNvGrpSpPr/>
        <p:nvPr/>
      </p:nvGrpSpPr>
      <p:grpSpPr>
        <a:xfrm>
          <a:off x="0" y="0"/>
          <a:ext cx="0" cy="0"/>
          <a:chOff x="0" y="0"/>
          <a:chExt cx="0" cy="0"/>
        </a:xfrm>
      </p:grpSpPr>
      <p:sp>
        <p:nvSpPr>
          <p:cNvPr id="69" name="Google Shape;69;g957a18ddc7_1_8"/>
          <p:cNvSpPr txBox="1"/>
          <p:nvPr/>
        </p:nvSpPr>
        <p:spPr>
          <a:xfrm>
            <a:off x="1033538" y="1592985"/>
            <a:ext cx="10986000" cy="4875513"/>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ru-RU" sz="3200" b="1" i="0" u="none" strike="noStrike" cap="none" dirty="0">
                <a:solidFill>
                  <a:schemeClr val="dk1"/>
                </a:solidFill>
                <a:latin typeface="Arial"/>
                <a:ea typeface="Arial"/>
                <a:cs typeface="Arial"/>
                <a:sym typeface="Arial"/>
              </a:rPr>
              <a:t>ESITLUSE PEATÜKID</a:t>
            </a:r>
            <a:endParaRPr sz="32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dirty="0">
                <a:solidFill>
                  <a:schemeClr val="dk1"/>
                </a:solidFill>
                <a:latin typeface="Arial"/>
                <a:ea typeface="Arial"/>
                <a:cs typeface="Arial"/>
                <a:sym typeface="Arial"/>
              </a:rPr>
              <a:t> </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ru-RU" sz="1800" b="1" i="0" u="none" strike="noStrike" cap="none" dirty="0">
                <a:solidFill>
                  <a:schemeClr val="dk1"/>
                </a:solidFill>
                <a:latin typeface="Arial"/>
                <a:ea typeface="Arial"/>
                <a:cs typeface="Arial"/>
                <a:sym typeface="Arial"/>
              </a:rPr>
              <a:t>I Kiusamise fenomen</a:t>
            </a:r>
            <a:endParaRPr sz="1800" b="1"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mitte kõik pole kiusamine</a:t>
            </a:r>
            <a:endParaRPr sz="18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rollid kiusamismudelis, kiusamise liigid, tagajärjed</a:t>
            </a:r>
            <a:endParaRPr sz="18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kiusamise pealtvaataja roll </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dirty="0">
                <a:solidFill>
                  <a:schemeClr val="dk1"/>
                </a:solidFill>
                <a:latin typeface="Arial"/>
                <a:ea typeface="Arial"/>
                <a:cs typeface="Arial"/>
                <a:sym typeface="Arial"/>
              </a:rPr>
              <a:t>II Ülevaade programmist „Kiusamisest vabaks!“ </a:t>
            </a:r>
            <a:endParaRPr sz="1800" b="1"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programmi eestvedaja Eestis ja Taanis</a:t>
            </a:r>
            <a:endParaRPr sz="18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programmi uuringud</a:t>
            </a:r>
            <a:endParaRPr sz="18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tutvumine programmi metoodiliste materjalidega</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dirty="0">
                <a:solidFill>
                  <a:schemeClr val="dk1"/>
                </a:solidFill>
                <a:latin typeface="Arial"/>
                <a:ea typeface="Arial"/>
                <a:cs typeface="Arial"/>
                <a:sym typeface="Arial"/>
              </a:rPr>
              <a:t>III Programmi väärtuste ja põhimõtete juurutamine haridusasutuses koostöös lastevanematega</a:t>
            </a:r>
            <a:endParaRPr sz="1800" b="1" i="0" u="none" strike="noStrike" cap="none" dirty="0">
              <a:solidFill>
                <a:schemeClr val="dk1"/>
              </a:solidFill>
              <a:latin typeface="Arial"/>
              <a:ea typeface="Arial"/>
              <a:cs typeface="Arial"/>
              <a:sym typeface="Arial"/>
            </a:endParaRPr>
          </a:p>
          <a:p>
            <a:pPr marL="457200" indent="-342900">
              <a:buClr>
                <a:schemeClr val="dk1"/>
              </a:buClr>
              <a:buSzPts val="1800"/>
              <a:buFont typeface="Arial"/>
              <a:buChar char="-"/>
            </a:pPr>
            <a:r>
              <a:rPr lang="et-EE" sz="1800" b="0" i="0" u="none" strike="noStrike" cap="none" dirty="0">
                <a:solidFill>
                  <a:schemeClr val="dk1"/>
                </a:solidFill>
                <a:latin typeface="Arial"/>
                <a:ea typeface="Arial"/>
                <a:cs typeface="Arial"/>
                <a:sym typeface="Arial"/>
              </a:rPr>
              <a:t>metoodilised vahendid koostööks lastevanematega </a:t>
            </a:r>
            <a:endParaRPr sz="1800" b="0" i="0" u="none" strike="noStrike" cap="none" dirty="0">
              <a:solidFill>
                <a:schemeClr val="tx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t-EE" sz="1800" b="0" i="0" u="none" strike="noStrike" cap="none" dirty="0">
                <a:solidFill>
                  <a:schemeClr val="dk1"/>
                </a:solidFill>
                <a:latin typeface="Arial"/>
                <a:ea typeface="Arial"/>
                <a:cs typeface="Arial"/>
                <a:sym typeface="Arial"/>
              </a:rPr>
              <a:t>nõuanded ja arutelud </a:t>
            </a: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kasulik lisamaterjal iseseisvaks lugemiseks</a:t>
            </a:r>
            <a:endParaRPr sz="18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ru-RU" sz="1800" b="1"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918F83CC-B450-48F1-8222-2415C6247D66}"/>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84"/>
        <p:cNvGrpSpPr/>
        <p:nvPr/>
      </p:nvGrpSpPr>
      <p:grpSpPr>
        <a:xfrm>
          <a:off x="0" y="0"/>
          <a:ext cx="0" cy="0"/>
          <a:chOff x="0" y="0"/>
          <a:chExt cx="0" cy="0"/>
        </a:xfrm>
      </p:grpSpPr>
      <p:pic>
        <p:nvPicPr>
          <p:cNvPr id="3" name="Picture 2">
            <a:extLst>
              <a:ext uri="{FF2B5EF4-FFF2-40B4-BE49-F238E27FC236}">
                <a16:creationId xmlns:a16="http://schemas.microsoft.com/office/drawing/2014/main" id="{FCBD0BE4-BC22-442E-B5C3-7C0BA6668BBB}"/>
              </a:ext>
            </a:extLst>
          </p:cNvPr>
          <p:cNvPicPr>
            <a:picLocks noChangeAspect="1"/>
          </p:cNvPicPr>
          <p:nvPr/>
        </p:nvPicPr>
        <p:blipFill rotWithShape="1">
          <a:blip r:embed="rId3"/>
          <a:srcRect l="26739" t="46011" r="51312" b="17987"/>
          <a:stretch/>
        </p:blipFill>
        <p:spPr>
          <a:xfrm>
            <a:off x="3492610" y="2000249"/>
            <a:ext cx="4816999" cy="4279753"/>
          </a:xfrm>
          <a:prstGeom prst="rect">
            <a:avLst/>
          </a:prstGeom>
        </p:spPr>
      </p:pic>
      <p:pic>
        <p:nvPicPr>
          <p:cNvPr id="6" name="Picture 5">
            <a:extLst>
              <a:ext uri="{FF2B5EF4-FFF2-40B4-BE49-F238E27FC236}">
                <a16:creationId xmlns:a16="http://schemas.microsoft.com/office/drawing/2014/main" id="{C02316A6-0B28-40DD-BB92-36DC3A32C113}"/>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91"/>
        <p:cNvGrpSpPr/>
        <p:nvPr/>
      </p:nvGrpSpPr>
      <p:grpSpPr>
        <a:xfrm>
          <a:off x="0" y="0"/>
          <a:ext cx="0" cy="0"/>
          <a:chOff x="0" y="0"/>
          <a:chExt cx="0" cy="0"/>
        </a:xfrm>
      </p:grpSpPr>
      <p:pic>
        <p:nvPicPr>
          <p:cNvPr id="4" name="Picture 3">
            <a:extLst>
              <a:ext uri="{FF2B5EF4-FFF2-40B4-BE49-F238E27FC236}">
                <a16:creationId xmlns:a16="http://schemas.microsoft.com/office/drawing/2014/main" id="{82069E12-D955-489A-A0BD-5C8C9362CEE7}"/>
              </a:ext>
            </a:extLst>
          </p:cNvPr>
          <p:cNvPicPr>
            <a:picLocks noChangeAspect="1"/>
          </p:cNvPicPr>
          <p:nvPr/>
        </p:nvPicPr>
        <p:blipFill rotWithShape="1">
          <a:blip r:embed="rId3"/>
          <a:srcRect l="47517" t="48749" r="27446" b="15986"/>
          <a:stretch/>
        </p:blipFill>
        <p:spPr>
          <a:xfrm>
            <a:off x="3371850" y="2011679"/>
            <a:ext cx="5394960" cy="4116078"/>
          </a:xfrm>
          <a:prstGeom prst="rect">
            <a:avLst/>
          </a:prstGeom>
        </p:spPr>
      </p:pic>
      <p:pic>
        <p:nvPicPr>
          <p:cNvPr id="5" name="Picture 4">
            <a:extLst>
              <a:ext uri="{FF2B5EF4-FFF2-40B4-BE49-F238E27FC236}">
                <a16:creationId xmlns:a16="http://schemas.microsoft.com/office/drawing/2014/main" id="{3B718286-FF3D-47E8-AC02-81D1320774E4}"/>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419"/>
        <p:cNvGrpSpPr/>
        <p:nvPr/>
      </p:nvGrpSpPr>
      <p:grpSpPr>
        <a:xfrm>
          <a:off x="0" y="0"/>
          <a:ext cx="0" cy="0"/>
          <a:chOff x="0" y="0"/>
          <a:chExt cx="0" cy="0"/>
        </a:xfrm>
      </p:grpSpPr>
      <p:sp>
        <p:nvSpPr>
          <p:cNvPr id="420" name="Google Shape;420;g92c6d11acb_0_56"/>
          <p:cNvSpPr txBox="1"/>
          <p:nvPr/>
        </p:nvSpPr>
        <p:spPr>
          <a:xfrm>
            <a:off x="515190" y="1622401"/>
            <a:ext cx="6635978" cy="441495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dirty="0">
                <a:solidFill>
                  <a:srgbClr val="000000"/>
                </a:solidFill>
                <a:latin typeface="Arial"/>
                <a:ea typeface="Arial"/>
                <a:cs typeface="Arial"/>
                <a:sym typeface="Arial"/>
              </a:rPr>
              <a:t>Arutelu</a:t>
            </a:r>
            <a:endParaRPr sz="3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23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t-EE" sz="2300" b="0" i="0" u="none" strike="noStrike" cap="none" dirty="0">
                <a:solidFill>
                  <a:srgbClr val="000000"/>
                </a:solidFill>
                <a:latin typeface="Arial"/>
                <a:ea typeface="Arial"/>
                <a:cs typeface="Arial"/>
                <a:sym typeface="Arial"/>
              </a:rPr>
              <a:t>Metoodika alusel on soovitatav panna paaridesse laps</a:t>
            </a:r>
            <a:r>
              <a:rPr lang="et-EE" sz="2300" dirty="0"/>
              <a:t>i, kes tavaelus omavahel ei palju ei suhtle. Mis te arvate, kas ja miks see annab parema tulemuse kiusamisvabade suhete loomisel?</a:t>
            </a:r>
          </a:p>
          <a:p>
            <a:pPr marL="0" marR="0" lvl="0" indent="0" algn="ctr" rtl="0">
              <a:lnSpc>
                <a:spcPct val="100000"/>
              </a:lnSpc>
              <a:spcBef>
                <a:spcPts val="0"/>
              </a:spcBef>
              <a:spcAft>
                <a:spcPts val="0"/>
              </a:spcAft>
              <a:buClr>
                <a:srgbClr val="000000"/>
              </a:buClr>
              <a:buSzPts val="3200"/>
              <a:buFont typeface="Arial"/>
              <a:buNone/>
            </a:pPr>
            <a:endParaRPr lang="et-EE" sz="23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t-EE" sz="2300" b="0" i="0" u="none" strike="noStrike" cap="none" dirty="0">
                <a:solidFill>
                  <a:srgbClr val="000000"/>
                </a:solidFill>
                <a:latin typeface="Arial"/>
                <a:ea typeface="Arial"/>
                <a:cs typeface="Arial"/>
                <a:sym typeface="Arial"/>
              </a:rPr>
              <a:t>Kas saate lastega ka kodus sellist harjutust teha?</a:t>
            </a:r>
          </a:p>
          <a:p>
            <a:pPr marL="0" marR="0" lvl="0" indent="0" algn="ctr" rtl="0">
              <a:lnSpc>
                <a:spcPct val="100000"/>
              </a:lnSpc>
              <a:spcBef>
                <a:spcPts val="0"/>
              </a:spcBef>
              <a:spcAft>
                <a:spcPts val="0"/>
              </a:spcAft>
              <a:buClr>
                <a:srgbClr val="000000"/>
              </a:buClr>
              <a:buSzPts val="3200"/>
              <a:buFont typeface="Arial"/>
              <a:buNone/>
            </a:pPr>
            <a:r>
              <a:rPr lang="et-EE" sz="2300" b="0" i="0" u="none" strike="noStrike" cap="none" dirty="0">
                <a:solidFill>
                  <a:srgbClr val="000000"/>
                </a:solidFill>
                <a:latin typeface="Arial"/>
                <a:ea typeface="Arial"/>
                <a:cs typeface="Arial"/>
                <a:sym typeface="Arial"/>
              </a:rPr>
              <a:t> </a:t>
            </a:r>
            <a:r>
              <a:rPr lang="et-EE" sz="2300" b="0" i="0" u="none" strike="noStrike" cap="none" dirty="0">
                <a:solidFill>
                  <a:schemeClr val="dk1"/>
                </a:solidFill>
                <a:latin typeface="Arial"/>
                <a:ea typeface="Arial"/>
                <a:cs typeface="Arial"/>
                <a:sym typeface="Arial"/>
              </a:rPr>
              <a:t>(joonistused, luuletused, laulud, ilmateade, arvutamine, tähed.)</a:t>
            </a:r>
            <a:endParaRPr lang="et-EE"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18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1800" b="0" i="0" u="none" strike="noStrike" cap="none" dirty="0">
              <a:solidFill>
                <a:srgbClr val="002060"/>
              </a:solidFill>
              <a:latin typeface="Arial"/>
              <a:ea typeface="Arial"/>
              <a:cs typeface="Arial"/>
              <a:sym typeface="Arial"/>
            </a:endParaRPr>
          </a:p>
        </p:txBody>
      </p:sp>
      <p:sp>
        <p:nvSpPr>
          <p:cNvPr id="5" name="TextBox 4">
            <a:extLst>
              <a:ext uri="{FF2B5EF4-FFF2-40B4-BE49-F238E27FC236}">
                <a16:creationId xmlns:a16="http://schemas.microsoft.com/office/drawing/2014/main" id="{0FA16008-939C-4049-A67F-AC145C952372}"/>
              </a:ext>
            </a:extLst>
          </p:cNvPr>
          <p:cNvSpPr txBox="1"/>
          <p:nvPr/>
        </p:nvSpPr>
        <p:spPr>
          <a:xfrm>
            <a:off x="5829300" y="5822831"/>
            <a:ext cx="6092190" cy="738664"/>
          </a:xfrm>
          <a:prstGeom prst="rect">
            <a:avLst/>
          </a:prstGeom>
          <a:noFill/>
        </p:spPr>
        <p:txBody>
          <a:bodyPr wrap="square">
            <a:spAutoFit/>
          </a:bodyPr>
          <a:lstStyle/>
          <a:p>
            <a:pPr algn="ctr" rtl="0">
              <a:spcBef>
                <a:spcPts val="1900"/>
              </a:spcBef>
              <a:spcAft>
                <a:spcPts val="1900"/>
              </a:spcAft>
            </a:pPr>
            <a:r>
              <a:rPr lang="et-EE" sz="1400" b="0" i="1" u="none" strike="noStrike" dirty="0">
                <a:solidFill>
                  <a:srgbClr val="292929"/>
                </a:solidFill>
                <a:effectLst/>
                <a:latin typeface="Arial" panose="020B0604020202020204" pitchFamily="34" charset="0"/>
              </a:rPr>
              <a:t>Juhul, kui laps ei soovi mõnikord antud ülesannet teha, siis saab ta joonistada lugu </a:t>
            </a:r>
            <a:r>
              <a:rPr lang="et-EE" i="1" dirty="0">
                <a:solidFill>
                  <a:srgbClr val="292929"/>
                </a:solidFill>
                <a:latin typeface="Arial" panose="020B0604020202020204" pitchFamily="34" charset="0"/>
              </a:rPr>
              <a:t>Suure</a:t>
            </a:r>
            <a:r>
              <a:rPr lang="et-EE" sz="1400" b="0" i="1" u="none" strike="noStrike" dirty="0">
                <a:solidFill>
                  <a:srgbClr val="292929"/>
                </a:solidFill>
                <a:effectLst/>
                <a:latin typeface="Arial" panose="020B0604020202020204" pitchFamily="34" charset="0"/>
              </a:rPr>
              <a:t> Sõber Karu seljale või õhus. Reeglina mõne aja pärast hakkavad kõik lapsed suure rõõmuga neid ülesandeid koos tegema.</a:t>
            </a:r>
            <a:endParaRPr lang="et-EE" i="1" dirty="0"/>
          </a:p>
        </p:txBody>
      </p:sp>
      <p:pic>
        <p:nvPicPr>
          <p:cNvPr id="6" name="Google Shape;567;p30">
            <a:extLst>
              <a:ext uri="{FF2B5EF4-FFF2-40B4-BE49-F238E27FC236}">
                <a16:creationId xmlns:a16="http://schemas.microsoft.com/office/drawing/2014/main" id="{302E193E-FBAB-4846-8072-D2DD7624245C}"/>
              </a:ext>
            </a:extLst>
          </p:cNvPr>
          <p:cNvPicPr preferRelativeResize="0"/>
          <p:nvPr/>
        </p:nvPicPr>
        <p:blipFill rotWithShape="1">
          <a:blip r:embed="rId3">
            <a:alphaModFix/>
          </a:blip>
          <a:srcRect/>
          <a:stretch/>
        </p:blipFill>
        <p:spPr>
          <a:xfrm>
            <a:off x="7379768" y="1955757"/>
            <a:ext cx="4031383" cy="3748238"/>
          </a:xfrm>
          <a:prstGeom prst="rect">
            <a:avLst/>
          </a:prstGeom>
          <a:noFill/>
          <a:ln>
            <a:noFill/>
          </a:ln>
        </p:spPr>
      </p:pic>
      <p:pic>
        <p:nvPicPr>
          <p:cNvPr id="7" name="Picture 6">
            <a:extLst>
              <a:ext uri="{FF2B5EF4-FFF2-40B4-BE49-F238E27FC236}">
                <a16:creationId xmlns:a16="http://schemas.microsoft.com/office/drawing/2014/main" id="{F4B64B15-C0A7-4444-977A-306A7729E3D4}"/>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9e40148c1d_0_5"/>
          <p:cNvSpPr txBox="1">
            <a:spLocks noGrp="1"/>
          </p:cNvSpPr>
          <p:nvPr>
            <p:ph type="title"/>
          </p:nvPr>
        </p:nvSpPr>
        <p:spPr>
          <a:xfrm>
            <a:off x="2401650" y="2481943"/>
            <a:ext cx="8362200" cy="2416628"/>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dirty="0">
                <a:solidFill>
                  <a:schemeClr val="dk1"/>
                </a:solidFill>
              </a:rPr>
              <a:t>PROGRAMMI “KIUSAMISEST VABAKS!” NÕUANN</a:t>
            </a:r>
            <a:r>
              <a:rPr lang="et-EE" dirty="0">
                <a:solidFill>
                  <a:schemeClr val="dk1"/>
                </a:solidFill>
              </a:rPr>
              <a:t>ED </a:t>
            </a:r>
            <a:r>
              <a:rPr lang="ru-RU" dirty="0">
                <a:solidFill>
                  <a:schemeClr val="dk1"/>
                </a:solidFill>
              </a:rPr>
              <a:t>LAPSEVANEMATELE </a:t>
            </a:r>
            <a:endParaRPr dirty="0">
              <a:solidFill>
                <a:schemeClr val="dk1"/>
              </a:solidFill>
            </a:endParaRPr>
          </a:p>
          <a:p>
            <a:pPr marL="0" lvl="0" indent="0" algn="l" rtl="0">
              <a:lnSpc>
                <a:spcPct val="100000"/>
              </a:lnSpc>
              <a:spcBef>
                <a:spcPts val="0"/>
              </a:spcBef>
              <a:spcAft>
                <a:spcPts val="0"/>
              </a:spcAft>
              <a:buSzPts val="3200"/>
              <a:buNone/>
            </a:pPr>
            <a:endParaRPr sz="2200" dirty="0">
              <a:solidFill>
                <a:schemeClr val="dk1"/>
              </a:solidFill>
            </a:endParaRPr>
          </a:p>
        </p:txBody>
      </p:sp>
      <p:pic>
        <p:nvPicPr>
          <p:cNvPr id="4" name="Picture 3">
            <a:extLst>
              <a:ext uri="{FF2B5EF4-FFF2-40B4-BE49-F238E27FC236}">
                <a16:creationId xmlns:a16="http://schemas.microsoft.com/office/drawing/2014/main" id="{B3CC8058-2255-47B1-AE90-3985618718CF}"/>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434"/>
        <p:cNvGrpSpPr/>
        <p:nvPr/>
      </p:nvGrpSpPr>
      <p:grpSpPr>
        <a:xfrm>
          <a:off x="0" y="0"/>
          <a:ext cx="0" cy="0"/>
          <a:chOff x="0" y="0"/>
          <a:chExt cx="0" cy="0"/>
        </a:xfrm>
      </p:grpSpPr>
      <p:sp>
        <p:nvSpPr>
          <p:cNvPr id="435" name="Google Shape;435;ga0ec2b0205_0_56"/>
          <p:cNvSpPr txBox="1"/>
          <p:nvPr/>
        </p:nvSpPr>
        <p:spPr>
          <a:xfrm>
            <a:off x="4329725" y="2481942"/>
            <a:ext cx="7344300" cy="363894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2800"/>
              <a:buFont typeface="Arial"/>
              <a:buNone/>
            </a:pPr>
            <a:r>
              <a:rPr lang="ru-RU" sz="3200" b="1" i="0" u="none" strike="noStrike" cap="none" dirty="0">
                <a:solidFill>
                  <a:srgbClr val="000000"/>
                </a:solidFill>
                <a:latin typeface="Arial"/>
                <a:ea typeface="Arial"/>
                <a:cs typeface="Arial"/>
                <a:sym typeface="Arial"/>
              </a:rPr>
              <a:t>Seitse nõuannet lapsevanematele</a:t>
            </a:r>
            <a:endParaRPr sz="3200" b="1" i="0" u="none" strike="noStrike" cap="none" dirty="0">
              <a:solidFill>
                <a:srgbClr val="000000"/>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2800"/>
              <a:buFont typeface="Arial"/>
              <a:buNone/>
            </a:pPr>
            <a:endParaRPr sz="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dirty="0">
                <a:solidFill>
                  <a:srgbClr val="000000"/>
                </a:solidFill>
                <a:latin typeface="Arial"/>
                <a:ea typeface="Arial"/>
                <a:cs typeface="Arial"/>
                <a:sym typeface="Arial"/>
              </a:rPr>
              <a:t>Harjutus</a:t>
            </a:r>
            <a:endParaRPr sz="1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Lapsevanemad jaotatakse seitsmesse rühma.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Iga rühm saab endale loosi teel ühe nõuande.</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Vanemate ülesanne on arutada antud nõuande üle: </a:t>
            </a:r>
            <a:br>
              <a:rPr lang="ru-RU" sz="1900" b="0" i="0" u="none" strike="noStrike" cap="none" dirty="0">
                <a:solidFill>
                  <a:srgbClr val="000000"/>
                </a:solidFill>
                <a:latin typeface="Arial"/>
                <a:ea typeface="Arial"/>
                <a:cs typeface="Arial"/>
                <a:sym typeface="Arial"/>
              </a:rPr>
            </a:br>
            <a:r>
              <a:rPr lang="ru-RU" sz="1900" b="0" i="0" u="none" strike="noStrike" cap="none" dirty="0">
                <a:solidFill>
                  <a:srgbClr val="000000"/>
                </a:solidFill>
                <a:latin typeface="Arial"/>
                <a:ea typeface="Arial"/>
                <a:cs typeface="Arial"/>
                <a:sym typeface="Arial"/>
              </a:rPr>
              <a:t>mida nemad sellest arvavad,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kuidas nad seda juba täidavad,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mida saaks selles vallas </a:t>
            </a:r>
            <a:r>
              <a:rPr lang="et-EE" sz="1900" dirty="0"/>
              <a:t>koolieelses haridusasutuses </a:t>
            </a:r>
            <a:r>
              <a:rPr lang="ru-RU" sz="1900" b="0" i="0" u="none" strike="noStrike" cap="none" dirty="0">
                <a:solidFill>
                  <a:srgbClr val="000000"/>
                </a:solidFill>
                <a:latin typeface="Arial"/>
                <a:ea typeface="Arial"/>
                <a:cs typeface="Arial"/>
                <a:sym typeface="Arial"/>
              </a:rPr>
              <a:t>veel paremaks teha.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Peale rühmatöö tegemist saab ühiselt suures ringis vestelda,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kas antud nõuannetele on vaja midagi juurde lisada.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B5513F9A-B9A3-4219-B871-81FDCBAB2780}"/>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sp>
        <p:nvSpPr>
          <p:cNvPr id="439" name="Google Shape;439;ga0ec2b0205_0_56"/>
          <p:cNvSpPr/>
          <p:nvPr/>
        </p:nvSpPr>
        <p:spPr>
          <a:xfrm>
            <a:off x="8834758" y="187345"/>
            <a:ext cx="2255700" cy="2143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dirty="0">
                <a:solidFill>
                  <a:srgbClr val="000000"/>
                </a:solidFill>
                <a:latin typeface="Arial"/>
                <a:ea typeface="Arial"/>
                <a:cs typeface="Arial"/>
                <a:sym typeface="Arial"/>
              </a:rPr>
              <a:t>Esimene variant: </a:t>
            </a:r>
            <a:r>
              <a:rPr lang="ru-RU" sz="1400" b="0" i="0" u="none" strike="noStrike" cap="none" dirty="0">
                <a:solidFill>
                  <a:srgbClr val="000000"/>
                </a:solidFill>
                <a:latin typeface="Arial"/>
                <a:ea typeface="Arial"/>
                <a:cs typeface="Arial"/>
                <a:sym typeface="Arial"/>
              </a:rPr>
              <a:t>tutvustada ja arutada vanematega “Kiusamisest vabaks!” nõuandeid plakati põhjal.</a:t>
            </a:r>
            <a:endParaRPr sz="12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E28E2C9-B9CF-4356-89B8-D6C3420BBD87}"/>
              </a:ext>
            </a:extLst>
          </p:cNvPr>
          <p:cNvPicPr>
            <a:picLocks noChangeAspect="1"/>
          </p:cNvPicPr>
          <p:nvPr/>
        </p:nvPicPr>
        <p:blipFill rotWithShape="1">
          <a:blip r:embed="rId4"/>
          <a:srcRect l="37781" t="17530" r="37938" b="16470"/>
          <a:stretch/>
        </p:blipFill>
        <p:spPr>
          <a:xfrm>
            <a:off x="982980" y="1645919"/>
            <a:ext cx="3346745" cy="483275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3" name="Picture 2">
            <a:extLst>
              <a:ext uri="{FF2B5EF4-FFF2-40B4-BE49-F238E27FC236}">
                <a16:creationId xmlns:a16="http://schemas.microsoft.com/office/drawing/2014/main" id="{6674529A-B765-453C-BCC6-9C5E0D450DBF}"/>
              </a:ext>
            </a:extLst>
          </p:cNvPr>
          <p:cNvPicPr>
            <a:picLocks noChangeAspect="1"/>
          </p:cNvPicPr>
          <p:nvPr/>
        </p:nvPicPr>
        <p:blipFill rotWithShape="1">
          <a:blip r:embed="rId3"/>
          <a:srcRect t="11547" b="5021"/>
          <a:stretch/>
        </p:blipFill>
        <p:spPr>
          <a:xfrm>
            <a:off x="1660779" y="2206487"/>
            <a:ext cx="7088885" cy="4344742"/>
          </a:xfrm>
          <a:prstGeom prst="rect">
            <a:avLst/>
          </a:prstGeom>
        </p:spPr>
      </p:pic>
      <p:pic>
        <p:nvPicPr>
          <p:cNvPr id="8" name="Picture 7">
            <a:extLst>
              <a:ext uri="{FF2B5EF4-FFF2-40B4-BE49-F238E27FC236}">
                <a16:creationId xmlns:a16="http://schemas.microsoft.com/office/drawing/2014/main" id="{841ABB12-0779-4394-9129-90E899B84B03}"/>
              </a:ext>
            </a:extLst>
          </p:cNvPr>
          <p:cNvPicPr>
            <a:picLocks noChangeAspect="1"/>
          </p:cNvPicPr>
          <p:nvPr/>
        </p:nvPicPr>
        <p:blipFill>
          <a:blip r:embed="rId4"/>
          <a:stretch>
            <a:fillRect/>
          </a:stretch>
        </p:blipFill>
        <p:spPr>
          <a:xfrm>
            <a:off x="364510" y="4378858"/>
            <a:ext cx="1819131" cy="1606593"/>
          </a:xfrm>
          <a:prstGeom prst="rect">
            <a:avLst/>
          </a:prstGeom>
        </p:spPr>
      </p:pic>
      <p:pic>
        <p:nvPicPr>
          <p:cNvPr id="9" name="Picture 8">
            <a:extLst>
              <a:ext uri="{FF2B5EF4-FFF2-40B4-BE49-F238E27FC236}">
                <a16:creationId xmlns:a16="http://schemas.microsoft.com/office/drawing/2014/main" id="{AF5F010D-E0F5-45CB-839A-3508368EECFA}"/>
              </a:ext>
            </a:extLst>
          </p:cNvPr>
          <p:cNvPicPr>
            <a:picLocks noChangeAspect="1"/>
          </p:cNvPicPr>
          <p:nvPr/>
        </p:nvPicPr>
        <p:blipFill rotWithShape="1">
          <a:blip r:embed="rId5"/>
          <a:srcRect l="3730" t="8781" r="2869" b="34871"/>
          <a:stretch/>
        </p:blipFill>
        <p:spPr>
          <a:xfrm>
            <a:off x="248478" y="134056"/>
            <a:ext cx="11678480" cy="1272209"/>
          </a:xfrm>
          <a:prstGeom prst="rect">
            <a:avLst/>
          </a:prstGeom>
        </p:spPr>
      </p:pic>
      <p:sp>
        <p:nvSpPr>
          <p:cNvPr id="6" name="Google Shape;448;ga0ec2b0205_0_80">
            <a:extLst>
              <a:ext uri="{FF2B5EF4-FFF2-40B4-BE49-F238E27FC236}">
                <a16:creationId xmlns:a16="http://schemas.microsoft.com/office/drawing/2014/main" id="{91431FCA-4D69-4DE4-846A-193A45DEB000}"/>
              </a:ext>
            </a:extLst>
          </p:cNvPr>
          <p:cNvSpPr/>
          <p:nvPr/>
        </p:nvSpPr>
        <p:spPr>
          <a:xfrm>
            <a:off x="7275443" y="1127737"/>
            <a:ext cx="3534200" cy="2718706"/>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dirty="0">
                <a:solidFill>
                  <a:srgbClr val="000000"/>
                </a:solidFill>
                <a:latin typeface="Arial"/>
                <a:ea typeface="Arial"/>
                <a:cs typeface="Arial"/>
                <a:sym typeface="Arial"/>
              </a:rPr>
              <a:t>Teine variant: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dirty="0">
                <a:solidFill>
                  <a:srgbClr val="000000"/>
                </a:solidFill>
                <a:latin typeface="Arial"/>
                <a:ea typeface="Arial"/>
                <a:cs typeface="Arial"/>
                <a:sym typeface="Arial"/>
              </a:rPr>
              <a:t>tutvustada nõuandeid vestluskaartide</a:t>
            </a:r>
            <a:r>
              <a:rPr lang="et-EE" dirty="0"/>
              <a:t> </a:t>
            </a:r>
            <a:r>
              <a:rPr lang="ru-RU" sz="1400" b="0" i="0" u="none" strike="noStrike" cap="none" dirty="0">
                <a:solidFill>
                  <a:srgbClr val="000000"/>
                </a:solidFill>
                <a:latin typeface="Arial"/>
                <a:ea typeface="Arial"/>
                <a:cs typeface="Arial"/>
                <a:sym typeface="Arial"/>
              </a:rPr>
              <a:t>ja teiste </a:t>
            </a:r>
            <a:r>
              <a:rPr lang="ru-RU" sz="1400" b="0" i="0" u="none" strike="noStrike" cap="none" dirty="0">
                <a:solidFill>
                  <a:schemeClr val="dk1"/>
                </a:solidFill>
                <a:latin typeface="Arial"/>
                <a:ea typeface="Arial"/>
                <a:cs typeface="Arial"/>
                <a:sym typeface="Arial"/>
              </a:rPr>
              <a:t>“Kiusamisest vabaks!” </a:t>
            </a:r>
            <a:r>
              <a:rPr lang="ru-RU" sz="1400" b="0" i="0" u="none" strike="noStrike" cap="none" dirty="0">
                <a:solidFill>
                  <a:srgbClr val="000000"/>
                </a:solidFill>
                <a:latin typeface="Arial"/>
                <a:ea typeface="Arial"/>
                <a:cs typeface="Arial"/>
                <a:sym typeface="Arial"/>
              </a:rPr>
              <a:t>metoodiliste vahendite kaudu</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5;ga0ec2b0205_0_93">
            <a:extLst>
              <a:ext uri="{FF2B5EF4-FFF2-40B4-BE49-F238E27FC236}">
                <a16:creationId xmlns:a16="http://schemas.microsoft.com/office/drawing/2014/main" id="{FF459853-AD61-46DD-8DBA-22A4413979D3}"/>
              </a:ext>
            </a:extLst>
          </p:cNvPr>
          <p:cNvSpPr txBox="1"/>
          <p:nvPr/>
        </p:nvSpPr>
        <p:spPr>
          <a:xfrm>
            <a:off x="6096000" y="2589372"/>
            <a:ext cx="5232016" cy="206319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t-EE" sz="1900" b="1" i="0" u="none" strike="noStrike" cap="none" dirty="0">
                <a:solidFill>
                  <a:srgbClr val="000000"/>
                </a:solidFill>
                <a:latin typeface="Arial"/>
                <a:ea typeface="Arial"/>
                <a:cs typeface="Arial"/>
                <a:sym typeface="Arial"/>
              </a:rPr>
              <a:t>Harjutus - arutelu</a:t>
            </a:r>
          </a:p>
          <a:p>
            <a:pPr marL="0" marR="0" lvl="0" indent="0" algn="ctr" rtl="0">
              <a:lnSpc>
                <a:spcPct val="100000"/>
              </a:lnSpc>
              <a:spcBef>
                <a:spcPts val="0"/>
              </a:spcBef>
              <a:spcAft>
                <a:spcPts val="0"/>
              </a:spcAft>
              <a:buClr>
                <a:schemeClr val="dk1"/>
              </a:buClr>
              <a:buSzPts val="1100"/>
              <a:buFont typeface="Arial"/>
              <a:buNone/>
            </a:pPr>
            <a:r>
              <a:rPr lang="et-EE" sz="1900" b="0" i="0" u="none" strike="noStrike" cap="none" dirty="0">
                <a:solidFill>
                  <a:srgbClr val="000000"/>
                </a:solidFill>
                <a:latin typeface="Arial"/>
                <a:ea typeface="Arial"/>
                <a:cs typeface="Arial"/>
                <a:sym typeface="Arial"/>
              </a:rPr>
              <a:t>Lapsevanemad arutavad  rühmades küsimusi: </a:t>
            </a:r>
          </a:p>
          <a:p>
            <a:pPr marL="0" marR="0" lvl="0" indent="0" algn="ctr" rtl="0">
              <a:lnSpc>
                <a:spcPct val="100000"/>
              </a:lnSpc>
              <a:spcBef>
                <a:spcPts val="0"/>
              </a:spcBef>
              <a:spcAft>
                <a:spcPts val="0"/>
              </a:spcAft>
              <a:buClr>
                <a:schemeClr val="dk1"/>
              </a:buClr>
              <a:buSzPts val="1100"/>
              <a:buFont typeface="Arial"/>
              <a:buNone/>
            </a:pPr>
            <a:endParaRPr lang="et-EE" sz="1900" dirty="0"/>
          </a:p>
          <a:p>
            <a:pPr marL="0" marR="0" lvl="0" indent="0" algn="ctr" rtl="0">
              <a:lnSpc>
                <a:spcPct val="100000"/>
              </a:lnSpc>
              <a:spcBef>
                <a:spcPts val="0"/>
              </a:spcBef>
              <a:spcAft>
                <a:spcPts val="0"/>
              </a:spcAft>
              <a:buClr>
                <a:schemeClr val="dk1"/>
              </a:buClr>
              <a:buSzPts val="1100"/>
              <a:buFont typeface="Arial"/>
              <a:buNone/>
            </a:pPr>
            <a:r>
              <a:rPr lang="et-EE" sz="1900" b="0" i="0" u="none" strike="noStrike" cap="none" dirty="0">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Kuidas saavad vanemad oma lapsi toetada erinevate mängukaaslaste leidmisel?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4000" b="1" i="0" u="none" strike="noStrike" cap="none" dirty="0">
              <a:solidFill>
                <a:srgbClr val="FF0000"/>
              </a:solidFill>
              <a:latin typeface="Arial"/>
              <a:ea typeface="Arial"/>
              <a:cs typeface="Arial"/>
              <a:sym typeface="Arial"/>
            </a:endParaRPr>
          </a:p>
        </p:txBody>
      </p:sp>
      <p:pic>
        <p:nvPicPr>
          <p:cNvPr id="6" name="Picture 5">
            <a:extLst>
              <a:ext uri="{FF2B5EF4-FFF2-40B4-BE49-F238E27FC236}">
                <a16:creationId xmlns:a16="http://schemas.microsoft.com/office/drawing/2014/main" id="{FA0A7BD9-C4FE-42FB-9780-FC838C1D9536}"/>
              </a:ext>
            </a:extLst>
          </p:cNvPr>
          <p:cNvPicPr>
            <a:picLocks noChangeAspect="1"/>
          </p:cNvPicPr>
          <p:nvPr/>
        </p:nvPicPr>
        <p:blipFill>
          <a:blip r:embed="rId2"/>
          <a:stretch>
            <a:fillRect/>
          </a:stretch>
        </p:blipFill>
        <p:spPr>
          <a:xfrm>
            <a:off x="669463" y="2192921"/>
            <a:ext cx="4734324" cy="3258870"/>
          </a:xfrm>
          <a:prstGeom prst="rect">
            <a:avLst/>
          </a:prstGeom>
        </p:spPr>
      </p:pic>
      <p:pic>
        <p:nvPicPr>
          <p:cNvPr id="8" name="Picture 7">
            <a:extLst>
              <a:ext uri="{FF2B5EF4-FFF2-40B4-BE49-F238E27FC236}">
                <a16:creationId xmlns:a16="http://schemas.microsoft.com/office/drawing/2014/main" id="{02E5274D-F7F9-44CB-8725-2D8AC18FEBD5}"/>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spTree>
    <p:extLst>
      <p:ext uri="{BB962C8B-B14F-4D97-AF65-F5344CB8AC3E}">
        <p14:creationId xmlns:p14="http://schemas.microsoft.com/office/powerpoint/2010/main" val="2176017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9da6a2eb16_0_19"/>
          <p:cNvSpPr txBox="1"/>
          <p:nvPr/>
        </p:nvSpPr>
        <p:spPr>
          <a:xfrm>
            <a:off x="5899496" y="2828475"/>
            <a:ext cx="5728200" cy="3458935"/>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Kui lapsed üksteist hästi tunnevad, tugevdab see rühmavaimu ja ennetab kiusamist. Kui kutsute külla ka neid, kellega teie laps tavaliselt eriti ei suhtle, aitate luua kõigile kaasatuse tunde ja teie laps õpib lävima erinevate inimestega.</a:t>
            </a:r>
            <a:endParaRPr sz="2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p:txBody>
      </p:sp>
      <p:sp>
        <p:nvSpPr>
          <p:cNvPr id="458" name="Google Shape;458;g9da6a2eb16_0_19"/>
          <p:cNvSpPr txBox="1"/>
          <p:nvPr/>
        </p:nvSpPr>
        <p:spPr>
          <a:xfrm>
            <a:off x="371175" y="1452999"/>
            <a:ext cx="11626500" cy="1402167"/>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Esimene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 </a:t>
            </a:r>
            <a:r>
              <a:rPr lang="ru-RU" sz="3200" b="1" i="0" u="none" strike="noStrike" cap="none">
                <a:solidFill>
                  <a:schemeClr val="dk1"/>
                </a:solidFill>
                <a:latin typeface="Arial"/>
                <a:ea typeface="Arial"/>
                <a:cs typeface="Arial"/>
                <a:sym typeface="Arial"/>
              </a:rPr>
              <a:t>“Julgustage oma last lasteaias ja vabal ajal </a:t>
            </a:r>
            <a:endParaRPr sz="32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mängima erinevate kaaslastega.”</a:t>
            </a:r>
            <a:endParaRPr sz="32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0" i="0" u="none" strike="noStrike" cap="none">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6750E32B-100E-49B4-AEF6-681470D08253}"/>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pic>
        <p:nvPicPr>
          <p:cNvPr id="3" name="Picture 2">
            <a:extLst>
              <a:ext uri="{FF2B5EF4-FFF2-40B4-BE49-F238E27FC236}">
                <a16:creationId xmlns:a16="http://schemas.microsoft.com/office/drawing/2014/main" id="{3C6BC302-A277-4173-9E74-89E3755908BB}"/>
              </a:ext>
            </a:extLst>
          </p:cNvPr>
          <p:cNvPicPr>
            <a:picLocks noChangeAspect="1"/>
          </p:cNvPicPr>
          <p:nvPr/>
        </p:nvPicPr>
        <p:blipFill>
          <a:blip r:embed="rId4"/>
          <a:stretch>
            <a:fillRect/>
          </a:stretch>
        </p:blipFill>
        <p:spPr>
          <a:xfrm>
            <a:off x="795193" y="3028540"/>
            <a:ext cx="4734324" cy="325887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489"/>
        <p:cNvGrpSpPr/>
        <p:nvPr/>
      </p:nvGrpSpPr>
      <p:grpSpPr>
        <a:xfrm>
          <a:off x="0" y="0"/>
          <a:ext cx="0" cy="0"/>
          <a:chOff x="0" y="0"/>
          <a:chExt cx="0" cy="0"/>
        </a:xfrm>
      </p:grpSpPr>
      <p:sp>
        <p:nvSpPr>
          <p:cNvPr id="490" name="Google Shape;490;ga0ec2b0205_0_115"/>
          <p:cNvSpPr txBox="1">
            <a:spLocks noGrp="1"/>
          </p:cNvSpPr>
          <p:nvPr>
            <p:ph type="title"/>
          </p:nvPr>
        </p:nvSpPr>
        <p:spPr>
          <a:xfrm>
            <a:off x="3822823" y="1586203"/>
            <a:ext cx="8201537" cy="116550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dirty="0">
                <a:solidFill>
                  <a:srgbClr val="000000"/>
                </a:solidFill>
              </a:rPr>
              <a:t>„Kiusamisest vabaks!“ vestluskaardid lastevanematele</a:t>
            </a:r>
            <a:br>
              <a:rPr lang="ru-RU" sz="2400" dirty="0">
                <a:solidFill>
                  <a:srgbClr val="000000"/>
                </a:solidFill>
              </a:rPr>
            </a:br>
            <a:r>
              <a:rPr lang="ru-RU" sz="2400" dirty="0">
                <a:solidFill>
                  <a:srgbClr val="000000"/>
                </a:solidFill>
              </a:rPr>
              <a:t>Kaart nr. </a:t>
            </a:r>
            <a:r>
              <a:rPr lang="et-EE" sz="2400" dirty="0">
                <a:solidFill>
                  <a:srgbClr val="000000"/>
                </a:solidFill>
              </a:rPr>
              <a:t>17 </a:t>
            </a:r>
            <a:r>
              <a:rPr lang="ru-RU" dirty="0">
                <a:solidFill>
                  <a:srgbClr val="000000"/>
                </a:solidFill>
              </a:rPr>
              <a:t>„</a:t>
            </a:r>
            <a:r>
              <a:rPr lang="et-EE" dirty="0">
                <a:solidFill>
                  <a:srgbClr val="000000"/>
                </a:solidFill>
              </a:rPr>
              <a:t>Õ</a:t>
            </a:r>
            <a:r>
              <a:rPr lang="ru-RU" dirty="0">
                <a:solidFill>
                  <a:srgbClr val="000000"/>
                </a:solidFill>
              </a:rPr>
              <a:t>htusöögilauas“</a:t>
            </a:r>
            <a:endParaRPr dirty="0"/>
          </a:p>
        </p:txBody>
      </p:sp>
      <p:sp>
        <p:nvSpPr>
          <p:cNvPr id="491" name="Google Shape;491;ga0ec2b0205_0_115"/>
          <p:cNvSpPr txBox="1"/>
          <p:nvPr/>
        </p:nvSpPr>
        <p:spPr>
          <a:xfrm>
            <a:off x="7538425" y="4064675"/>
            <a:ext cx="3000000" cy="680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ga0ec2b0205_0_115"/>
          <p:cNvSpPr txBox="1"/>
          <p:nvPr/>
        </p:nvSpPr>
        <p:spPr>
          <a:xfrm>
            <a:off x="4799891" y="2751704"/>
            <a:ext cx="5477068" cy="37415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dirty="0">
                <a:solidFill>
                  <a:srgbClr val="000000"/>
                </a:solidFill>
                <a:latin typeface="Arial"/>
                <a:ea typeface="Arial"/>
                <a:cs typeface="Arial"/>
                <a:sym typeface="Arial"/>
              </a:rPr>
              <a:t>Harjutus</a:t>
            </a:r>
            <a:endParaRPr sz="1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Kaks minutit iseseisvaks mõtlemiseks:</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a:t>
            </a:r>
            <a:r>
              <a:rPr lang="ru-RU" sz="1900" b="1" i="0" u="none" strike="noStrike" cap="none" dirty="0">
                <a:solidFill>
                  <a:srgbClr val="000000"/>
                </a:solidFill>
                <a:latin typeface="Arial"/>
                <a:ea typeface="Arial"/>
                <a:cs typeface="Arial"/>
                <a:sym typeface="Arial"/>
              </a:rPr>
              <a:t>Kuidas ma räägin teistest lapsevanematest, lastest ja õpetajatest?</a:t>
            </a:r>
            <a:endParaRPr sz="1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r>
              <a:rPr lang="ru-RU" sz="1900" b="1" i="0" u="none" strike="noStrike" cap="none" dirty="0">
                <a:solidFill>
                  <a:schemeClr val="dk1"/>
                </a:solidFill>
                <a:latin typeface="Arial"/>
                <a:ea typeface="Arial"/>
                <a:cs typeface="Arial"/>
                <a:sym typeface="Arial"/>
              </a:rPr>
              <a:t>„Kuidas ma räägin lapsevanematega, lastega ja õpetajatega?”</a:t>
            </a:r>
            <a:endParaRPr sz="19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endParaRPr sz="19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endParaRPr sz="19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r>
              <a:rPr lang="ru-RU" sz="1900" b="0" i="0" u="none" strike="noStrike" cap="none" dirty="0">
                <a:solidFill>
                  <a:schemeClr val="dk1"/>
                </a:solidFill>
                <a:latin typeface="Arial"/>
                <a:ea typeface="Arial"/>
                <a:cs typeface="Arial"/>
                <a:sym typeface="Arial"/>
              </a:rPr>
              <a:t>Peale iseseisvat tööd arutlege rühmades küsimusi, mis on </a:t>
            </a:r>
            <a:r>
              <a:rPr lang="et-EE" sz="1900" b="0" i="0" u="none" strike="noStrike" cap="none" dirty="0">
                <a:solidFill>
                  <a:schemeClr val="dk1"/>
                </a:solidFill>
                <a:latin typeface="Arial"/>
                <a:ea typeface="Arial"/>
                <a:cs typeface="Arial"/>
                <a:sym typeface="Arial"/>
              </a:rPr>
              <a:t>vestluskaardil.</a:t>
            </a:r>
            <a:endParaRPr sz="19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8042DCED-B81E-4808-965D-CFC89715301D}"/>
              </a:ext>
            </a:extLst>
          </p:cNvPr>
          <p:cNvPicPr>
            <a:picLocks noChangeAspect="1"/>
          </p:cNvPicPr>
          <p:nvPr/>
        </p:nvPicPr>
        <p:blipFill rotWithShape="1">
          <a:blip r:embed="rId3"/>
          <a:srcRect l="35437" t="17816" r="37000" b="7647"/>
          <a:stretch/>
        </p:blipFill>
        <p:spPr>
          <a:xfrm>
            <a:off x="222373" y="1449042"/>
            <a:ext cx="3600450" cy="5172609"/>
          </a:xfrm>
          <a:prstGeom prst="rect">
            <a:avLst/>
          </a:prstGeom>
        </p:spPr>
      </p:pic>
      <p:pic>
        <p:nvPicPr>
          <p:cNvPr id="10" name="Picture 9">
            <a:extLst>
              <a:ext uri="{FF2B5EF4-FFF2-40B4-BE49-F238E27FC236}">
                <a16:creationId xmlns:a16="http://schemas.microsoft.com/office/drawing/2014/main" id="{C161FF30-965B-44A9-9848-9582DA520979}"/>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a0ec2b0205_0_108"/>
          <p:cNvSpPr txBox="1"/>
          <p:nvPr/>
        </p:nvSpPr>
        <p:spPr>
          <a:xfrm>
            <a:off x="5741475" y="3223259"/>
            <a:ext cx="5730000" cy="3040381"/>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Lapsed peegeldavad oma vanemate käitumist. Seega, kui suhtute positiivselt haridus-asutusse, õpetajatesse, sõpradesse ja nende vanematesse, teeb seda ka teie laps. </a:t>
            </a:r>
            <a:endParaRPr sz="2100" b="0" i="0" u="none" strike="noStrike" cap="none" dirty="0">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Öelge kõikidele lastele ja täiskasvanutele „Tere!” ja „Head aega!”, kui oma last rühma toote ja talle järele tulete ning jätke meelde oma lapse rühmakaaslaste nimed.</a:t>
            </a:r>
            <a:endParaRPr sz="2100" b="0" i="0" u="none" strike="noStrike" cap="none" dirty="0">
              <a:solidFill>
                <a:schemeClr val="dk1"/>
              </a:solidFill>
              <a:latin typeface="Arial"/>
              <a:ea typeface="Arial"/>
              <a:cs typeface="Arial"/>
              <a:sym typeface="Arial"/>
            </a:endParaRPr>
          </a:p>
        </p:txBody>
      </p:sp>
      <p:sp>
        <p:nvSpPr>
          <p:cNvPr id="484" name="Google Shape;484;ga0ec2b0205_0_108"/>
          <p:cNvSpPr txBox="1"/>
          <p:nvPr/>
        </p:nvSpPr>
        <p:spPr>
          <a:xfrm>
            <a:off x="71850" y="1372524"/>
            <a:ext cx="12048300" cy="1454651"/>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Teine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“Olge teiste laste, nende vanemate ja õpetajatega suheldes viisakas ega rääkige neist halvasti.”</a:t>
            </a:r>
            <a:endParaRPr sz="3200" b="0" i="0" u="none" strike="noStrike" cap="none">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46315308-D0D1-4FA5-A574-E62FD0A58E6F}"/>
              </a:ext>
            </a:extLst>
          </p:cNvPr>
          <p:cNvPicPr>
            <a:picLocks noChangeAspect="1"/>
          </p:cNvPicPr>
          <p:nvPr/>
        </p:nvPicPr>
        <p:blipFill rotWithShape="1">
          <a:blip r:embed="rId3"/>
          <a:srcRect l="35437" t="45270" r="37000" b="14848"/>
          <a:stretch/>
        </p:blipFill>
        <p:spPr>
          <a:xfrm>
            <a:off x="537645" y="3012485"/>
            <a:ext cx="4555155" cy="3501583"/>
          </a:xfrm>
          <a:prstGeom prst="rect">
            <a:avLst/>
          </a:prstGeom>
        </p:spPr>
      </p:pic>
      <p:pic>
        <p:nvPicPr>
          <p:cNvPr id="7" name="Picture 6">
            <a:extLst>
              <a:ext uri="{FF2B5EF4-FFF2-40B4-BE49-F238E27FC236}">
                <a16:creationId xmlns:a16="http://schemas.microsoft.com/office/drawing/2014/main" id="{DEB25E4D-B5CA-4024-9CF5-ECB5F2A624AC}"/>
              </a:ext>
            </a:extLst>
          </p:cNvPr>
          <p:cNvPicPr>
            <a:picLocks noChangeAspect="1"/>
          </p:cNvPicPr>
          <p:nvPr/>
        </p:nvPicPr>
        <p:blipFill rotWithShape="1">
          <a:blip r:embed="rId4"/>
          <a:srcRect l="3730" t="8781" r="2869" b="34871"/>
          <a:stretch/>
        </p:blipFill>
        <p:spPr>
          <a:xfrm>
            <a:off x="256760" y="7660"/>
            <a:ext cx="11678480" cy="127220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89" name="Google Shape;89;g92e6739a07_0_106"/>
          <p:cNvSpPr txBox="1">
            <a:spLocks noGrp="1"/>
          </p:cNvSpPr>
          <p:nvPr>
            <p:ph type="ctrTitle"/>
          </p:nvPr>
        </p:nvSpPr>
        <p:spPr>
          <a:xfrm>
            <a:off x="1429700" y="2617001"/>
            <a:ext cx="9568800" cy="1893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ru-RU" sz="3200">
                <a:solidFill>
                  <a:srgbClr val="000000"/>
                </a:solidFill>
                <a:latin typeface="Arial"/>
                <a:ea typeface="Arial"/>
                <a:cs typeface="Arial"/>
                <a:sym typeface="Arial"/>
              </a:rPr>
              <a:t>KIUSAMISE FENOMEN </a:t>
            </a:r>
            <a:endParaRPr sz="3200">
              <a:solidFill>
                <a:srgbClr val="000000"/>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endParaRPr sz="2600">
              <a:solidFill>
                <a:srgbClr val="000000"/>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ru-RU" sz="2600">
                <a:solidFill>
                  <a:srgbClr val="000000"/>
                </a:solidFill>
                <a:latin typeface="Arial"/>
                <a:ea typeface="Arial"/>
                <a:cs typeface="Arial"/>
                <a:sym typeface="Arial"/>
              </a:rPr>
              <a:t>Mida peab teadma lapsevanem kiusamisest, et seda lasterühmas ennetada?</a:t>
            </a:r>
            <a:endParaRPr sz="260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41D0D64-B966-492D-A8BC-A55A6B54F524}"/>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19;p18">
            <a:extLst>
              <a:ext uri="{FF2B5EF4-FFF2-40B4-BE49-F238E27FC236}">
                <a16:creationId xmlns:a16="http://schemas.microsoft.com/office/drawing/2014/main" id="{2933D675-55A0-4F4B-8BB4-59BB8C6FDA56}"/>
              </a:ext>
            </a:extLst>
          </p:cNvPr>
          <p:cNvSpPr txBox="1"/>
          <p:nvPr/>
        </p:nvSpPr>
        <p:spPr>
          <a:xfrm>
            <a:off x="6302957" y="2186219"/>
            <a:ext cx="5365072" cy="32735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endParaRPr sz="1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dirty="0">
                <a:solidFill>
                  <a:srgbClr val="000000"/>
                </a:solidFill>
                <a:latin typeface="Arial"/>
                <a:ea typeface="Arial"/>
                <a:cs typeface="Arial"/>
                <a:sym typeface="Arial"/>
              </a:rPr>
              <a:t>Harjutus</a:t>
            </a:r>
            <a:r>
              <a:rPr lang="et-EE" sz="1900" b="1" i="0" u="none" strike="noStrike" cap="none" dirty="0">
                <a:solidFill>
                  <a:srgbClr val="000000"/>
                </a:solidFill>
                <a:latin typeface="Arial"/>
                <a:ea typeface="Arial"/>
                <a:cs typeface="Arial"/>
                <a:sym typeface="Arial"/>
              </a:rPr>
              <a:t> - arutelu</a:t>
            </a:r>
            <a:endParaRPr sz="1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Lapsevanemad arutavad  rühmades küsimusi</a:t>
            </a:r>
            <a:r>
              <a:rPr lang="et-EE" sz="1900" b="0" i="0" u="none" strike="noStrike" cap="none" dirty="0">
                <a:solidFill>
                  <a:srgbClr val="000000"/>
                </a:solidFill>
                <a:latin typeface="Arial"/>
                <a:ea typeface="Arial"/>
                <a:cs typeface="Arial"/>
                <a:sym typeface="Arial"/>
              </a:rPr>
              <a:t>:</a:t>
            </a:r>
            <a:r>
              <a:rPr lang="ru-RU" sz="1900" b="0" i="0" u="none" strike="noStrike" cap="none" dirty="0">
                <a:solidFill>
                  <a:srgbClr val="000000"/>
                </a:solidFill>
                <a:latin typeface="Arial"/>
                <a:ea typeface="Arial"/>
                <a:cs typeface="Arial"/>
                <a:sym typeface="Arial"/>
              </a:rPr>
              <a:t> </a:t>
            </a:r>
            <a:endParaRPr lang="et-EE"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lang="et-EE" sz="1900" dirty="0"/>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r>
              <a:rPr lang="ru-RU" sz="1900" b="0" i="0" u="none" strike="noStrike" cap="none" dirty="0">
                <a:solidFill>
                  <a:srgbClr val="000000"/>
                </a:solidFill>
                <a:latin typeface="Arial"/>
                <a:ea typeface="Arial"/>
                <a:cs typeface="Arial"/>
                <a:sym typeface="Arial"/>
              </a:rPr>
              <a:t>Kuidas kutsume külalisi sünnipäevadele</a:t>
            </a:r>
            <a:r>
              <a:rPr lang="et-EE" sz="1900" b="0" i="0" u="none" strike="noStrike" cap="none" dirty="0">
                <a:solidFill>
                  <a:srgbClr val="000000"/>
                </a:solidFill>
                <a:latin typeface="Arial"/>
                <a:ea typeface="Arial"/>
                <a:cs typeface="Arial"/>
                <a:sym typeface="Arial"/>
              </a:rPr>
              <a:t>?</a:t>
            </a:r>
            <a:r>
              <a:rPr lang="ru-RU" sz="1900" b="0" i="0" u="none" strike="noStrike" cap="none" dirty="0">
                <a:solidFill>
                  <a:srgbClr val="000000"/>
                </a:solidFill>
                <a:latin typeface="Arial"/>
                <a:ea typeface="Arial"/>
                <a:cs typeface="Arial"/>
                <a:sym typeface="Arial"/>
              </a:rPr>
              <a:t> </a:t>
            </a:r>
            <a:endParaRPr lang="et-EE" sz="19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endParaRPr sz="19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r>
              <a:rPr lang="et-EE" sz="1900" dirty="0"/>
              <a:t>K</a:t>
            </a:r>
            <a:r>
              <a:rPr lang="ru-RU" sz="1900" b="0" i="0" u="none" strike="noStrike" cap="none" dirty="0">
                <a:solidFill>
                  <a:srgbClr val="000000"/>
                </a:solidFill>
                <a:latin typeface="Arial"/>
                <a:ea typeface="Arial"/>
                <a:cs typeface="Arial"/>
                <a:sym typeface="Arial"/>
              </a:rPr>
              <a:t>uidas teavitame osalemisest/mitteosalemisest</a:t>
            </a:r>
            <a:r>
              <a:rPr lang="et-EE" sz="1900" dirty="0"/>
              <a:t>?</a:t>
            </a:r>
            <a:r>
              <a:rPr lang="ru-RU" sz="1900" b="0" i="0" u="none" strike="noStrike" cap="none" dirty="0">
                <a:solidFill>
                  <a:srgbClr val="000000"/>
                </a:solidFill>
                <a:latin typeface="Arial"/>
                <a:ea typeface="Arial"/>
                <a:cs typeface="Arial"/>
                <a:sym typeface="Arial"/>
              </a:rPr>
              <a:t> </a:t>
            </a:r>
            <a:endParaRPr lang="et-EE" sz="19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endParaRPr sz="19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r>
              <a:rPr lang="et-EE" sz="1900" dirty="0"/>
              <a:t>K</a:t>
            </a:r>
            <a:r>
              <a:rPr lang="ru-RU" sz="1900" b="0" i="0" u="none" strike="noStrike" cap="none" dirty="0">
                <a:solidFill>
                  <a:srgbClr val="000000"/>
                </a:solidFill>
                <a:latin typeface="Arial"/>
                <a:ea typeface="Arial"/>
                <a:cs typeface="Arial"/>
                <a:sym typeface="Arial"/>
              </a:rPr>
              <a:t>uidas jagame muljed peale sünnipäeva?</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4000" b="1" i="0" u="none" strike="noStrike" cap="none" dirty="0">
              <a:solidFill>
                <a:srgbClr val="FF0000"/>
              </a:solidFill>
              <a:latin typeface="Arial"/>
              <a:ea typeface="Arial"/>
              <a:cs typeface="Arial"/>
              <a:sym typeface="Arial"/>
            </a:endParaRPr>
          </a:p>
        </p:txBody>
      </p:sp>
      <p:pic>
        <p:nvPicPr>
          <p:cNvPr id="8" name="Picture 7">
            <a:extLst>
              <a:ext uri="{FF2B5EF4-FFF2-40B4-BE49-F238E27FC236}">
                <a16:creationId xmlns:a16="http://schemas.microsoft.com/office/drawing/2014/main" id="{B69F4D36-FFD1-42ED-AAC6-C0E8F636C80E}"/>
              </a:ext>
            </a:extLst>
          </p:cNvPr>
          <p:cNvPicPr>
            <a:picLocks noChangeAspect="1"/>
          </p:cNvPicPr>
          <p:nvPr/>
        </p:nvPicPr>
        <p:blipFill>
          <a:blip r:embed="rId2"/>
          <a:stretch>
            <a:fillRect/>
          </a:stretch>
        </p:blipFill>
        <p:spPr>
          <a:xfrm>
            <a:off x="523971" y="2032085"/>
            <a:ext cx="5469160" cy="3764694"/>
          </a:xfrm>
          <a:prstGeom prst="rect">
            <a:avLst/>
          </a:prstGeom>
        </p:spPr>
      </p:pic>
      <p:pic>
        <p:nvPicPr>
          <p:cNvPr id="9" name="Picture 8">
            <a:extLst>
              <a:ext uri="{FF2B5EF4-FFF2-40B4-BE49-F238E27FC236}">
                <a16:creationId xmlns:a16="http://schemas.microsoft.com/office/drawing/2014/main" id="{80989C86-C3C2-47BA-92AF-057635079C95}"/>
              </a:ext>
            </a:extLst>
          </p:cNvPr>
          <p:cNvPicPr>
            <a:picLocks noChangeAspect="1"/>
          </p:cNvPicPr>
          <p:nvPr/>
        </p:nvPicPr>
        <p:blipFill rotWithShape="1">
          <a:blip r:embed="rId3"/>
          <a:srcRect l="3730" t="8781" r="2869" b="34871"/>
          <a:stretch/>
        </p:blipFill>
        <p:spPr>
          <a:xfrm>
            <a:off x="256760" y="7660"/>
            <a:ext cx="11678480" cy="1272209"/>
          </a:xfrm>
          <a:prstGeom prst="rect">
            <a:avLst/>
          </a:prstGeom>
        </p:spPr>
      </p:pic>
    </p:spTree>
    <p:extLst>
      <p:ext uri="{BB962C8B-B14F-4D97-AF65-F5344CB8AC3E}">
        <p14:creationId xmlns:p14="http://schemas.microsoft.com/office/powerpoint/2010/main" val="420673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9da6a2eb16_0_40"/>
          <p:cNvSpPr txBox="1"/>
          <p:nvPr/>
        </p:nvSpPr>
        <p:spPr>
          <a:xfrm>
            <a:off x="5290457" y="2360645"/>
            <a:ext cx="6662058" cy="4198776"/>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0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100"/>
              </a:spcBef>
              <a:spcAft>
                <a:spcPts val="100"/>
              </a:spcAft>
              <a:buClr>
                <a:srgbClr val="000000"/>
              </a:buClr>
              <a:buSzPts val="2100"/>
              <a:buFont typeface="Arial"/>
              <a:buNone/>
            </a:pPr>
            <a:r>
              <a:rPr lang="ru-RU" sz="2100" b="0" i="0" u="none" strike="noStrike" cap="none">
                <a:solidFill>
                  <a:schemeClr val="dk1"/>
                </a:solidFill>
                <a:latin typeface="Arial"/>
                <a:ea typeface="Arial"/>
                <a:cs typeface="Arial"/>
                <a:sym typeface="Arial"/>
              </a:rPr>
              <a:t>Lastepeod on kõigile väga tähtsad. Teeb haiget, kui ei kutsuta kaaslaste sünnipäevadele või kui keegi on kutsele vaatamata tulemata jäänud. Kui tahate korraldada oma lapse sünnipäevapidu või tähistada muud olulist sündmust, leidke võimalus kohale kutsuda kas  kogu rühm või näiteks ainult poisid või ainult tüdrukud. Leidke selline viis sündmuse tähistamiseks, kutsete jagamiseks ja muljete vahetamiseks, et kõrvale jäänud ei tunneks end tõrjutuna. Kui teie last kutsutakse ühisele kogunemisele, võimaldage tal sellel kindlasti osaleda.</a:t>
            </a:r>
            <a:endParaRPr sz="2100" b="0" i="0" u="none" strike="noStrike" cap="none">
              <a:solidFill>
                <a:schemeClr val="dk1"/>
              </a:solidFill>
              <a:latin typeface="Arial"/>
              <a:ea typeface="Arial"/>
              <a:cs typeface="Arial"/>
              <a:sym typeface="Arial"/>
            </a:endParaRPr>
          </a:p>
        </p:txBody>
      </p:sp>
      <p:sp>
        <p:nvSpPr>
          <p:cNvPr id="512" name="Google Shape;512;g9da6a2eb16_0_40"/>
          <p:cNvSpPr txBox="1"/>
          <p:nvPr/>
        </p:nvSpPr>
        <p:spPr>
          <a:xfrm>
            <a:off x="143700" y="1554938"/>
            <a:ext cx="120483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Kolmas “Kiusamisest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“Looge oluliste sündmuste tähistamise hea tava.”</a:t>
            </a:r>
            <a:endParaRPr sz="32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C7362EF9-F99A-401E-88A7-FE9184D7B634}"/>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pic>
        <p:nvPicPr>
          <p:cNvPr id="7" name="Picture 6">
            <a:extLst>
              <a:ext uri="{FF2B5EF4-FFF2-40B4-BE49-F238E27FC236}">
                <a16:creationId xmlns:a16="http://schemas.microsoft.com/office/drawing/2014/main" id="{AEC8641E-FB5A-4586-B9E1-947FDE65D2B5}"/>
              </a:ext>
            </a:extLst>
          </p:cNvPr>
          <p:cNvPicPr>
            <a:picLocks noChangeAspect="1"/>
          </p:cNvPicPr>
          <p:nvPr/>
        </p:nvPicPr>
        <p:blipFill>
          <a:blip r:embed="rId4"/>
          <a:stretch>
            <a:fillRect/>
          </a:stretch>
        </p:blipFill>
        <p:spPr>
          <a:xfrm>
            <a:off x="333836" y="2920225"/>
            <a:ext cx="4766486" cy="328100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9e40148c1d_0_144"/>
          <p:cNvSpPr txBox="1"/>
          <p:nvPr/>
        </p:nvSpPr>
        <p:spPr>
          <a:xfrm>
            <a:off x="1815600" y="2563175"/>
            <a:ext cx="5924700" cy="2748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800"/>
              <a:buFont typeface="Arial"/>
              <a:buNone/>
            </a:pPr>
            <a:endParaRPr sz="2800" b="1"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pic>
        <p:nvPicPr>
          <p:cNvPr id="546" name="Google Shape;546;g9e40148c1d_0_144"/>
          <p:cNvPicPr preferRelativeResize="0"/>
          <p:nvPr/>
        </p:nvPicPr>
        <p:blipFill rotWithShape="1">
          <a:blip r:embed="rId3">
            <a:alphaModFix/>
          </a:blip>
          <a:srcRect l="35720" t="10102" r="40987" b="25790"/>
          <a:stretch/>
        </p:blipFill>
        <p:spPr>
          <a:xfrm>
            <a:off x="8985380" y="1578741"/>
            <a:ext cx="2283237" cy="3637071"/>
          </a:xfrm>
          <a:prstGeom prst="rect">
            <a:avLst/>
          </a:prstGeom>
          <a:noFill/>
          <a:ln>
            <a:noFill/>
          </a:ln>
        </p:spPr>
      </p:pic>
      <p:sp>
        <p:nvSpPr>
          <p:cNvPr id="547" name="Google Shape;547;g9e40148c1d_0_144"/>
          <p:cNvSpPr txBox="1"/>
          <p:nvPr/>
        </p:nvSpPr>
        <p:spPr>
          <a:xfrm>
            <a:off x="718457" y="1971775"/>
            <a:ext cx="8266923" cy="311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800" b="1" i="0" u="none" strike="noStrike" cap="none" dirty="0">
                <a:solidFill>
                  <a:schemeClr val="dk1"/>
                </a:solidFill>
                <a:latin typeface="Arial"/>
                <a:ea typeface="Arial"/>
                <a:cs typeface="Arial"/>
                <a:sym typeface="Arial"/>
              </a:rPr>
              <a:t>Harjutus - arutelu: </a:t>
            </a:r>
            <a:endParaRPr sz="2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ru-RU" sz="2400" b="0" i="0" u="none" strike="noStrike" cap="none" dirty="0">
                <a:solidFill>
                  <a:schemeClr val="dk1"/>
                </a:solidFill>
                <a:latin typeface="Arial"/>
                <a:ea typeface="Arial"/>
                <a:cs typeface="Arial"/>
                <a:sym typeface="Arial"/>
              </a:rPr>
              <a:t>lapsevanemad moodustavad rühmad ning nimetavad kõik ühe viisi, kas ja kuidas nad õpetavad oma lapsele julgust kaitsta</a:t>
            </a:r>
            <a:r>
              <a:rPr lang="et-EE" sz="2400" b="0" i="0" u="none" strike="noStrike" cap="none" dirty="0">
                <a:solidFill>
                  <a:schemeClr val="dk1"/>
                </a:solidFill>
                <a:latin typeface="Arial"/>
                <a:ea typeface="Arial"/>
                <a:cs typeface="Arial"/>
                <a:sym typeface="Arial"/>
              </a:rPr>
              <a:t> ennast ja</a:t>
            </a:r>
            <a:r>
              <a:rPr lang="ru-RU" sz="2400" b="0" i="0" u="none" strike="noStrike" cap="none" dirty="0">
                <a:solidFill>
                  <a:schemeClr val="dk1"/>
                </a:solidFill>
                <a:latin typeface="Arial"/>
                <a:ea typeface="Arial"/>
                <a:cs typeface="Arial"/>
                <a:sym typeface="Arial"/>
              </a:rPr>
              <a:t> rühmakaaslast ebaõiglase eest (kui ei võeta mängu, kui asjad võetakse omavoliliselt ära, lükatakse jne). </a:t>
            </a:r>
            <a:endParaRPr lang="et-EE" sz="2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lang="et-EE" sz="2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t-EE" sz="2400" b="1" dirty="0">
                <a:solidFill>
                  <a:schemeClr val="dk1"/>
                </a:solidFill>
              </a:rPr>
              <a:t>Harjutage üheskoos beebimärki „STOPP“! </a:t>
            </a:r>
            <a:endParaRPr sz="2400" b="1" i="0" u="none" strike="noStrike" cap="none" dirty="0">
              <a:solidFill>
                <a:schemeClr val="dk1"/>
              </a:solidFill>
              <a:latin typeface="Arial"/>
              <a:ea typeface="Arial"/>
              <a:cs typeface="Arial"/>
              <a:sym typeface="Arial"/>
            </a:endParaRPr>
          </a:p>
        </p:txBody>
      </p:sp>
      <p:sp>
        <p:nvSpPr>
          <p:cNvPr id="549" name="Google Shape;549;g9e40148c1d_0_144"/>
          <p:cNvSpPr txBox="1"/>
          <p:nvPr/>
        </p:nvSpPr>
        <p:spPr>
          <a:xfrm>
            <a:off x="793102" y="5215812"/>
            <a:ext cx="10325798" cy="1343608"/>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900"/>
              <a:buFont typeface="Arial"/>
              <a:buNone/>
            </a:pPr>
            <a:r>
              <a:rPr lang="ru-RU" sz="1900" b="0" i="1" u="none" strike="noStrike" cap="none" dirty="0">
                <a:solidFill>
                  <a:schemeClr val="dk1"/>
                </a:solidFill>
                <a:latin typeface="Arial"/>
                <a:ea typeface="Arial"/>
                <a:cs typeface="Arial"/>
                <a:sym typeface="Arial"/>
              </a:rPr>
              <a:t>Harjutuse ajal pidage meeles fakti, et kiusamine saab toimuda siis, kui pealtvaatajad selle otseselt või kaudselt heaks kiidavad ja toimuvale ei reageeri. Ärge unustage, et 0-3-aastased lapsed ei suuda teha teistele tahtlikult haiget ega kiusata kaaslast, kuid juba selles vanuses vajab laps selget sõnumit lubamatu käitumise kohta.</a:t>
            </a:r>
            <a:endParaRPr sz="1900" b="0" i="1"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9E3E2774-FFA6-4A82-85A6-3EF967BFD1F3}"/>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9da6a2eb16_0_54"/>
          <p:cNvSpPr txBox="1"/>
          <p:nvPr/>
        </p:nvSpPr>
        <p:spPr>
          <a:xfrm>
            <a:off x="5579082" y="3060442"/>
            <a:ext cx="6308117" cy="3340358"/>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Lapsed, kes on mingil põhjusel lasterühmast välja jäänud, vajavad kaaslase abikätt ja selget kutset. Kiitke oma last ja põhjendage kiitust, kui ta läheb väljajäänule appi ja hädasolijat toetab. Lapsed, kes julgevad enda eest seista ja öelda ebaõiglust nähes teistele “Stopp!” või “Lõpetage!” kasvavad seesmiselt.</a:t>
            </a:r>
            <a:endParaRPr sz="2100" b="0" i="0" u="none" strike="noStrike" cap="none" dirty="0">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p:txBody>
      </p:sp>
      <p:sp>
        <p:nvSpPr>
          <p:cNvPr id="539" name="Google Shape;539;g9da6a2eb16_0_54"/>
          <p:cNvSpPr txBox="1"/>
          <p:nvPr/>
        </p:nvSpPr>
        <p:spPr>
          <a:xfrm>
            <a:off x="371258" y="1504444"/>
            <a:ext cx="11555700" cy="1272209"/>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Neljas “Kiusamisest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“Julgustage oma last toetama ja kaitsma neid kaaslasi, kes end ise kaitsta ei suuda.” </a:t>
            </a:r>
            <a:endParaRPr sz="32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0033E98C-3A63-433D-BC1C-7BAD0798F44E}"/>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pic>
        <p:nvPicPr>
          <p:cNvPr id="5" name="Picture 4">
            <a:extLst>
              <a:ext uri="{FF2B5EF4-FFF2-40B4-BE49-F238E27FC236}">
                <a16:creationId xmlns:a16="http://schemas.microsoft.com/office/drawing/2014/main" id="{A784BD44-5EE0-42C6-9E9C-6B9C1FDD64EA}"/>
              </a:ext>
            </a:extLst>
          </p:cNvPr>
          <p:cNvPicPr>
            <a:picLocks noChangeAspect="1"/>
          </p:cNvPicPr>
          <p:nvPr/>
        </p:nvPicPr>
        <p:blipFill>
          <a:blip r:embed="rId4"/>
          <a:stretch>
            <a:fillRect/>
          </a:stretch>
        </p:blipFill>
        <p:spPr>
          <a:xfrm>
            <a:off x="148590" y="3163312"/>
            <a:ext cx="5324786" cy="283743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30"/>
          <p:cNvPicPr preferRelativeResize="0"/>
          <p:nvPr/>
        </p:nvPicPr>
        <p:blipFill rotWithShape="1">
          <a:blip r:embed="rId3">
            <a:alphaModFix/>
          </a:blip>
          <a:srcRect l="11500" t="18391" r="27666" b="1293"/>
          <a:stretch/>
        </p:blipFill>
        <p:spPr>
          <a:xfrm>
            <a:off x="248477" y="1874499"/>
            <a:ext cx="5759501" cy="4039549"/>
          </a:xfrm>
          <a:prstGeom prst="rect">
            <a:avLst/>
          </a:prstGeom>
          <a:noFill/>
          <a:ln>
            <a:noFill/>
          </a:ln>
        </p:spPr>
      </p:pic>
      <p:sp>
        <p:nvSpPr>
          <p:cNvPr id="565" name="Google Shape;565;p30"/>
          <p:cNvSpPr txBox="1"/>
          <p:nvPr/>
        </p:nvSpPr>
        <p:spPr>
          <a:xfrm>
            <a:off x="6184023" y="1677025"/>
            <a:ext cx="5279351" cy="26549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2200" b="1" i="0" u="none" strike="noStrike" cap="none" dirty="0">
                <a:solidFill>
                  <a:srgbClr val="000000"/>
                </a:solidFill>
                <a:latin typeface="Arial"/>
                <a:ea typeface="Arial"/>
                <a:cs typeface="Arial"/>
                <a:sym typeface="Arial"/>
              </a:rPr>
              <a:t>Harjutus</a:t>
            </a:r>
            <a:r>
              <a:rPr lang="et-EE" sz="2200" b="1" i="0" u="none" strike="noStrike" cap="none" dirty="0">
                <a:solidFill>
                  <a:srgbClr val="000000"/>
                </a:solidFill>
                <a:latin typeface="Arial"/>
                <a:ea typeface="Arial"/>
                <a:cs typeface="Arial"/>
                <a:sym typeface="Arial"/>
              </a:rPr>
              <a:t>-arutelu</a:t>
            </a:r>
            <a:endParaRPr sz="2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Lapsevanemad arutavad  rühmades küsimusi</a:t>
            </a:r>
            <a:r>
              <a:rPr lang="et-EE" sz="1900" b="0" i="0" u="none" strike="noStrike" cap="none" dirty="0">
                <a:solidFill>
                  <a:srgbClr val="000000"/>
                </a:solidFill>
                <a:latin typeface="Arial"/>
                <a:ea typeface="Arial"/>
                <a:cs typeface="Arial"/>
                <a:sym typeface="Arial"/>
              </a:rPr>
              <a:t>:</a:t>
            </a:r>
          </a:p>
          <a:p>
            <a:pPr marL="0" marR="0" lvl="0" indent="0" algn="ctr" rtl="0">
              <a:lnSpc>
                <a:spcPct val="100000"/>
              </a:lnSpc>
              <a:spcBef>
                <a:spcPts val="0"/>
              </a:spcBef>
              <a:spcAft>
                <a:spcPts val="0"/>
              </a:spcAft>
              <a:buClr>
                <a:schemeClr val="dk1"/>
              </a:buClr>
              <a:buSzPts val="1100"/>
              <a:buFont typeface="Arial"/>
              <a:buNone/>
            </a:pPr>
            <a:endParaRPr sz="1900" b="0" i="0" u="none" strike="noStrike" cap="none" dirty="0">
              <a:solidFill>
                <a:srgbClr val="000000"/>
              </a:solidFill>
              <a:latin typeface="Arial"/>
              <a:ea typeface="Arial"/>
              <a:cs typeface="Arial"/>
              <a:sym typeface="Arial"/>
            </a:endParaRPr>
          </a:p>
          <a:p>
            <a:pPr marL="457200" marR="0" lvl="0" indent="-457200" algn="ctr" rtl="0">
              <a:lnSpc>
                <a:spcPct val="100000"/>
              </a:lnSpc>
              <a:spcBef>
                <a:spcPts val="0"/>
              </a:spcBef>
              <a:spcAft>
                <a:spcPts val="0"/>
              </a:spcAft>
              <a:buClr>
                <a:schemeClr val="dk1"/>
              </a:buClr>
              <a:buSzPts val="1100"/>
              <a:buFont typeface="Arial"/>
              <a:buAutoNum type="arabicPeriod"/>
            </a:pPr>
            <a:r>
              <a:rPr lang="et-EE" sz="1900" b="0" i="0" u="none" strike="noStrike" cap="none" dirty="0">
                <a:solidFill>
                  <a:srgbClr val="000000"/>
                </a:solidFill>
                <a:latin typeface="Arial"/>
                <a:ea typeface="Arial"/>
                <a:cs typeface="Arial"/>
                <a:sym typeface="Arial"/>
              </a:rPr>
              <a:t>Kuidas saaksime olla oma lapsele eeskujuks digimaailmas?</a:t>
            </a:r>
          </a:p>
          <a:p>
            <a:pPr marL="457200" marR="0" lvl="0" indent="-457200" algn="ctr" rtl="0">
              <a:lnSpc>
                <a:spcPct val="100000"/>
              </a:lnSpc>
              <a:spcBef>
                <a:spcPts val="0"/>
              </a:spcBef>
              <a:spcAft>
                <a:spcPts val="0"/>
              </a:spcAft>
              <a:buClr>
                <a:schemeClr val="dk1"/>
              </a:buClr>
              <a:buSzPts val="1100"/>
              <a:buFont typeface="Arial"/>
              <a:buAutoNum type="arabicPeriod"/>
            </a:pPr>
            <a:endParaRPr lang="et-EE" sz="1900" b="0" i="0" u="none" strike="noStrike" cap="none" dirty="0">
              <a:solidFill>
                <a:srgbClr val="000000"/>
              </a:solidFill>
              <a:latin typeface="Arial"/>
              <a:ea typeface="Arial"/>
              <a:cs typeface="Arial"/>
              <a:sym typeface="Arial"/>
            </a:endParaRPr>
          </a:p>
          <a:p>
            <a:pPr marL="457200" marR="0" lvl="0" indent="-457200" algn="ctr" rtl="0">
              <a:lnSpc>
                <a:spcPct val="100000"/>
              </a:lnSpc>
              <a:spcBef>
                <a:spcPts val="0"/>
              </a:spcBef>
              <a:spcAft>
                <a:spcPts val="0"/>
              </a:spcAft>
              <a:buClr>
                <a:schemeClr val="dk1"/>
              </a:buClr>
              <a:buSzPts val="1100"/>
              <a:buFont typeface="Arial"/>
              <a:buAutoNum type="arabicPeriod"/>
            </a:pPr>
            <a:r>
              <a:rPr lang="et-EE" sz="1900" b="0" i="0" u="none" strike="noStrike" cap="none" dirty="0">
                <a:solidFill>
                  <a:srgbClr val="000000"/>
                </a:solidFill>
                <a:latin typeface="Arial"/>
                <a:ea typeface="Arial"/>
                <a:cs typeface="Arial"/>
                <a:sym typeface="Arial"/>
              </a:rPr>
              <a:t>Kas me paneme tähele, mida vaatame laste juuresolekul? </a:t>
            </a:r>
          </a:p>
          <a:p>
            <a:pPr marL="0" marR="0" lvl="0" indent="0" algn="ctr" rtl="0">
              <a:lnSpc>
                <a:spcPct val="100000"/>
              </a:lnSpc>
              <a:spcBef>
                <a:spcPts val="0"/>
              </a:spcBef>
              <a:spcAft>
                <a:spcPts val="0"/>
              </a:spcAft>
              <a:buClr>
                <a:schemeClr val="dk1"/>
              </a:buClr>
              <a:buSzPts val="1100"/>
              <a:buFont typeface="Arial"/>
              <a:buNone/>
            </a:pPr>
            <a:endParaRPr lang="et-EE" sz="1900" dirty="0"/>
          </a:p>
          <a:p>
            <a:pPr marL="0" marR="0" lvl="0" indent="0" algn="ctr" rtl="0">
              <a:lnSpc>
                <a:spcPct val="100000"/>
              </a:lnSpc>
              <a:spcBef>
                <a:spcPts val="0"/>
              </a:spcBef>
              <a:spcAft>
                <a:spcPts val="0"/>
              </a:spcAft>
              <a:buClr>
                <a:schemeClr val="dk1"/>
              </a:buClr>
              <a:buSzPts val="1100"/>
              <a:buFont typeface="Arial"/>
              <a:buNone/>
            </a:pPr>
            <a:endParaRPr lang="et-EE"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lang="et-EE" sz="1900" dirty="0"/>
          </a:p>
          <a:p>
            <a:pPr marL="0" marR="0" lvl="0" indent="0" algn="ctr" rtl="0">
              <a:lnSpc>
                <a:spcPct val="100000"/>
              </a:lnSpc>
              <a:spcBef>
                <a:spcPts val="0"/>
              </a:spcBef>
              <a:spcAft>
                <a:spcPts val="0"/>
              </a:spcAft>
              <a:buClr>
                <a:schemeClr val="dk1"/>
              </a:buClr>
              <a:buSzPts val="1100"/>
              <a:buFont typeface="Arial"/>
              <a:buNone/>
            </a:pP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lang="et-EE" sz="17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dirty="0">
              <a:solidFill>
                <a:srgbClr val="FF0000"/>
              </a:solidFill>
              <a:latin typeface="Arial"/>
              <a:ea typeface="Arial"/>
              <a:cs typeface="Arial"/>
              <a:sym typeface="Arial"/>
            </a:endParaRPr>
          </a:p>
        </p:txBody>
      </p:sp>
      <p:pic>
        <p:nvPicPr>
          <p:cNvPr id="567" name="Google Shape;567;p30"/>
          <p:cNvPicPr preferRelativeResize="0"/>
          <p:nvPr/>
        </p:nvPicPr>
        <p:blipFill rotWithShape="1">
          <a:blip r:embed="rId4">
            <a:alphaModFix/>
          </a:blip>
          <a:srcRect/>
          <a:stretch/>
        </p:blipFill>
        <p:spPr>
          <a:xfrm>
            <a:off x="9319226" y="4215951"/>
            <a:ext cx="2872774" cy="2507993"/>
          </a:xfrm>
          <a:prstGeom prst="rect">
            <a:avLst/>
          </a:prstGeom>
          <a:noFill/>
          <a:ln>
            <a:noFill/>
          </a:ln>
        </p:spPr>
      </p:pic>
      <p:pic>
        <p:nvPicPr>
          <p:cNvPr id="8" name="Picture 7">
            <a:extLst>
              <a:ext uri="{FF2B5EF4-FFF2-40B4-BE49-F238E27FC236}">
                <a16:creationId xmlns:a16="http://schemas.microsoft.com/office/drawing/2014/main" id="{F24E3E3D-DAAE-4EA9-8B60-07D679288729}"/>
              </a:ext>
            </a:extLst>
          </p:cNvPr>
          <p:cNvPicPr>
            <a:picLocks noChangeAspect="1"/>
          </p:cNvPicPr>
          <p:nvPr/>
        </p:nvPicPr>
        <p:blipFill rotWithShape="1">
          <a:blip r:embed="rId5"/>
          <a:srcRect l="3730" t="8781" r="2869" b="34871"/>
          <a:stretch/>
        </p:blipFill>
        <p:spPr>
          <a:xfrm>
            <a:off x="248478" y="134056"/>
            <a:ext cx="11678480" cy="1272209"/>
          </a:xfrm>
          <a:prstGeom prst="rect">
            <a:avLst/>
          </a:prstGeom>
        </p:spPr>
      </p:pic>
      <p:sp>
        <p:nvSpPr>
          <p:cNvPr id="12" name="TextBox 11">
            <a:extLst>
              <a:ext uri="{FF2B5EF4-FFF2-40B4-BE49-F238E27FC236}">
                <a16:creationId xmlns:a16="http://schemas.microsoft.com/office/drawing/2014/main" id="{6812E92F-C44C-4E28-84C1-2BE4FC6A2FB7}"/>
              </a:ext>
            </a:extLst>
          </p:cNvPr>
          <p:cNvSpPr txBox="1"/>
          <p:nvPr/>
        </p:nvSpPr>
        <p:spPr>
          <a:xfrm>
            <a:off x="4860150" y="6121182"/>
            <a:ext cx="6097904" cy="307777"/>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100"/>
              <a:buFont typeface="Arial"/>
              <a:buNone/>
            </a:pPr>
            <a:r>
              <a:rPr lang="fi-FI" sz="1400" b="1" i="0" u="none" strike="noStrike" cap="none" dirty="0">
                <a:solidFill>
                  <a:srgbClr val="000000"/>
                </a:solidFill>
                <a:latin typeface="Arial"/>
                <a:ea typeface="Arial"/>
                <a:cs typeface="Arial"/>
                <a:sym typeface="Arial"/>
              </a:rPr>
              <a:t>Räägib see, kellel on Sõber Karu.</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9da6a2eb16_0_62"/>
          <p:cNvSpPr txBox="1"/>
          <p:nvPr/>
        </p:nvSpPr>
        <p:spPr>
          <a:xfrm>
            <a:off x="5506960" y="3200929"/>
            <a:ext cx="5932800" cy="2231812"/>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120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Lapsed vajavad selgitusi, kuidas digitaalsed keskkonnad toimivad ja millised riskid sealsete võimalustega kaasnevad. Oma lapse elus aktiivselt osaleda sooviv vanem peab tundma huvi ja omama vajalikke oskuseid, et last virtuaalmaailmas juhendada. </a:t>
            </a:r>
            <a:endParaRPr sz="2100" b="1" i="0" u="none" strike="noStrike" cap="none" dirty="0">
              <a:solidFill>
                <a:schemeClr val="dk1"/>
              </a:solidFill>
              <a:latin typeface="Arial"/>
              <a:ea typeface="Arial"/>
              <a:cs typeface="Arial"/>
              <a:sym typeface="Arial"/>
            </a:endParaRPr>
          </a:p>
        </p:txBody>
      </p:sp>
      <p:pic>
        <p:nvPicPr>
          <p:cNvPr id="556" name="Google Shape;556;g9da6a2eb16_0_62"/>
          <p:cNvPicPr preferRelativeResize="0"/>
          <p:nvPr/>
        </p:nvPicPr>
        <p:blipFill rotWithShape="1">
          <a:blip r:embed="rId3">
            <a:alphaModFix/>
          </a:blip>
          <a:srcRect/>
          <a:stretch/>
        </p:blipFill>
        <p:spPr>
          <a:xfrm>
            <a:off x="609600" y="2799488"/>
            <a:ext cx="4495300" cy="3261075"/>
          </a:xfrm>
          <a:prstGeom prst="rect">
            <a:avLst/>
          </a:prstGeom>
          <a:noFill/>
          <a:ln>
            <a:noFill/>
          </a:ln>
        </p:spPr>
      </p:pic>
      <p:sp>
        <p:nvSpPr>
          <p:cNvPr id="558" name="Google Shape;558;g9da6a2eb16_0_62"/>
          <p:cNvSpPr txBox="1"/>
          <p:nvPr/>
        </p:nvSpPr>
        <p:spPr>
          <a:xfrm>
            <a:off x="609600" y="1534066"/>
            <a:ext cx="116667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Viies “Kiusamisest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“Olge osaline oma lapse digitaalses elus.”</a:t>
            </a:r>
            <a:endParaRPr sz="32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DAAC9238-2268-4216-9E7A-23F9A52DADB7}"/>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590"/>
        <p:cNvGrpSpPr/>
        <p:nvPr/>
      </p:nvGrpSpPr>
      <p:grpSpPr>
        <a:xfrm>
          <a:off x="0" y="0"/>
          <a:ext cx="0" cy="0"/>
          <a:chOff x="0" y="0"/>
          <a:chExt cx="0" cy="0"/>
        </a:xfrm>
      </p:grpSpPr>
      <p:sp>
        <p:nvSpPr>
          <p:cNvPr id="593" name="Google Shape;593;g97015a1d1d_0_38"/>
          <p:cNvSpPr txBox="1"/>
          <p:nvPr/>
        </p:nvSpPr>
        <p:spPr>
          <a:xfrm>
            <a:off x="8278564" y="1611972"/>
            <a:ext cx="3034965" cy="1344432"/>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ru-RU" sz="3200" b="1" i="0" u="none" strike="noStrike" cap="none" dirty="0">
                <a:solidFill>
                  <a:schemeClr val="dk1"/>
                </a:solidFill>
                <a:latin typeface="Arial"/>
                <a:ea typeface="Arial"/>
                <a:cs typeface="Arial"/>
                <a:sym typeface="Arial"/>
              </a:rPr>
              <a:t>Emotsioonide märkamine </a:t>
            </a:r>
          </a:p>
          <a:p>
            <a:pPr marL="0" marR="0" lvl="0" indent="0" algn="l" rtl="0">
              <a:lnSpc>
                <a:spcPct val="90000"/>
              </a:lnSpc>
              <a:spcBef>
                <a:spcPts val="0"/>
              </a:spcBef>
              <a:spcAft>
                <a:spcPts val="0"/>
              </a:spcAft>
              <a:buClr>
                <a:schemeClr val="dk1"/>
              </a:buClr>
              <a:buSzPts val="1100"/>
              <a:buFont typeface="Arial"/>
              <a:buNone/>
            </a:pPr>
            <a:r>
              <a:rPr lang="ru-RU" sz="3200" b="1" i="0" u="none" strike="noStrike" cap="none" dirty="0">
                <a:solidFill>
                  <a:schemeClr val="dk1"/>
                </a:solidFill>
                <a:latin typeface="Arial"/>
                <a:ea typeface="Arial"/>
                <a:cs typeface="Arial"/>
                <a:sym typeface="Arial"/>
              </a:rPr>
              <a:t>ja nimetamine</a:t>
            </a:r>
            <a:endParaRPr sz="32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0" i="0" u="none" strike="noStrike" cap="none" dirty="0">
              <a:solidFill>
                <a:schemeClr val="dk1"/>
              </a:solidFill>
              <a:latin typeface="Arial"/>
              <a:ea typeface="Arial"/>
              <a:cs typeface="Arial"/>
              <a:sym typeface="Arial"/>
            </a:endParaRPr>
          </a:p>
        </p:txBody>
      </p:sp>
      <p:sp>
        <p:nvSpPr>
          <p:cNvPr id="595" name="Google Shape;595;g97015a1d1d_0_38"/>
          <p:cNvSpPr txBox="1">
            <a:spLocks noGrp="1"/>
          </p:cNvSpPr>
          <p:nvPr>
            <p:ph type="title"/>
          </p:nvPr>
        </p:nvSpPr>
        <p:spPr>
          <a:xfrm>
            <a:off x="7898130" y="3707679"/>
            <a:ext cx="3795835" cy="1344433"/>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1F3864"/>
              </a:buClr>
              <a:buSzPts val="4400"/>
              <a:buFont typeface="Arial"/>
              <a:buNone/>
            </a:pPr>
            <a:r>
              <a:rPr lang="ru-RU" sz="2200" b="1" i="0" u="none" strike="noStrike" cap="none" dirty="0">
                <a:solidFill>
                  <a:schemeClr val="tx1"/>
                </a:solidFill>
                <a:latin typeface="Arial"/>
                <a:ea typeface="Arial"/>
                <a:cs typeface="Arial"/>
                <a:sym typeface="Arial"/>
              </a:rPr>
              <a:t>Tegevus: </a:t>
            </a:r>
            <a:r>
              <a:rPr lang="ru-RU" sz="2200" b="0" i="0" u="none" strike="noStrike" cap="none" dirty="0">
                <a:solidFill>
                  <a:schemeClr val="tx1"/>
                </a:solidFill>
                <a:latin typeface="Arial"/>
                <a:ea typeface="Arial"/>
                <a:cs typeface="Arial"/>
                <a:sym typeface="Arial"/>
              </a:rPr>
              <a:t>Õpetajad tutvustavad ühte tegevust, mida nad rühmaruumis </a:t>
            </a:r>
            <a:r>
              <a:rPr lang="et-EE" sz="2200" b="0" i="0" u="none" strike="noStrike" cap="none" dirty="0">
                <a:solidFill>
                  <a:schemeClr val="tx1"/>
                </a:solidFill>
                <a:latin typeface="Arial"/>
                <a:ea typeface="Arial"/>
                <a:cs typeface="Arial"/>
                <a:sym typeface="Arial"/>
              </a:rPr>
              <a:t>emotsioonide </a:t>
            </a:r>
            <a:r>
              <a:rPr lang="ru-RU" sz="2200" b="0" i="0" u="none" strike="noStrike" cap="none" dirty="0">
                <a:solidFill>
                  <a:schemeClr val="tx1"/>
                </a:solidFill>
                <a:latin typeface="Arial"/>
                <a:ea typeface="Arial"/>
                <a:cs typeface="Arial"/>
                <a:sym typeface="Arial"/>
              </a:rPr>
              <a:t>plakatite abil lastega läbi viivad. </a:t>
            </a:r>
            <a:endParaRPr sz="2200" b="0" i="0" u="none" strike="noStrike" cap="none" dirty="0">
              <a:solidFill>
                <a:schemeClr val="tx1"/>
              </a:solidFill>
              <a:latin typeface="Arial"/>
              <a:ea typeface="Arial"/>
              <a:cs typeface="Arial"/>
              <a:sym typeface="Arial"/>
            </a:endParaRPr>
          </a:p>
        </p:txBody>
      </p:sp>
      <p:pic>
        <p:nvPicPr>
          <p:cNvPr id="7" name="Picture 6">
            <a:extLst>
              <a:ext uri="{FF2B5EF4-FFF2-40B4-BE49-F238E27FC236}">
                <a16:creationId xmlns:a16="http://schemas.microsoft.com/office/drawing/2014/main" id="{08F4CC34-7922-4339-8C64-8330AC4EEF7A}"/>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pic>
        <p:nvPicPr>
          <p:cNvPr id="3" name="Picture 2">
            <a:extLst>
              <a:ext uri="{FF2B5EF4-FFF2-40B4-BE49-F238E27FC236}">
                <a16:creationId xmlns:a16="http://schemas.microsoft.com/office/drawing/2014/main" id="{9139D4A2-464F-442B-A41B-EA1B1DD41236}"/>
              </a:ext>
            </a:extLst>
          </p:cNvPr>
          <p:cNvPicPr>
            <a:picLocks noChangeAspect="1"/>
          </p:cNvPicPr>
          <p:nvPr/>
        </p:nvPicPr>
        <p:blipFill>
          <a:blip r:embed="rId4"/>
          <a:stretch>
            <a:fillRect/>
          </a:stretch>
        </p:blipFill>
        <p:spPr>
          <a:xfrm>
            <a:off x="498035" y="1611972"/>
            <a:ext cx="7103650" cy="488979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9cb1e835b6_0_58"/>
          <p:cNvSpPr txBox="1">
            <a:spLocks noGrp="1"/>
          </p:cNvSpPr>
          <p:nvPr>
            <p:ph type="title"/>
          </p:nvPr>
        </p:nvSpPr>
        <p:spPr>
          <a:xfrm>
            <a:off x="293100" y="1517274"/>
            <a:ext cx="11693700" cy="101132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ru-RU" sz="2800" dirty="0">
                <a:solidFill>
                  <a:schemeClr val="dk1"/>
                </a:solidFill>
              </a:rPr>
              <a:t>Sõimedes ja lastehoidudes kasutusel olevad “Kiusamisest vabaks!”</a:t>
            </a:r>
            <a:r>
              <a:rPr lang="et-EE" sz="2800" dirty="0">
                <a:solidFill>
                  <a:schemeClr val="dk1"/>
                </a:solidFill>
              </a:rPr>
              <a:t> </a:t>
            </a:r>
            <a:r>
              <a:rPr lang="ru-RU" sz="2800" dirty="0">
                <a:solidFill>
                  <a:schemeClr val="dk1"/>
                </a:solidFill>
              </a:rPr>
              <a:t>beebimärgid on kasutatavad ka kodudes</a:t>
            </a:r>
            <a:endParaRPr sz="2800" dirty="0">
              <a:solidFill>
                <a:schemeClr val="dk1"/>
              </a:solidFill>
            </a:endParaRPr>
          </a:p>
        </p:txBody>
      </p:sp>
      <p:pic>
        <p:nvPicPr>
          <p:cNvPr id="602" name="Google Shape;602;g9cb1e835b6_0_58"/>
          <p:cNvPicPr preferRelativeResize="0"/>
          <p:nvPr/>
        </p:nvPicPr>
        <p:blipFill rotWithShape="1">
          <a:blip r:embed="rId3">
            <a:alphaModFix/>
          </a:blip>
          <a:srcRect/>
          <a:stretch/>
        </p:blipFill>
        <p:spPr>
          <a:xfrm>
            <a:off x="293106" y="2519264"/>
            <a:ext cx="5835944" cy="3023119"/>
          </a:xfrm>
          <a:prstGeom prst="rect">
            <a:avLst/>
          </a:prstGeom>
          <a:noFill/>
          <a:ln>
            <a:noFill/>
          </a:ln>
        </p:spPr>
      </p:pic>
      <p:pic>
        <p:nvPicPr>
          <p:cNvPr id="603" name="Google Shape;603;g9cb1e835b6_0_58"/>
          <p:cNvPicPr preferRelativeResize="0"/>
          <p:nvPr/>
        </p:nvPicPr>
        <p:blipFill rotWithShape="1">
          <a:blip r:embed="rId4">
            <a:alphaModFix/>
          </a:blip>
          <a:srcRect t="7773"/>
          <a:stretch/>
        </p:blipFill>
        <p:spPr>
          <a:xfrm>
            <a:off x="6263335" y="2701436"/>
            <a:ext cx="5635559" cy="3040752"/>
          </a:xfrm>
          <a:prstGeom prst="rect">
            <a:avLst/>
          </a:prstGeom>
          <a:noFill/>
          <a:ln>
            <a:noFill/>
          </a:ln>
        </p:spPr>
      </p:pic>
      <p:sp>
        <p:nvSpPr>
          <p:cNvPr id="605" name="Google Shape;605;g9cb1e835b6_0_58"/>
          <p:cNvSpPr txBox="1">
            <a:spLocks noGrp="1"/>
          </p:cNvSpPr>
          <p:nvPr>
            <p:ph type="title"/>
          </p:nvPr>
        </p:nvSpPr>
        <p:spPr>
          <a:xfrm>
            <a:off x="595640" y="5852120"/>
            <a:ext cx="10765500" cy="820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SzPts val="3200"/>
              <a:buNone/>
            </a:pPr>
            <a:r>
              <a:rPr lang="ru-RU" sz="1800" b="0" dirty="0">
                <a:solidFill>
                  <a:srgbClr val="000000"/>
                </a:solidFill>
              </a:rPr>
              <a:t>Enamasti on lasteaias lapse kõne juba piisavalt arenenud ning beebimärkide kasutamine ei ole vajalik. </a:t>
            </a:r>
            <a:endParaRPr sz="1800" b="0" dirty="0">
              <a:solidFill>
                <a:srgbClr val="000000"/>
              </a:solidFill>
            </a:endParaRPr>
          </a:p>
          <a:p>
            <a:pPr marL="0" lvl="0" indent="0" algn="just" rtl="0">
              <a:lnSpc>
                <a:spcPct val="90000"/>
              </a:lnSpc>
              <a:spcBef>
                <a:spcPts val="0"/>
              </a:spcBef>
              <a:spcAft>
                <a:spcPts val="0"/>
              </a:spcAft>
              <a:buSzPts val="3200"/>
              <a:buNone/>
            </a:pPr>
            <a:r>
              <a:rPr lang="ru-RU" sz="1800" dirty="0">
                <a:solidFill>
                  <a:srgbClr val="000000"/>
                </a:solidFill>
              </a:rPr>
              <a:t>Märk “Stopp!”</a:t>
            </a:r>
            <a:r>
              <a:rPr lang="ru-RU" sz="1800" b="0" dirty="0">
                <a:solidFill>
                  <a:srgbClr val="000000"/>
                </a:solidFill>
              </a:rPr>
              <a:t> on aga ajatu - see aitab kiirelt ja selgelt väljendada emotsiooni, et nii minu või minu kaaslasega ei käituta! </a:t>
            </a:r>
            <a:endParaRPr sz="1800" b="0" dirty="0">
              <a:solidFill>
                <a:srgbClr val="000000"/>
              </a:solidFill>
            </a:endParaRPr>
          </a:p>
        </p:txBody>
      </p:sp>
      <p:pic>
        <p:nvPicPr>
          <p:cNvPr id="7" name="Picture 6">
            <a:extLst>
              <a:ext uri="{FF2B5EF4-FFF2-40B4-BE49-F238E27FC236}">
                <a16:creationId xmlns:a16="http://schemas.microsoft.com/office/drawing/2014/main" id="{300CC453-7C4A-47BC-85B6-C91A73016732}"/>
              </a:ext>
            </a:extLst>
          </p:cNvPr>
          <p:cNvPicPr>
            <a:picLocks noChangeAspect="1"/>
          </p:cNvPicPr>
          <p:nvPr/>
        </p:nvPicPr>
        <p:blipFill rotWithShape="1">
          <a:blip r:embed="rId5"/>
          <a:srcRect l="3730" t="8781" r="2869" b="34871"/>
          <a:stretch/>
        </p:blipFill>
        <p:spPr>
          <a:xfrm>
            <a:off x="248478" y="134056"/>
            <a:ext cx="11678480" cy="1272209"/>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9da6a2eb16_0_70"/>
          <p:cNvSpPr txBox="1"/>
          <p:nvPr/>
        </p:nvSpPr>
        <p:spPr>
          <a:xfrm>
            <a:off x="3722914" y="2388637"/>
            <a:ext cx="8192278" cy="427342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Clr>
                <a:srgbClr val="000000"/>
              </a:buClr>
              <a:buSzPts val="2100"/>
              <a:buFont typeface="Arial"/>
              <a:buNone/>
            </a:pPr>
            <a:r>
              <a:rPr lang="ru-RU" sz="2100" b="0" i="0" u="none" strike="noStrike" cap="none">
                <a:solidFill>
                  <a:schemeClr val="dk1"/>
                </a:solidFill>
                <a:latin typeface="Arial"/>
                <a:ea typeface="Arial"/>
                <a:cs typeface="Arial"/>
                <a:sym typeface="Arial"/>
              </a:rPr>
              <a:t>Inimestevahelistes suhetes on konfliktid paratamatud. Seepärast on tähtis õpetada lapsele oskust neid lahendada, teadvustada ning juhtida oma emotsioone. Austage lapse emotsioone, kuulake ja laske tal rääkida. Peegeldage oma lapse tundeid ja veenge teda, et koos leiate lahenduse. Ärge võtke mitte midagi ette ilma seda temaga läbi arutamata. Pidage meeles, et igal lool on alati mitu külge.  Aidake lapsel mõista, kas teised konflikti osapooled võisid toimuvast teisiti aru saada ning enne omaenese lõplikku seisukohavõttu rääkige ka teiste vanemate, õpetaja või õpetaja abiga. Selgitage alati oma lapsele kiusamise lubamatust.</a:t>
            </a:r>
            <a:endParaRPr sz="21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600"/>
              <a:buFont typeface="Arial"/>
              <a:buNone/>
            </a:pPr>
            <a:endParaRPr sz="1600" b="1" i="0" u="none" strike="noStrike" cap="none">
              <a:solidFill>
                <a:schemeClr val="dk1"/>
              </a:solidFill>
              <a:latin typeface="Arial"/>
              <a:ea typeface="Arial"/>
              <a:cs typeface="Arial"/>
              <a:sym typeface="Arial"/>
            </a:endParaRPr>
          </a:p>
        </p:txBody>
      </p:sp>
      <p:pic>
        <p:nvPicPr>
          <p:cNvPr id="583" name="Google Shape;583;g9da6a2eb16_0_70"/>
          <p:cNvPicPr preferRelativeResize="0"/>
          <p:nvPr/>
        </p:nvPicPr>
        <p:blipFill rotWithShape="1">
          <a:blip r:embed="rId3">
            <a:alphaModFix/>
          </a:blip>
          <a:srcRect l="51397"/>
          <a:stretch/>
        </p:blipFill>
        <p:spPr>
          <a:xfrm>
            <a:off x="536150" y="2334250"/>
            <a:ext cx="3095350" cy="4307100"/>
          </a:xfrm>
          <a:prstGeom prst="rect">
            <a:avLst/>
          </a:prstGeom>
          <a:noFill/>
          <a:ln>
            <a:noFill/>
          </a:ln>
        </p:spPr>
      </p:pic>
      <p:sp>
        <p:nvSpPr>
          <p:cNvPr id="585" name="Google Shape;585;g9da6a2eb16_0_70"/>
          <p:cNvSpPr txBox="1"/>
          <p:nvPr/>
        </p:nvSpPr>
        <p:spPr>
          <a:xfrm>
            <a:off x="228075" y="1420863"/>
            <a:ext cx="120483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Kuues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“Rääkige ja toetage oma last, kui ta tunneb end kurvana.”</a:t>
            </a:r>
            <a:endParaRPr sz="3200" b="0" i="0" u="none" strike="noStrike" cap="none">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688535EE-1E4D-42B4-BD83-13710127502C}"/>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9"/>
          <p:cNvSpPr txBox="1">
            <a:spLocks noGrp="1"/>
          </p:cNvSpPr>
          <p:nvPr>
            <p:ph type="title"/>
          </p:nvPr>
        </p:nvSpPr>
        <p:spPr>
          <a:xfrm>
            <a:off x="3913799" y="1780034"/>
            <a:ext cx="8278202" cy="1040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dirty="0">
                <a:solidFill>
                  <a:srgbClr val="000000"/>
                </a:solidFill>
              </a:rPr>
              <a:t>„Kiusamisest vabaks!“ vestluskaar</a:t>
            </a:r>
            <a:r>
              <a:rPr lang="et-EE" sz="2400" dirty="0">
                <a:solidFill>
                  <a:srgbClr val="000000"/>
                </a:solidFill>
              </a:rPr>
              <a:t>t</a:t>
            </a:r>
            <a:r>
              <a:rPr lang="ru-RU" sz="2400" dirty="0">
                <a:solidFill>
                  <a:srgbClr val="000000"/>
                </a:solidFill>
              </a:rPr>
              <a:t> lastevanematele</a:t>
            </a:r>
            <a:br>
              <a:rPr lang="ru-RU" sz="2400" dirty="0">
                <a:solidFill>
                  <a:srgbClr val="000000"/>
                </a:solidFill>
              </a:rPr>
            </a:br>
            <a:r>
              <a:rPr lang="ru-RU" sz="2400" dirty="0">
                <a:solidFill>
                  <a:srgbClr val="000000"/>
                </a:solidFill>
              </a:rPr>
              <a:t>Kaart nr. </a:t>
            </a:r>
            <a:r>
              <a:rPr lang="et-EE" sz="2400" dirty="0">
                <a:solidFill>
                  <a:srgbClr val="000000"/>
                </a:solidFill>
              </a:rPr>
              <a:t>16</a:t>
            </a:r>
            <a:r>
              <a:rPr lang="ru-RU" dirty="0">
                <a:solidFill>
                  <a:srgbClr val="000000"/>
                </a:solidFill>
              </a:rPr>
              <a:t>  „</a:t>
            </a:r>
            <a:r>
              <a:rPr lang="et-EE" dirty="0">
                <a:solidFill>
                  <a:srgbClr val="000000"/>
                </a:solidFill>
              </a:rPr>
              <a:t>Koostöö lastevanemate vahel</a:t>
            </a:r>
            <a:r>
              <a:rPr lang="ru-RU" dirty="0">
                <a:solidFill>
                  <a:srgbClr val="000000"/>
                </a:solidFill>
              </a:rPr>
              <a:t>“</a:t>
            </a:r>
            <a:endParaRPr dirty="0"/>
          </a:p>
        </p:txBody>
      </p:sp>
      <p:sp>
        <p:nvSpPr>
          <p:cNvPr id="623" name="Google Shape;623;p19"/>
          <p:cNvSpPr txBox="1"/>
          <p:nvPr/>
        </p:nvSpPr>
        <p:spPr>
          <a:xfrm>
            <a:off x="5135500" y="2915164"/>
            <a:ext cx="5001208" cy="104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ru-RU" sz="1900" b="1" i="0" u="none" strike="noStrike" cap="none" dirty="0">
                <a:solidFill>
                  <a:srgbClr val="000000"/>
                </a:solidFill>
                <a:latin typeface="Arial"/>
                <a:ea typeface="Arial"/>
                <a:cs typeface="Arial"/>
                <a:sym typeface="Arial"/>
              </a:rPr>
              <a:t>Harjutus</a:t>
            </a:r>
            <a:r>
              <a:rPr lang="et-EE" sz="1900" b="1" dirty="0"/>
              <a:t>: </a:t>
            </a:r>
            <a:r>
              <a:rPr lang="et-EE" sz="1900" dirty="0"/>
              <a:t>l</a:t>
            </a:r>
            <a:r>
              <a:rPr lang="ru-RU" sz="1900" b="0" i="0" u="none" strike="noStrike" cap="none" dirty="0">
                <a:solidFill>
                  <a:srgbClr val="000000"/>
                </a:solidFill>
                <a:latin typeface="Arial"/>
                <a:ea typeface="Arial"/>
                <a:cs typeface="Arial"/>
                <a:sym typeface="Arial"/>
              </a:rPr>
              <a:t>apsevanemad arutavad  rühmades küsimusi, mis on vestluskaardi</a:t>
            </a:r>
            <a:r>
              <a:rPr lang="et-EE" sz="1900" dirty="0"/>
              <a:t>l:</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4A56A937-B4D6-47FF-9E1A-460270C09140}"/>
              </a:ext>
            </a:extLst>
          </p:cNvPr>
          <p:cNvPicPr>
            <a:picLocks noChangeAspect="1"/>
          </p:cNvPicPr>
          <p:nvPr/>
        </p:nvPicPr>
        <p:blipFill rotWithShape="1">
          <a:blip r:embed="rId3"/>
          <a:srcRect l="35531" t="23531" r="37187" b="3764"/>
          <a:stretch/>
        </p:blipFill>
        <p:spPr>
          <a:xfrm>
            <a:off x="240031" y="1645920"/>
            <a:ext cx="3609416" cy="5110238"/>
          </a:xfrm>
          <a:prstGeom prst="rect">
            <a:avLst/>
          </a:prstGeom>
        </p:spPr>
      </p:pic>
      <p:pic>
        <p:nvPicPr>
          <p:cNvPr id="11" name="Picture 10">
            <a:extLst>
              <a:ext uri="{FF2B5EF4-FFF2-40B4-BE49-F238E27FC236}">
                <a16:creationId xmlns:a16="http://schemas.microsoft.com/office/drawing/2014/main" id="{D3CD9D44-C18B-4331-9BC5-EE37111275C5}"/>
              </a:ext>
            </a:extLst>
          </p:cNvPr>
          <p:cNvPicPr>
            <a:picLocks noChangeAspect="1"/>
          </p:cNvPicPr>
          <p:nvPr/>
        </p:nvPicPr>
        <p:blipFill rotWithShape="1">
          <a:blip r:embed="rId4"/>
          <a:srcRect l="20344" t="50000" r="29969" b="24059"/>
          <a:stretch/>
        </p:blipFill>
        <p:spPr>
          <a:xfrm>
            <a:off x="4242676" y="4050295"/>
            <a:ext cx="7620448" cy="2113596"/>
          </a:xfrm>
          <a:prstGeom prst="rect">
            <a:avLst/>
          </a:prstGeom>
        </p:spPr>
      </p:pic>
      <p:pic>
        <p:nvPicPr>
          <p:cNvPr id="12" name="Picture 11">
            <a:extLst>
              <a:ext uri="{FF2B5EF4-FFF2-40B4-BE49-F238E27FC236}">
                <a16:creationId xmlns:a16="http://schemas.microsoft.com/office/drawing/2014/main" id="{5048CFD7-84A5-4275-B095-DF5C4ED2D780}"/>
              </a:ext>
            </a:extLst>
          </p:cNvPr>
          <p:cNvPicPr>
            <a:picLocks noChangeAspect="1"/>
          </p:cNvPicPr>
          <p:nvPr/>
        </p:nvPicPr>
        <p:blipFill rotWithShape="1">
          <a:blip r:embed="rId5"/>
          <a:srcRect l="3730" t="8781" r="2869" b="34871"/>
          <a:stretch/>
        </p:blipFill>
        <p:spPr>
          <a:xfrm>
            <a:off x="248478" y="134056"/>
            <a:ext cx="11678480" cy="12722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AB558C-7125-4935-B2AC-B6A2186B65BA}"/>
              </a:ext>
            </a:extLst>
          </p:cNvPr>
          <p:cNvSpPr>
            <a:spLocks noGrp="1"/>
          </p:cNvSpPr>
          <p:nvPr>
            <p:ph type="body" idx="1"/>
          </p:nvPr>
        </p:nvSpPr>
        <p:spPr>
          <a:xfrm>
            <a:off x="838200" y="2588655"/>
            <a:ext cx="10515600" cy="1347241"/>
          </a:xfrm>
        </p:spPr>
        <p:txBody>
          <a:bodyPr/>
          <a:lstStyle/>
          <a:p>
            <a:pPr marL="50800" indent="0" algn="ctr">
              <a:buNone/>
            </a:pPr>
            <a:r>
              <a:rPr lang="et-EE" sz="2800" b="0" i="0" u="none" strike="noStrike" cap="none" dirty="0">
                <a:solidFill>
                  <a:schemeClr val="dk1"/>
                </a:solidFill>
                <a:latin typeface="Arial"/>
                <a:ea typeface="Arial"/>
                <a:cs typeface="Arial"/>
                <a:sym typeface="Arial"/>
              </a:rPr>
              <a:t>0-3-aastased lapsed ei suuda teha teistele </a:t>
            </a:r>
            <a:r>
              <a:rPr lang="et-EE" sz="2800" b="1" i="0" u="none" strike="noStrike" cap="none" dirty="0">
                <a:solidFill>
                  <a:schemeClr val="dk1"/>
                </a:solidFill>
                <a:latin typeface="Arial"/>
                <a:ea typeface="Arial"/>
                <a:cs typeface="Arial"/>
                <a:sym typeface="Arial"/>
              </a:rPr>
              <a:t>tahtlikult</a:t>
            </a:r>
            <a:r>
              <a:rPr lang="et-EE" sz="2800" b="0" i="0" u="none" strike="noStrike" cap="none" dirty="0">
                <a:solidFill>
                  <a:schemeClr val="dk1"/>
                </a:solidFill>
                <a:latin typeface="Arial"/>
                <a:ea typeface="Arial"/>
                <a:cs typeface="Arial"/>
                <a:sym typeface="Arial"/>
              </a:rPr>
              <a:t> haiget ehk kiusata kaaslast. Samas vajab väike laps selget sõnumit ja põhjendamist lubamatu käitumise kohta.</a:t>
            </a:r>
            <a:endParaRPr lang="et-EE" sz="2800" b="0" i="0" u="none" strike="noStrike" cap="none" dirty="0">
              <a:solidFill>
                <a:srgbClr val="000000"/>
              </a:solidFill>
              <a:latin typeface="Arial"/>
              <a:ea typeface="Arial"/>
              <a:cs typeface="Arial"/>
              <a:sym typeface="Arial"/>
            </a:endParaRPr>
          </a:p>
          <a:p>
            <a:pPr algn="ctr"/>
            <a:endParaRPr lang="et-EE" dirty="0"/>
          </a:p>
        </p:txBody>
      </p:sp>
      <p:pic>
        <p:nvPicPr>
          <p:cNvPr id="4" name="Picture 3">
            <a:extLst>
              <a:ext uri="{FF2B5EF4-FFF2-40B4-BE49-F238E27FC236}">
                <a16:creationId xmlns:a16="http://schemas.microsoft.com/office/drawing/2014/main" id="{9AB57066-E822-4BE7-9614-D37952B322D2}"/>
              </a:ext>
            </a:extLst>
          </p:cNvPr>
          <p:cNvPicPr>
            <a:picLocks noChangeAspect="1"/>
          </p:cNvPicPr>
          <p:nvPr/>
        </p:nvPicPr>
        <p:blipFill rotWithShape="1">
          <a:blip r:embed="rId2"/>
          <a:srcRect l="3730" t="8781" r="2869" b="34871"/>
          <a:stretch/>
        </p:blipFill>
        <p:spPr>
          <a:xfrm>
            <a:off x="248478" y="134056"/>
            <a:ext cx="11678480" cy="1272209"/>
          </a:xfrm>
          <a:prstGeom prst="rect">
            <a:avLst/>
          </a:prstGeom>
        </p:spPr>
      </p:pic>
    </p:spTree>
    <p:extLst>
      <p:ext uri="{BB962C8B-B14F-4D97-AF65-F5344CB8AC3E}">
        <p14:creationId xmlns:p14="http://schemas.microsoft.com/office/powerpoint/2010/main" val="1906714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98405-57C7-4BF8-B7D0-608BD0B87825}"/>
              </a:ext>
            </a:extLst>
          </p:cNvPr>
          <p:cNvSpPr>
            <a:spLocks noGrp="1"/>
          </p:cNvSpPr>
          <p:nvPr>
            <p:ph type="title"/>
          </p:nvPr>
        </p:nvSpPr>
        <p:spPr>
          <a:xfrm>
            <a:off x="3955854" y="1606805"/>
            <a:ext cx="7884548" cy="832610"/>
          </a:xfrm>
        </p:spPr>
        <p:txBody>
          <a:bodyPr/>
          <a:lstStyle/>
          <a:p>
            <a:pPr algn="ctr"/>
            <a:r>
              <a:rPr lang="ru-RU" sz="2400" dirty="0">
                <a:solidFill>
                  <a:srgbClr val="000000"/>
                </a:solidFill>
              </a:rPr>
              <a:t>„Kiusamisest vabaks!“ vestluskaar</a:t>
            </a:r>
            <a:r>
              <a:rPr lang="et-EE" sz="2400" dirty="0">
                <a:solidFill>
                  <a:srgbClr val="000000"/>
                </a:solidFill>
              </a:rPr>
              <a:t>t </a:t>
            </a:r>
            <a:r>
              <a:rPr lang="ru-RU" sz="2400" dirty="0">
                <a:solidFill>
                  <a:srgbClr val="000000"/>
                </a:solidFill>
              </a:rPr>
              <a:t>lastevanematele</a:t>
            </a:r>
            <a:br>
              <a:rPr lang="ru-RU" sz="3200" dirty="0">
                <a:solidFill>
                  <a:srgbClr val="000000"/>
                </a:solidFill>
              </a:rPr>
            </a:br>
            <a:r>
              <a:rPr lang="ru-RU" sz="3200" dirty="0">
                <a:solidFill>
                  <a:srgbClr val="000000"/>
                </a:solidFill>
              </a:rPr>
              <a:t>Kaart nr. </a:t>
            </a:r>
            <a:r>
              <a:rPr lang="et-EE" sz="3200" dirty="0">
                <a:solidFill>
                  <a:srgbClr val="000000"/>
                </a:solidFill>
              </a:rPr>
              <a:t>18</a:t>
            </a:r>
            <a:r>
              <a:rPr lang="ru-RU" dirty="0">
                <a:solidFill>
                  <a:srgbClr val="000000"/>
                </a:solidFill>
              </a:rPr>
              <a:t>  „</a:t>
            </a:r>
            <a:r>
              <a:rPr lang="et-EE" dirty="0">
                <a:solidFill>
                  <a:srgbClr val="000000"/>
                </a:solidFill>
              </a:rPr>
              <a:t>Uued lapsevanemad</a:t>
            </a:r>
            <a:r>
              <a:rPr lang="ru-RU" dirty="0">
                <a:solidFill>
                  <a:srgbClr val="000000"/>
                </a:solidFill>
              </a:rPr>
              <a:t>“</a:t>
            </a:r>
            <a:endParaRPr lang="et-EE" dirty="0"/>
          </a:p>
        </p:txBody>
      </p:sp>
      <p:pic>
        <p:nvPicPr>
          <p:cNvPr id="5" name="Picture 4">
            <a:extLst>
              <a:ext uri="{FF2B5EF4-FFF2-40B4-BE49-F238E27FC236}">
                <a16:creationId xmlns:a16="http://schemas.microsoft.com/office/drawing/2014/main" id="{908A3410-FF64-40AC-A6FA-131B24BFCB06}"/>
              </a:ext>
            </a:extLst>
          </p:cNvPr>
          <p:cNvPicPr>
            <a:picLocks noChangeAspect="1"/>
          </p:cNvPicPr>
          <p:nvPr/>
        </p:nvPicPr>
        <p:blipFill rotWithShape="1">
          <a:blip r:embed="rId3"/>
          <a:srcRect l="35437" t="24588" r="37375" b="765"/>
          <a:stretch/>
        </p:blipFill>
        <p:spPr>
          <a:xfrm>
            <a:off x="397942" y="1606805"/>
            <a:ext cx="3314700" cy="4834890"/>
          </a:xfrm>
          <a:prstGeom prst="rect">
            <a:avLst/>
          </a:prstGeom>
        </p:spPr>
      </p:pic>
      <p:pic>
        <p:nvPicPr>
          <p:cNvPr id="6" name="Picture 5">
            <a:extLst>
              <a:ext uri="{FF2B5EF4-FFF2-40B4-BE49-F238E27FC236}">
                <a16:creationId xmlns:a16="http://schemas.microsoft.com/office/drawing/2014/main" id="{E4F692AB-F01F-4596-ACCA-A0F13A79BBBB}"/>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
        <p:nvSpPr>
          <p:cNvPr id="7" name="Google Shape;623;p19">
            <a:extLst>
              <a:ext uri="{FF2B5EF4-FFF2-40B4-BE49-F238E27FC236}">
                <a16:creationId xmlns:a16="http://schemas.microsoft.com/office/drawing/2014/main" id="{CF818F80-07D7-444A-9C6A-0A252AA61CC2}"/>
              </a:ext>
            </a:extLst>
          </p:cNvPr>
          <p:cNvSpPr txBox="1"/>
          <p:nvPr/>
        </p:nvSpPr>
        <p:spPr>
          <a:xfrm>
            <a:off x="5135500" y="2915164"/>
            <a:ext cx="5001208" cy="104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ru-RU" sz="1900" b="1" i="0" u="none" strike="noStrike" cap="none" dirty="0">
                <a:solidFill>
                  <a:srgbClr val="000000"/>
                </a:solidFill>
                <a:latin typeface="Arial"/>
                <a:ea typeface="Arial"/>
                <a:cs typeface="Arial"/>
                <a:sym typeface="Arial"/>
              </a:rPr>
              <a:t>Harjutus</a:t>
            </a:r>
            <a:r>
              <a:rPr lang="et-EE" sz="1900" b="1" dirty="0"/>
              <a:t>: </a:t>
            </a:r>
            <a:r>
              <a:rPr lang="et-EE" sz="1900" dirty="0"/>
              <a:t>l</a:t>
            </a:r>
            <a:r>
              <a:rPr lang="ru-RU" sz="1900" b="0" i="0" u="none" strike="noStrike" cap="none" dirty="0">
                <a:solidFill>
                  <a:srgbClr val="000000"/>
                </a:solidFill>
                <a:latin typeface="Arial"/>
                <a:ea typeface="Arial"/>
                <a:cs typeface="Arial"/>
                <a:sym typeface="Arial"/>
              </a:rPr>
              <a:t>apsevanemad arutavad  rühmades küsimusi, mis on vestluskaardi</a:t>
            </a:r>
            <a:r>
              <a:rPr lang="et-EE" sz="1900" dirty="0"/>
              <a:t>l:</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2709293E-9A0A-4251-A918-B529F490FEFA}"/>
              </a:ext>
            </a:extLst>
          </p:cNvPr>
          <p:cNvPicPr>
            <a:picLocks noChangeAspect="1"/>
          </p:cNvPicPr>
          <p:nvPr/>
        </p:nvPicPr>
        <p:blipFill rotWithShape="1">
          <a:blip r:embed="rId3"/>
          <a:srcRect l="37056" t="27057" r="38391" b="58314"/>
          <a:stretch/>
        </p:blipFill>
        <p:spPr>
          <a:xfrm>
            <a:off x="4482463" y="3915618"/>
            <a:ext cx="7105651" cy="2249061"/>
          </a:xfrm>
          <a:prstGeom prst="rect">
            <a:avLst/>
          </a:prstGeom>
        </p:spPr>
      </p:pic>
    </p:spTree>
    <p:extLst>
      <p:ext uri="{BB962C8B-B14F-4D97-AF65-F5344CB8AC3E}">
        <p14:creationId xmlns:p14="http://schemas.microsoft.com/office/powerpoint/2010/main" val="843934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9da6a2eb16_0_78"/>
          <p:cNvSpPr txBox="1"/>
          <p:nvPr/>
        </p:nvSpPr>
        <p:spPr>
          <a:xfrm>
            <a:off x="5415450" y="3965512"/>
            <a:ext cx="6522098" cy="2446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Vanemal võib olla keeruline tunnistada, et tema laps tunneb end lasteaias halvasti ning vajab mängu-kaaslasi või rühmakaaslaste tuge. Oma murest saab lihtsamini rääkida, kui teised on avatud ja mõtlevad kaasa.</a:t>
            </a:r>
            <a:endParaRPr sz="2100" b="0" i="0" u="none" strike="noStrike" cap="none" dirty="0">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p:txBody>
      </p:sp>
      <p:sp>
        <p:nvSpPr>
          <p:cNvPr id="614" name="Google Shape;614;g9da6a2eb16_0_78"/>
          <p:cNvSpPr txBox="1"/>
          <p:nvPr/>
        </p:nvSpPr>
        <p:spPr>
          <a:xfrm>
            <a:off x="341400" y="1881838"/>
            <a:ext cx="11850600" cy="1471615"/>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Seitsmes “Kiusamisest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“Olge avatud ja toetav kuulaja, kui teised vanemad räägivad oma laste probleemidest.”</a:t>
            </a:r>
            <a:endParaRPr sz="32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2DA1DCA0-9177-4422-BF12-DE38CAB15DD3}"/>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pic>
        <p:nvPicPr>
          <p:cNvPr id="3" name="Picture 2">
            <a:extLst>
              <a:ext uri="{FF2B5EF4-FFF2-40B4-BE49-F238E27FC236}">
                <a16:creationId xmlns:a16="http://schemas.microsoft.com/office/drawing/2014/main" id="{01203BB5-6401-499E-B8CF-4368EFCBE0B9}"/>
              </a:ext>
            </a:extLst>
          </p:cNvPr>
          <p:cNvPicPr>
            <a:picLocks noChangeAspect="1"/>
          </p:cNvPicPr>
          <p:nvPr/>
        </p:nvPicPr>
        <p:blipFill>
          <a:blip r:embed="rId4"/>
          <a:stretch>
            <a:fillRect/>
          </a:stretch>
        </p:blipFill>
        <p:spPr>
          <a:xfrm>
            <a:off x="524962" y="3031435"/>
            <a:ext cx="2983551" cy="3171882"/>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g976de88d53_0_139"/>
          <p:cNvSpPr txBox="1">
            <a:spLocks noGrp="1"/>
          </p:cNvSpPr>
          <p:nvPr>
            <p:ph type="title"/>
          </p:nvPr>
        </p:nvSpPr>
        <p:spPr>
          <a:xfrm>
            <a:off x="902969" y="1775550"/>
            <a:ext cx="5715001" cy="100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ru-RU" dirty="0">
                <a:solidFill>
                  <a:srgbClr val="000000"/>
                </a:solidFill>
              </a:rPr>
              <a:t>“Kiusamisest vabaks!” </a:t>
            </a:r>
            <a:br>
              <a:rPr lang="ru-RU" dirty="0">
                <a:solidFill>
                  <a:srgbClr val="000000"/>
                </a:solidFill>
              </a:rPr>
            </a:br>
            <a:r>
              <a:rPr lang="ru-RU" dirty="0">
                <a:solidFill>
                  <a:srgbClr val="000000"/>
                </a:solidFill>
              </a:rPr>
              <a:t>ühisürituse  planeerimine</a:t>
            </a:r>
            <a:endParaRPr dirty="0">
              <a:solidFill>
                <a:srgbClr val="000000"/>
              </a:solidFill>
            </a:endParaRPr>
          </a:p>
        </p:txBody>
      </p:sp>
      <p:sp>
        <p:nvSpPr>
          <p:cNvPr id="748" name="Google Shape;748;g976de88d53_0_139"/>
          <p:cNvSpPr txBox="1">
            <a:spLocks noGrp="1"/>
          </p:cNvSpPr>
          <p:nvPr>
            <p:ph type="body" idx="1"/>
          </p:nvPr>
        </p:nvSpPr>
        <p:spPr>
          <a:xfrm>
            <a:off x="470150" y="3136625"/>
            <a:ext cx="7155900" cy="2259600"/>
          </a:xfrm>
          <a:prstGeom prst="rect">
            <a:avLst/>
          </a:prstGeom>
          <a:noFill/>
          <a:ln>
            <a:noFill/>
          </a:ln>
        </p:spPr>
        <p:txBody>
          <a:bodyPr spcFirstLastPara="1" wrap="square" lIns="91425" tIns="45700" rIns="91425" bIns="45700" anchor="t" anchorCtr="0">
            <a:noAutofit/>
          </a:bodyPr>
          <a:lstStyle/>
          <a:p>
            <a:pPr marL="457200" lvl="0" indent="-368300" algn="l" rtl="0">
              <a:lnSpc>
                <a:spcPct val="150000"/>
              </a:lnSpc>
              <a:spcBef>
                <a:spcPts val="1000"/>
              </a:spcBef>
              <a:spcAft>
                <a:spcPts val="0"/>
              </a:spcAft>
              <a:buSzPts val="2200"/>
              <a:buChar char="•"/>
            </a:pPr>
            <a:r>
              <a:rPr lang="ru-RU" sz="2200" dirty="0"/>
              <a:t>Milline võiks olla järgmine ühisüritus, kus arvestame heaks kaaslaseks olemise põhimõtetega? </a:t>
            </a:r>
            <a:endParaRPr sz="2200" dirty="0"/>
          </a:p>
          <a:p>
            <a:pPr marL="457200" lvl="0" indent="-368300" algn="l" rtl="0">
              <a:lnSpc>
                <a:spcPct val="150000"/>
              </a:lnSpc>
              <a:spcBef>
                <a:spcPts val="0"/>
              </a:spcBef>
              <a:spcAft>
                <a:spcPts val="0"/>
              </a:spcAft>
              <a:buSzPts val="2200"/>
              <a:buChar char="•"/>
            </a:pPr>
            <a:r>
              <a:rPr lang="ru-RU" sz="2200" dirty="0"/>
              <a:t>Kas ja kuidas saame kaasata programmi maskotti Sõber Karu? </a:t>
            </a:r>
            <a:endParaRPr sz="2200" dirty="0"/>
          </a:p>
        </p:txBody>
      </p:sp>
      <p:pic>
        <p:nvPicPr>
          <p:cNvPr id="749" name="Google Shape;749;g976de88d53_0_139"/>
          <p:cNvPicPr preferRelativeResize="0"/>
          <p:nvPr/>
        </p:nvPicPr>
        <p:blipFill rotWithShape="1">
          <a:blip r:embed="rId3">
            <a:alphaModFix/>
          </a:blip>
          <a:srcRect/>
          <a:stretch/>
        </p:blipFill>
        <p:spPr>
          <a:xfrm>
            <a:off x="8487875" y="1775550"/>
            <a:ext cx="3449225" cy="4598976"/>
          </a:xfrm>
          <a:prstGeom prst="rect">
            <a:avLst/>
          </a:prstGeom>
          <a:noFill/>
          <a:ln>
            <a:noFill/>
          </a:ln>
        </p:spPr>
      </p:pic>
      <p:pic>
        <p:nvPicPr>
          <p:cNvPr id="6" name="Picture 5">
            <a:extLst>
              <a:ext uri="{FF2B5EF4-FFF2-40B4-BE49-F238E27FC236}">
                <a16:creationId xmlns:a16="http://schemas.microsoft.com/office/drawing/2014/main" id="{301F1452-80DC-438F-9A70-94D10A3DE0CD}"/>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732A6A-FEE2-408A-B99B-46A00A58DF9F}"/>
              </a:ext>
            </a:extLst>
          </p:cNvPr>
          <p:cNvSpPr>
            <a:spLocks noGrp="1"/>
          </p:cNvSpPr>
          <p:nvPr>
            <p:ph type="body" idx="1"/>
          </p:nvPr>
        </p:nvSpPr>
        <p:spPr>
          <a:xfrm>
            <a:off x="838200" y="1666129"/>
            <a:ext cx="10515600" cy="3910841"/>
          </a:xfrm>
        </p:spPr>
        <p:txBody>
          <a:bodyPr/>
          <a:lstStyle/>
          <a:p>
            <a:pPr marL="0" indent="0">
              <a:lnSpc>
                <a:spcPct val="100000"/>
              </a:lnSpc>
              <a:spcBef>
                <a:spcPts val="0"/>
              </a:spcBef>
              <a:buNone/>
            </a:pPr>
            <a:r>
              <a:rPr lang="et-EE" dirty="0">
                <a:solidFill>
                  <a:schemeClr val="tx1"/>
                </a:solidFill>
                <a:latin typeface="+mn-lt"/>
              </a:rPr>
              <a:t>I</a:t>
            </a:r>
            <a:r>
              <a:rPr lang="et-EE" b="0" i="0" u="none" strike="noStrike" cap="none" dirty="0">
                <a:solidFill>
                  <a:schemeClr val="tx1"/>
                </a:solidFill>
                <a:latin typeface="+mn-lt"/>
                <a:sym typeface="Arial"/>
              </a:rPr>
              <a:t>gakuised tunnikavad „Kiusamisest vabaks!“ meeskonna poolt:</a:t>
            </a:r>
          </a:p>
          <a:p>
            <a:pPr marL="0" indent="0">
              <a:lnSpc>
                <a:spcPct val="100000"/>
              </a:lnSpc>
              <a:spcBef>
                <a:spcPts val="0"/>
              </a:spcBef>
              <a:buNone/>
            </a:pPr>
            <a:endParaRPr lang="et-EE" b="0" i="0" u="none" strike="noStrike" cap="none" dirty="0">
              <a:solidFill>
                <a:schemeClr val="tx1"/>
              </a:solidFill>
              <a:latin typeface="+mn-lt"/>
              <a:sym typeface="Arial"/>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21. september. Rahvusvaheline rahupäev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2. oktoober. Rahvusvaheline vägivallavastane 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16. november. </a:t>
            </a:r>
            <a:r>
              <a:rPr lang="et-EE" sz="1800" dirty="0">
                <a:solidFill>
                  <a:srgbClr val="212529"/>
                </a:solidFill>
                <a:latin typeface="+mn-lt"/>
                <a:ea typeface="Times New Roman" panose="02020603050405020304" pitchFamily="18" charset="0"/>
                <a:cs typeface="Open Sans" panose="020B0606030504020204" pitchFamily="34" charset="0"/>
              </a:rPr>
              <a:t>R</a:t>
            </a:r>
            <a:r>
              <a:rPr lang="et-EE" sz="1800" dirty="0">
                <a:solidFill>
                  <a:srgbClr val="212529"/>
                </a:solidFill>
                <a:effectLst/>
                <a:latin typeface="+mn-lt"/>
                <a:ea typeface="Times New Roman" panose="02020603050405020304" pitchFamily="18" charset="0"/>
                <a:cs typeface="Open Sans" panose="020B0606030504020204" pitchFamily="34" charset="0"/>
              </a:rPr>
              <a:t>ahvusvaheline sallivuspäev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10. detsember. Rahvusvaheline inimõiguste 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11. jaanuar. </a:t>
            </a:r>
            <a:r>
              <a:rPr lang="et-EE" sz="1800" dirty="0">
                <a:solidFill>
                  <a:srgbClr val="212529"/>
                </a:solidFill>
                <a:latin typeface="+mn-lt"/>
                <a:ea typeface="Times New Roman" panose="02020603050405020304" pitchFamily="18" charset="0"/>
                <a:cs typeface="Open Sans" panose="020B0606030504020204" pitchFamily="34" charset="0"/>
              </a:rPr>
              <a:t>R</a:t>
            </a:r>
            <a:r>
              <a:rPr lang="et-EE" sz="1800" dirty="0">
                <a:solidFill>
                  <a:srgbClr val="212529"/>
                </a:solidFill>
                <a:effectLst/>
                <a:latin typeface="+mn-lt"/>
                <a:ea typeface="Times New Roman" panose="02020603050405020304" pitchFamily="18" charset="0"/>
                <a:cs typeface="Open Sans" panose="020B0606030504020204" pitchFamily="34" charset="0"/>
              </a:rPr>
              <a:t>ahvusvaheline aitäh-päev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Veebruarikuu teisel teisipäeval. Ülemaailmne turvalise interneti 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14. märts. Emakeelepäev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7. aprill. Rahvusvaheline tervisepäev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4. mai. Rahvusvaheline kiusamisvastane 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1. juuni. </a:t>
            </a:r>
            <a:r>
              <a:rPr lang="et-EE" sz="1800" dirty="0">
                <a:solidFill>
                  <a:srgbClr val="212529"/>
                </a:solidFill>
                <a:latin typeface="+mn-lt"/>
                <a:ea typeface="Times New Roman" panose="02020603050405020304" pitchFamily="18" charset="0"/>
                <a:cs typeface="Open Sans" panose="020B0606030504020204" pitchFamily="34" charset="0"/>
              </a:rPr>
              <a:t>R</a:t>
            </a:r>
            <a:r>
              <a:rPr lang="et-EE" sz="1800" dirty="0">
                <a:solidFill>
                  <a:srgbClr val="212529"/>
                </a:solidFill>
                <a:effectLst/>
                <a:latin typeface="+mn-lt"/>
                <a:ea typeface="Times New Roman" panose="02020603050405020304" pitchFamily="18" charset="0"/>
                <a:cs typeface="Open Sans" panose="020B0606030504020204" pitchFamily="34" charset="0"/>
              </a:rPr>
              <a:t>ahvusvaheline lastekaitsepäev</a:t>
            </a:r>
            <a:endParaRPr lang="et-EE" sz="1800" dirty="0">
              <a:effectLst/>
              <a:latin typeface="+mn-lt"/>
              <a:ea typeface="Calibri" panose="020F0502020204030204" pitchFamily="34" charset="0"/>
              <a:cs typeface="Times New Roman" panose="02020603050405020304" pitchFamily="18" charset="0"/>
            </a:endParaRPr>
          </a:p>
          <a:p>
            <a:pPr marL="0">
              <a:lnSpc>
                <a:spcPct val="100000"/>
              </a:lnSpc>
              <a:spcBef>
                <a:spcPts val="0"/>
              </a:spcBef>
            </a:pPr>
            <a:endParaRPr lang="et-EE" dirty="0">
              <a:latin typeface="+mn-lt"/>
            </a:endParaRPr>
          </a:p>
        </p:txBody>
      </p:sp>
      <p:sp>
        <p:nvSpPr>
          <p:cNvPr id="5" name="Text Placeholder 2">
            <a:extLst>
              <a:ext uri="{FF2B5EF4-FFF2-40B4-BE49-F238E27FC236}">
                <a16:creationId xmlns:a16="http://schemas.microsoft.com/office/drawing/2014/main" id="{4A341B43-54C3-49ED-8B7A-3560A99A8FA9}"/>
              </a:ext>
            </a:extLst>
          </p:cNvPr>
          <p:cNvSpPr txBox="1">
            <a:spLocks/>
          </p:cNvSpPr>
          <p:nvPr/>
        </p:nvSpPr>
        <p:spPr>
          <a:xfrm>
            <a:off x="838200" y="5739640"/>
            <a:ext cx="10515600" cy="3180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Font typeface="Arial"/>
              <a:buNone/>
            </a:pPr>
            <a:r>
              <a:rPr lang="et-EE" sz="1800" dirty="0">
                <a:solidFill>
                  <a:schemeClr val="tx1"/>
                </a:solidFill>
                <a:latin typeface="+mn-lt"/>
              </a:rPr>
              <a:t>Metoodiline materjal on kättesaadav õpetajatele programmi veebilehel: </a:t>
            </a:r>
            <a:r>
              <a:rPr lang="et-EE" sz="1800" b="1" dirty="0">
                <a:solidFill>
                  <a:schemeClr val="tx1"/>
                </a:solidFill>
                <a:latin typeface="+mn-lt"/>
              </a:rPr>
              <a:t>www.kiusamisestvabaks.ee</a:t>
            </a:r>
            <a:endParaRPr lang="et-EE" sz="1800" b="1" dirty="0">
              <a:latin typeface="+mn-lt"/>
            </a:endParaRPr>
          </a:p>
        </p:txBody>
      </p:sp>
      <p:pic>
        <p:nvPicPr>
          <p:cNvPr id="6" name="Picture 5">
            <a:extLst>
              <a:ext uri="{FF2B5EF4-FFF2-40B4-BE49-F238E27FC236}">
                <a16:creationId xmlns:a16="http://schemas.microsoft.com/office/drawing/2014/main" id="{F1D9B5EB-FBAD-4027-84D9-C40172AD65A8}"/>
              </a:ext>
            </a:extLst>
          </p:cNvPr>
          <p:cNvPicPr>
            <a:picLocks noChangeAspect="1"/>
          </p:cNvPicPr>
          <p:nvPr/>
        </p:nvPicPr>
        <p:blipFill rotWithShape="1">
          <a:blip r:embed="rId3"/>
          <a:srcRect l="34287" t="11670" r="25643" b="11670"/>
          <a:stretch/>
        </p:blipFill>
        <p:spPr>
          <a:xfrm>
            <a:off x="8756374" y="3029613"/>
            <a:ext cx="1943100" cy="2628692"/>
          </a:xfrm>
          <a:prstGeom prst="rect">
            <a:avLst/>
          </a:prstGeom>
        </p:spPr>
      </p:pic>
      <p:pic>
        <p:nvPicPr>
          <p:cNvPr id="7" name="Picture 6">
            <a:extLst>
              <a:ext uri="{FF2B5EF4-FFF2-40B4-BE49-F238E27FC236}">
                <a16:creationId xmlns:a16="http://schemas.microsoft.com/office/drawing/2014/main" id="{D5182E70-5DB6-4550-8E57-8E7CFEE6EBFD}"/>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extLst>
      <p:ext uri="{BB962C8B-B14F-4D97-AF65-F5344CB8AC3E}">
        <p14:creationId xmlns:p14="http://schemas.microsoft.com/office/powerpoint/2010/main" val="30872019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9e40148c1d_0_135"/>
          <p:cNvSpPr txBox="1">
            <a:spLocks noGrp="1"/>
          </p:cNvSpPr>
          <p:nvPr>
            <p:ph type="title"/>
          </p:nvPr>
        </p:nvSpPr>
        <p:spPr>
          <a:xfrm>
            <a:off x="1530219" y="2472612"/>
            <a:ext cx="9853127" cy="2397968"/>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dirty="0">
                <a:solidFill>
                  <a:schemeClr val="dk1"/>
                </a:solidFill>
              </a:rPr>
              <a:t>“KIUSAMISEST VABAKS!” MEESKOND SOOVITAB KASULIKKE MATERJALE </a:t>
            </a:r>
            <a:br>
              <a:rPr lang="ru-RU" dirty="0">
                <a:solidFill>
                  <a:schemeClr val="dk1"/>
                </a:solidFill>
              </a:rPr>
            </a:br>
            <a:r>
              <a:rPr lang="ru-RU" dirty="0">
                <a:solidFill>
                  <a:schemeClr val="dk1"/>
                </a:solidFill>
              </a:rPr>
              <a:t>ISESEISVAKS LUGEMISEKS</a:t>
            </a:r>
            <a:endParaRPr dirty="0"/>
          </a:p>
        </p:txBody>
      </p:sp>
      <p:pic>
        <p:nvPicPr>
          <p:cNvPr id="4" name="Picture 3">
            <a:extLst>
              <a:ext uri="{FF2B5EF4-FFF2-40B4-BE49-F238E27FC236}">
                <a16:creationId xmlns:a16="http://schemas.microsoft.com/office/drawing/2014/main" id="{59CA56EA-507C-4364-A1E2-3A5CF9C843BA}"/>
              </a:ext>
            </a:extLst>
          </p:cNvPr>
          <p:cNvPicPr>
            <a:picLocks noChangeAspect="1"/>
          </p:cNvPicPr>
          <p:nvPr/>
        </p:nvPicPr>
        <p:blipFill rotWithShape="1">
          <a:blip r:embed="rId3"/>
          <a:srcRect l="3730" t="8781" r="2869" b="34871"/>
          <a:stretch/>
        </p:blipFill>
        <p:spPr>
          <a:xfrm>
            <a:off x="248478" y="134056"/>
            <a:ext cx="11678480" cy="127220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32"/>
          <p:cNvSpPr txBox="1">
            <a:spLocks noGrp="1"/>
          </p:cNvSpPr>
          <p:nvPr>
            <p:ph type="title"/>
          </p:nvPr>
        </p:nvSpPr>
        <p:spPr>
          <a:xfrm>
            <a:off x="3452126" y="5917432"/>
            <a:ext cx="5287745" cy="61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3200" b="0" dirty="0">
                <a:solidFill>
                  <a:schemeClr val="tx1"/>
                </a:solidFill>
                <a:uFill>
                  <a:noFill/>
                </a:uFill>
                <a:hlinkClick r:id="rId3">
                  <a:extLst>
                    <a:ext uri="{A12FA001-AC4F-418D-AE19-62706E023703}">
                      <ahyp:hlinkClr xmlns:ahyp="http://schemas.microsoft.com/office/drawing/2018/hyperlinkcolor" val="tx"/>
                    </a:ext>
                  </a:extLst>
                </a:hlinkClick>
              </a:rPr>
              <a:t>www.kiusamisestvabaks.ee</a:t>
            </a:r>
            <a:br>
              <a:rPr lang="ru-RU" sz="3200" dirty="0">
                <a:solidFill>
                  <a:srgbClr val="000000"/>
                </a:solidFill>
              </a:rPr>
            </a:br>
            <a:endParaRPr dirty="0"/>
          </a:p>
        </p:txBody>
      </p:sp>
      <p:sp>
        <p:nvSpPr>
          <p:cNvPr id="672" name="Google Shape;672;p32"/>
          <p:cNvSpPr txBox="1">
            <a:spLocks noGrp="1"/>
          </p:cNvSpPr>
          <p:nvPr>
            <p:ph type="title"/>
          </p:nvPr>
        </p:nvSpPr>
        <p:spPr>
          <a:xfrm>
            <a:off x="2214300" y="1858500"/>
            <a:ext cx="776340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ROHKEM INFOT PROGRAMMI KOHTA</a:t>
            </a:r>
            <a:endParaRPr>
              <a:solidFill>
                <a:srgbClr val="000000"/>
              </a:solidFill>
            </a:endParaRPr>
          </a:p>
        </p:txBody>
      </p:sp>
      <p:pic>
        <p:nvPicPr>
          <p:cNvPr id="3" name="Picture 2">
            <a:extLst>
              <a:ext uri="{FF2B5EF4-FFF2-40B4-BE49-F238E27FC236}">
                <a16:creationId xmlns:a16="http://schemas.microsoft.com/office/drawing/2014/main" id="{39C9F89F-0DE9-4A59-B901-2E87EF816BDC}"/>
              </a:ext>
            </a:extLst>
          </p:cNvPr>
          <p:cNvPicPr>
            <a:picLocks noChangeAspect="1"/>
          </p:cNvPicPr>
          <p:nvPr/>
        </p:nvPicPr>
        <p:blipFill rotWithShape="1">
          <a:blip r:embed="rId4"/>
          <a:srcRect t="10824" r="1000" b="22471"/>
          <a:stretch/>
        </p:blipFill>
        <p:spPr>
          <a:xfrm>
            <a:off x="121112" y="1639957"/>
            <a:ext cx="11949771" cy="4277475"/>
          </a:xfrm>
          <a:prstGeom prst="rect">
            <a:avLst/>
          </a:prstGeom>
        </p:spPr>
      </p:pic>
      <p:pic>
        <p:nvPicPr>
          <p:cNvPr id="6" name="Picture 5">
            <a:extLst>
              <a:ext uri="{FF2B5EF4-FFF2-40B4-BE49-F238E27FC236}">
                <a16:creationId xmlns:a16="http://schemas.microsoft.com/office/drawing/2014/main" id="{9EDA897F-8B11-4CA6-B277-6BE302B7DC57}"/>
              </a:ext>
            </a:extLst>
          </p:cNvPr>
          <p:cNvPicPr>
            <a:picLocks noChangeAspect="1"/>
          </p:cNvPicPr>
          <p:nvPr/>
        </p:nvPicPr>
        <p:blipFill rotWithShape="1">
          <a:blip r:embed="rId5"/>
          <a:srcRect l="3730" t="8781" r="2869" b="34871"/>
          <a:stretch/>
        </p:blipFill>
        <p:spPr>
          <a:xfrm>
            <a:off x="248478" y="134056"/>
            <a:ext cx="11678480" cy="1272209"/>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677"/>
        <p:cNvGrpSpPr/>
        <p:nvPr/>
      </p:nvGrpSpPr>
      <p:grpSpPr>
        <a:xfrm>
          <a:off x="0" y="0"/>
          <a:ext cx="0" cy="0"/>
          <a:chOff x="0" y="0"/>
          <a:chExt cx="0" cy="0"/>
        </a:xfrm>
      </p:grpSpPr>
      <p:sp>
        <p:nvSpPr>
          <p:cNvPr id="678" name="Google Shape;678;g90a59ce6a2_0_15"/>
          <p:cNvSpPr txBox="1"/>
          <p:nvPr/>
        </p:nvSpPr>
        <p:spPr>
          <a:xfrm>
            <a:off x="1957074" y="1923025"/>
            <a:ext cx="9286313" cy="5259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4400"/>
              <a:buFont typeface="Arial"/>
              <a:buNone/>
            </a:pPr>
            <a:r>
              <a:rPr lang="ru-RU" sz="2300" b="0" i="0" u="none" strike="noStrike" cap="none">
                <a:solidFill>
                  <a:srgbClr val="000000"/>
                </a:solidFill>
                <a:latin typeface="Arial"/>
                <a:ea typeface="Arial"/>
                <a:cs typeface="Arial"/>
                <a:sym typeface="Arial"/>
              </a:rPr>
              <a:t>Soovitame jälgida </a:t>
            </a:r>
            <a:r>
              <a:rPr lang="ru-RU" sz="3200" b="1" i="0" u="none" strike="noStrike" cap="none">
                <a:solidFill>
                  <a:srgbClr val="000000"/>
                </a:solidFill>
                <a:latin typeface="Arial"/>
                <a:ea typeface="Arial"/>
                <a:cs typeface="Arial"/>
                <a:sym typeface="Arial"/>
              </a:rPr>
              <a:t>Facebooki </a:t>
            </a:r>
            <a:r>
              <a:rPr lang="ru-RU" sz="2300" b="0" i="0" u="none" strike="noStrike" cap="none">
                <a:solidFill>
                  <a:srgbClr val="000000"/>
                </a:solidFill>
                <a:latin typeface="Arial"/>
                <a:ea typeface="Arial"/>
                <a:cs typeface="Arial"/>
                <a:sym typeface="Arial"/>
              </a:rPr>
              <a:t>lehte</a:t>
            </a:r>
            <a:r>
              <a:rPr lang="ru-RU" sz="3200" b="0" i="0" u="none" strike="noStrike" cap="none">
                <a:solidFill>
                  <a:srgbClr val="000000"/>
                </a:solidFill>
                <a:latin typeface="Arial"/>
                <a:ea typeface="Arial"/>
                <a:cs typeface="Arial"/>
                <a:sym typeface="Arial"/>
              </a:rPr>
              <a:t> </a:t>
            </a:r>
            <a:r>
              <a:rPr lang="ru-RU" sz="2300" b="1" i="0" u="none" strike="noStrike" cap="none">
                <a:solidFill>
                  <a:srgbClr val="000000"/>
                </a:solidFill>
                <a:latin typeface="Arial"/>
                <a:ea typeface="Arial"/>
                <a:cs typeface="Arial"/>
                <a:sym typeface="Arial"/>
              </a:rPr>
              <a:t>“</a:t>
            </a:r>
            <a:r>
              <a:rPr lang="ru-RU" sz="2300" b="1" i="0" u="sng" strike="noStrike" cap="none">
                <a:solidFill>
                  <a:schemeClr val="hlink"/>
                </a:solidFill>
                <a:latin typeface="Arial"/>
                <a:ea typeface="Arial"/>
                <a:cs typeface="Arial"/>
                <a:sym typeface="Arial"/>
                <a:hlinkClick r:id="rId3"/>
              </a:rPr>
              <a:t>Kiusamisest vabaks</a:t>
            </a:r>
            <a:r>
              <a:rPr lang="ru-RU" sz="2300" b="1" i="0" u="none" strike="noStrike" cap="none">
                <a:solidFill>
                  <a:srgbClr val="000000"/>
                </a:solidFill>
                <a:latin typeface="Arial"/>
                <a:ea typeface="Arial"/>
                <a:cs typeface="Arial"/>
                <a:sym typeface="Arial"/>
              </a:rPr>
              <a:t>”</a:t>
            </a:r>
            <a:r>
              <a:rPr lang="ru-RU" sz="2300" b="0" i="0" u="none" strike="noStrike" cap="none">
                <a:solidFill>
                  <a:srgbClr val="000000"/>
                </a:solidFill>
                <a:latin typeface="Arial"/>
                <a:ea typeface="Arial"/>
                <a:cs typeface="Arial"/>
                <a:sym typeface="Arial"/>
              </a:rPr>
              <a:t>. </a:t>
            </a:r>
            <a:endParaRPr sz="1600" b="0" i="0" u="none" strike="noStrike" cap="none">
              <a:solidFill>
                <a:srgbClr val="000000"/>
              </a:solidFill>
              <a:highlight>
                <a:srgbClr val="FFFFFF"/>
              </a:highlight>
              <a:latin typeface="Arial"/>
              <a:ea typeface="Arial"/>
              <a:cs typeface="Arial"/>
              <a:sym typeface="Arial"/>
            </a:endParaRPr>
          </a:p>
        </p:txBody>
      </p:sp>
      <p:pic>
        <p:nvPicPr>
          <p:cNvPr id="679" name="Google Shape;679;g90a59ce6a2_0_15"/>
          <p:cNvPicPr preferRelativeResize="0"/>
          <p:nvPr/>
        </p:nvPicPr>
        <p:blipFill rotWithShape="1">
          <a:blip r:embed="rId4">
            <a:alphaModFix/>
          </a:blip>
          <a:srcRect/>
          <a:stretch/>
        </p:blipFill>
        <p:spPr>
          <a:xfrm>
            <a:off x="1045750" y="1730301"/>
            <a:ext cx="911325" cy="911325"/>
          </a:xfrm>
          <a:prstGeom prst="rect">
            <a:avLst/>
          </a:prstGeom>
          <a:noFill/>
          <a:ln>
            <a:noFill/>
          </a:ln>
        </p:spPr>
      </p:pic>
      <p:pic>
        <p:nvPicPr>
          <p:cNvPr id="681" name="Google Shape;681;g90a59ce6a2_0_15"/>
          <p:cNvPicPr preferRelativeResize="0"/>
          <p:nvPr/>
        </p:nvPicPr>
        <p:blipFill rotWithShape="1">
          <a:blip r:embed="rId5">
            <a:alphaModFix/>
          </a:blip>
          <a:srcRect l="34489" t="15181" r="17206" b="35652"/>
          <a:stretch/>
        </p:blipFill>
        <p:spPr>
          <a:xfrm>
            <a:off x="2872675" y="2641625"/>
            <a:ext cx="6804149" cy="3679000"/>
          </a:xfrm>
          <a:prstGeom prst="rect">
            <a:avLst/>
          </a:prstGeom>
          <a:noFill/>
          <a:ln>
            <a:noFill/>
          </a:ln>
        </p:spPr>
      </p:pic>
      <p:pic>
        <p:nvPicPr>
          <p:cNvPr id="6" name="Picture 5">
            <a:extLst>
              <a:ext uri="{FF2B5EF4-FFF2-40B4-BE49-F238E27FC236}">
                <a16:creationId xmlns:a16="http://schemas.microsoft.com/office/drawing/2014/main" id="{FC95D18C-692E-4516-9F0E-845664966BA2}"/>
              </a:ext>
            </a:extLst>
          </p:cNvPr>
          <p:cNvPicPr>
            <a:picLocks noChangeAspect="1"/>
          </p:cNvPicPr>
          <p:nvPr/>
        </p:nvPicPr>
        <p:blipFill rotWithShape="1">
          <a:blip r:embed="rId6"/>
          <a:srcRect l="3730" t="8781" r="2869" b="34871"/>
          <a:stretch/>
        </p:blipFill>
        <p:spPr>
          <a:xfrm>
            <a:off x="248478" y="134056"/>
            <a:ext cx="11678480" cy="1272209"/>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686"/>
        <p:cNvGrpSpPr/>
        <p:nvPr/>
      </p:nvGrpSpPr>
      <p:grpSpPr>
        <a:xfrm>
          <a:off x="0" y="0"/>
          <a:ext cx="0" cy="0"/>
          <a:chOff x="0" y="0"/>
          <a:chExt cx="0" cy="0"/>
        </a:xfrm>
      </p:grpSpPr>
      <p:sp>
        <p:nvSpPr>
          <p:cNvPr id="687" name="Google Shape;687;g928d8f59ee_2_7"/>
          <p:cNvSpPr txBox="1">
            <a:spLocks noGrp="1"/>
          </p:cNvSpPr>
          <p:nvPr>
            <p:ph type="title"/>
          </p:nvPr>
        </p:nvSpPr>
        <p:spPr>
          <a:xfrm>
            <a:off x="475861" y="1763275"/>
            <a:ext cx="11290041" cy="55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a:solidFill>
                  <a:srgbClr val="000000"/>
                </a:solidFill>
              </a:rPr>
              <a:t>SÕBER KARU MOBIILIRAKENDUS LASTEVANEMATELE</a:t>
            </a:r>
            <a:endParaRPr>
              <a:solidFill>
                <a:srgbClr val="000000"/>
              </a:solidFill>
            </a:endParaRPr>
          </a:p>
        </p:txBody>
      </p:sp>
      <p:pic>
        <p:nvPicPr>
          <p:cNvPr id="688" name="Google Shape;688;g928d8f59ee_2_7" descr="MTÜ Lastekaitse Liidu ja Wise OÜ koostöös valminud Sõber Karu mobiilirakendus on tööriist lapsevanemale, mis suunab lapsega veedetud aega paremini planeerima ja täisväärtuslikult kasutama. &#10;&#10;Sõber Karu suunab vanemat oma lapse arengut loovalt toetama ja aitab tal kasvada heaks kaaslaseks.&#10;&#10;Vanemad on need, kellel on esmane kohustus last hoida, kaitsta ning tagada tema eakohane ja igakülgne areng. Last tuleb kaitsta nii vaimse kui ka füüsilise vägivalla, hooletussejätmise ja muude ohtude eest. Et laps ei satuks kiusajaks, kiusatavaks ega jääks ka passiivse kõrvaltvaataja rolli, peab ta õppima positiivseid sotsiaalseid oskusi. Lapsel on õigus kiusamisvabale elule ning hooliv ja teadlik vanem saab teda selles toetada, õpetades talle olulisi põhiväärtusi – julgust, hoolivust, sallivust ja austust.&#10;&#10;Vaata lähemalt: http://kiusamisestvabaks.ee/soberkaruapp">
            <a:hlinkClick r:id="rId3"/>
          </p:cNvPr>
          <p:cNvPicPr preferRelativeResize="0"/>
          <p:nvPr/>
        </p:nvPicPr>
        <p:blipFill rotWithShape="1">
          <a:blip r:embed="rId4">
            <a:alphaModFix/>
          </a:blip>
          <a:srcRect/>
          <a:stretch/>
        </p:blipFill>
        <p:spPr>
          <a:xfrm>
            <a:off x="838200" y="2511088"/>
            <a:ext cx="4838700" cy="3629025"/>
          </a:xfrm>
          <a:prstGeom prst="rect">
            <a:avLst/>
          </a:prstGeom>
          <a:noFill/>
          <a:ln>
            <a:noFill/>
          </a:ln>
        </p:spPr>
      </p:pic>
      <p:pic>
        <p:nvPicPr>
          <p:cNvPr id="689" name="Google Shape;689;g928d8f59ee_2_7"/>
          <p:cNvPicPr preferRelativeResize="0"/>
          <p:nvPr/>
        </p:nvPicPr>
        <p:blipFill rotWithShape="1">
          <a:blip r:embed="rId5">
            <a:alphaModFix/>
          </a:blip>
          <a:srcRect/>
          <a:stretch/>
        </p:blipFill>
        <p:spPr>
          <a:xfrm>
            <a:off x="6203725" y="2511100"/>
            <a:ext cx="5126002" cy="3629025"/>
          </a:xfrm>
          <a:prstGeom prst="rect">
            <a:avLst/>
          </a:prstGeom>
          <a:noFill/>
          <a:ln>
            <a:noFill/>
          </a:ln>
        </p:spPr>
      </p:pic>
      <p:pic>
        <p:nvPicPr>
          <p:cNvPr id="6" name="Picture 5">
            <a:extLst>
              <a:ext uri="{FF2B5EF4-FFF2-40B4-BE49-F238E27FC236}">
                <a16:creationId xmlns:a16="http://schemas.microsoft.com/office/drawing/2014/main" id="{5FC03AAD-0A8E-4DE3-A8E4-64C1116ACC99}"/>
              </a:ext>
            </a:extLst>
          </p:cNvPr>
          <p:cNvPicPr>
            <a:picLocks noChangeAspect="1"/>
          </p:cNvPicPr>
          <p:nvPr/>
        </p:nvPicPr>
        <p:blipFill rotWithShape="1">
          <a:blip r:embed="rId6"/>
          <a:srcRect l="3730" t="8781" r="2869" b="34871"/>
          <a:stretch/>
        </p:blipFill>
        <p:spPr>
          <a:xfrm>
            <a:off x="248478" y="134056"/>
            <a:ext cx="11678480" cy="1272209"/>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349C-10AA-4604-B760-033F8DEA7661}"/>
              </a:ext>
            </a:extLst>
          </p:cNvPr>
          <p:cNvSpPr>
            <a:spLocks noGrp="1"/>
          </p:cNvSpPr>
          <p:nvPr>
            <p:ph type="title"/>
          </p:nvPr>
        </p:nvSpPr>
        <p:spPr>
          <a:xfrm>
            <a:off x="6432020" y="2066114"/>
            <a:ext cx="5123710" cy="1334563"/>
          </a:xfrm>
        </p:spPr>
        <p:txBody>
          <a:bodyPr/>
          <a:lstStyle/>
          <a:p>
            <a:pPr algn="just"/>
            <a:r>
              <a:rPr lang="et-EE" sz="1800" i="0" dirty="0">
                <a:solidFill>
                  <a:srgbClr val="343A40"/>
                </a:solidFill>
                <a:effectLst/>
                <a:latin typeface="+mj-lt"/>
              </a:rPr>
              <a:t>AUTORITEETNE KASVATUSSTIIL </a:t>
            </a:r>
            <a:r>
              <a:rPr lang="et-EE" sz="1800" b="0" i="0" dirty="0">
                <a:solidFill>
                  <a:srgbClr val="343A40"/>
                </a:solidFill>
                <a:effectLst/>
                <a:latin typeface="+mj-lt"/>
              </a:rPr>
              <a:t>peetakse teadusuuringute kohaselt kõige tõhusamaks vanemlusstiiliks. </a:t>
            </a:r>
            <a:r>
              <a:rPr lang="fi-FI" sz="1800" b="0" i="0" dirty="0">
                <a:solidFill>
                  <a:srgbClr val="343A40"/>
                </a:solidFill>
                <a:effectLst/>
                <a:latin typeface="+mj-lt"/>
              </a:rPr>
              <a:t>Autoriteetne kasvatusstiil kombineerib ühelt poolt </a:t>
            </a:r>
            <a:r>
              <a:rPr lang="et-EE" sz="1800" b="0" i="0" dirty="0">
                <a:solidFill>
                  <a:srgbClr val="343A40"/>
                </a:solidFill>
                <a:effectLst/>
                <a:latin typeface="+mj-lt"/>
              </a:rPr>
              <a:t>kõrget </a:t>
            </a:r>
            <a:r>
              <a:rPr lang="fi-FI" sz="1800" b="0" i="0" dirty="0">
                <a:solidFill>
                  <a:srgbClr val="343A40"/>
                </a:solidFill>
                <a:effectLst/>
                <a:latin typeface="+mj-lt"/>
              </a:rPr>
              <a:t>distsipliini ja teiselt poolt </a:t>
            </a:r>
            <a:r>
              <a:rPr lang="et-EE" sz="1800" b="0" i="0" dirty="0">
                <a:solidFill>
                  <a:srgbClr val="343A40"/>
                </a:solidFill>
                <a:effectLst/>
                <a:latin typeface="+mj-lt"/>
              </a:rPr>
              <a:t>suure </a:t>
            </a:r>
            <a:r>
              <a:rPr lang="fi-FI" sz="1800" b="0" i="0" dirty="0">
                <a:solidFill>
                  <a:srgbClr val="343A40"/>
                </a:solidFill>
                <a:effectLst/>
                <a:latin typeface="+mj-lt"/>
              </a:rPr>
              <a:t>soojuse ja vastutulelikkuse. </a:t>
            </a:r>
            <a:endParaRPr lang="et-EE" sz="1800" dirty="0">
              <a:latin typeface="+mj-lt"/>
            </a:endParaRPr>
          </a:p>
        </p:txBody>
      </p:sp>
      <p:sp>
        <p:nvSpPr>
          <p:cNvPr id="7" name="TextBox 6">
            <a:extLst>
              <a:ext uri="{FF2B5EF4-FFF2-40B4-BE49-F238E27FC236}">
                <a16:creationId xmlns:a16="http://schemas.microsoft.com/office/drawing/2014/main" id="{6C6178E8-7470-4DA6-B463-6B45937F051A}"/>
              </a:ext>
            </a:extLst>
          </p:cNvPr>
          <p:cNvSpPr txBox="1"/>
          <p:nvPr/>
        </p:nvSpPr>
        <p:spPr>
          <a:xfrm>
            <a:off x="6953480" y="5524358"/>
            <a:ext cx="4032001" cy="404598"/>
          </a:xfrm>
          <a:prstGeom prst="rect">
            <a:avLst/>
          </a:prstGeom>
          <a:noFill/>
        </p:spPr>
        <p:txBody>
          <a:bodyPr wrap="square">
            <a:spAutoFit/>
          </a:bodyPr>
          <a:lstStyle/>
          <a:p>
            <a:pPr marL="0" marR="0" lvl="0" indent="0" algn="l" rtl="0">
              <a:lnSpc>
                <a:spcPct val="124700"/>
              </a:lnSpc>
              <a:spcBef>
                <a:spcPts val="0"/>
              </a:spcBef>
              <a:spcAft>
                <a:spcPts val="0"/>
              </a:spcAft>
              <a:buClr>
                <a:srgbClr val="000000"/>
              </a:buClr>
              <a:buSzPts val="2300"/>
              <a:buFont typeface="Arial"/>
              <a:buNone/>
            </a:pPr>
            <a:r>
              <a:rPr lang="et-EE" sz="1800" b="1" i="0" u="none" strike="noStrike" cap="none" dirty="0">
                <a:solidFill>
                  <a:srgbClr val="000000"/>
                </a:solidFill>
                <a:highlight>
                  <a:srgbClr val="FFFFFF"/>
                </a:highlight>
                <a:latin typeface="Arial"/>
                <a:ea typeface="Arial"/>
                <a:cs typeface="Arial"/>
                <a:sym typeface="Arial"/>
              </a:rPr>
              <a:t>Vanemlusstiilidest loe rohkem </a:t>
            </a:r>
            <a:r>
              <a:rPr lang="et-EE" sz="1800" b="1" i="0" u="sng" strike="noStrike" cap="none" dirty="0">
                <a:solidFill>
                  <a:schemeClr val="hlink"/>
                </a:solidFill>
                <a:highlight>
                  <a:srgbClr val="FFFFFF"/>
                </a:highlight>
                <a:latin typeface="Arial"/>
                <a:ea typeface="Arial"/>
                <a:cs typeface="Arial"/>
                <a:sym typeface="Arial"/>
                <a:hlinkClick r:id="rId2"/>
              </a:rPr>
              <a:t>siit</a:t>
            </a:r>
            <a:r>
              <a:rPr lang="et-EE" sz="1800" b="1" i="0" u="none" strike="noStrike" cap="none" dirty="0">
                <a:solidFill>
                  <a:srgbClr val="000000"/>
                </a:solidFill>
                <a:highlight>
                  <a:srgbClr val="FFFFFF"/>
                </a:highlight>
                <a:latin typeface="Arial"/>
                <a:ea typeface="Arial"/>
                <a:cs typeface="Arial"/>
                <a:sym typeface="Arial"/>
              </a:rPr>
              <a:t>.</a:t>
            </a:r>
          </a:p>
        </p:txBody>
      </p:sp>
      <p:pic>
        <p:nvPicPr>
          <p:cNvPr id="8" name="Google Shape;699;p40">
            <a:extLst>
              <a:ext uri="{FF2B5EF4-FFF2-40B4-BE49-F238E27FC236}">
                <a16:creationId xmlns:a16="http://schemas.microsoft.com/office/drawing/2014/main" id="{70436043-104D-4372-A4E8-4E9878B169F6}"/>
              </a:ext>
            </a:extLst>
          </p:cNvPr>
          <p:cNvPicPr preferRelativeResize="0"/>
          <p:nvPr/>
        </p:nvPicPr>
        <p:blipFill rotWithShape="1">
          <a:blip r:embed="rId3">
            <a:alphaModFix/>
          </a:blip>
          <a:srcRect/>
          <a:stretch/>
        </p:blipFill>
        <p:spPr>
          <a:xfrm>
            <a:off x="6839180" y="4738056"/>
            <a:ext cx="3843200" cy="721525"/>
          </a:xfrm>
          <a:prstGeom prst="rect">
            <a:avLst/>
          </a:prstGeom>
          <a:noFill/>
          <a:ln>
            <a:noFill/>
          </a:ln>
        </p:spPr>
      </p:pic>
      <p:pic>
        <p:nvPicPr>
          <p:cNvPr id="1026" name="Picture 2">
            <a:extLst>
              <a:ext uri="{FF2B5EF4-FFF2-40B4-BE49-F238E27FC236}">
                <a16:creationId xmlns:a16="http://schemas.microsoft.com/office/drawing/2014/main" id="{797219BF-32D5-417D-B606-FA04F76E1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6" y="787605"/>
            <a:ext cx="5872004" cy="58760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D07BD7-4C2C-46A8-AE03-F3D482542C21}"/>
              </a:ext>
            </a:extLst>
          </p:cNvPr>
          <p:cNvSpPr txBox="1"/>
          <p:nvPr/>
        </p:nvSpPr>
        <p:spPr>
          <a:xfrm>
            <a:off x="6839179" y="929044"/>
            <a:ext cx="4032001" cy="647421"/>
          </a:xfrm>
          <a:prstGeom prst="rect">
            <a:avLst/>
          </a:prstGeom>
          <a:noFill/>
        </p:spPr>
        <p:txBody>
          <a:bodyPr wrap="square">
            <a:spAutoFit/>
          </a:bodyPr>
          <a:lstStyle/>
          <a:p>
            <a:pPr marL="0" marR="0" lvl="0" indent="0" algn="l" rtl="0">
              <a:lnSpc>
                <a:spcPct val="124700"/>
              </a:lnSpc>
              <a:spcBef>
                <a:spcPts val="0"/>
              </a:spcBef>
              <a:spcAft>
                <a:spcPts val="0"/>
              </a:spcAft>
              <a:buClr>
                <a:srgbClr val="000000"/>
              </a:buClr>
              <a:buSzPts val="2300"/>
              <a:buFont typeface="Arial"/>
              <a:buNone/>
            </a:pPr>
            <a:r>
              <a:rPr lang="et-EE" sz="3200" b="1" i="0" u="none" strike="noStrike" cap="none" dirty="0">
                <a:solidFill>
                  <a:srgbClr val="000000"/>
                </a:solidFill>
                <a:highlight>
                  <a:srgbClr val="FFFFFF"/>
                </a:highlight>
                <a:latin typeface="Arial"/>
                <a:ea typeface="Arial"/>
                <a:cs typeface="Arial"/>
                <a:sym typeface="Arial"/>
              </a:rPr>
              <a:t>VANEMLUSSTIILID</a:t>
            </a:r>
          </a:p>
        </p:txBody>
      </p:sp>
    </p:spTree>
    <p:extLst>
      <p:ext uri="{BB962C8B-B14F-4D97-AF65-F5344CB8AC3E}">
        <p14:creationId xmlns:p14="http://schemas.microsoft.com/office/powerpoint/2010/main" val="29740072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694"/>
        <p:cNvGrpSpPr/>
        <p:nvPr/>
      </p:nvGrpSpPr>
      <p:grpSpPr>
        <a:xfrm>
          <a:off x="0" y="0"/>
          <a:ext cx="0" cy="0"/>
          <a:chOff x="0" y="0"/>
          <a:chExt cx="0" cy="0"/>
        </a:xfrm>
      </p:grpSpPr>
      <p:sp>
        <p:nvSpPr>
          <p:cNvPr id="695" name="Google Shape;695;p40"/>
          <p:cNvSpPr txBox="1">
            <a:spLocks noGrp="1"/>
          </p:cNvSpPr>
          <p:nvPr>
            <p:ph type="body" idx="1"/>
          </p:nvPr>
        </p:nvSpPr>
        <p:spPr>
          <a:xfrm>
            <a:off x="1508250" y="2041125"/>
            <a:ext cx="6570600" cy="2268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2800"/>
              <a:buNone/>
            </a:pPr>
            <a:r>
              <a:rPr lang="ru-RU" sz="2200" b="1">
                <a:solidFill>
                  <a:srgbClr val="000000"/>
                </a:solidFill>
              </a:rPr>
              <a:t>Julgustage ja tunnustage last, kui ta on hooliv, salliv, julge ja austab teisi. </a:t>
            </a:r>
            <a:endParaRPr sz="2200" b="1">
              <a:solidFill>
                <a:srgbClr val="000000"/>
              </a:solidFill>
            </a:endParaRPr>
          </a:p>
          <a:p>
            <a:pPr marL="0" lvl="0" indent="0" algn="ctr" rtl="0">
              <a:lnSpc>
                <a:spcPct val="80000"/>
              </a:lnSpc>
              <a:spcBef>
                <a:spcPts val="0"/>
              </a:spcBef>
              <a:spcAft>
                <a:spcPts val="0"/>
              </a:spcAft>
              <a:buSzPts val="2800"/>
              <a:buNone/>
            </a:pPr>
            <a:r>
              <a:rPr lang="ru-RU" sz="2200" b="1">
                <a:solidFill>
                  <a:srgbClr val="000000"/>
                </a:solidFill>
              </a:rPr>
              <a:t>Nii kinnistuvad käitumismudelid.</a:t>
            </a:r>
            <a:endParaRPr sz="2200">
              <a:solidFill>
                <a:srgbClr val="000000"/>
              </a:solidFill>
            </a:endParaRPr>
          </a:p>
          <a:p>
            <a:pPr marL="0" lvl="0" indent="0" algn="ctr" rtl="0">
              <a:lnSpc>
                <a:spcPct val="80000"/>
              </a:lnSpc>
              <a:spcBef>
                <a:spcPts val="1000"/>
              </a:spcBef>
              <a:spcAft>
                <a:spcPts val="0"/>
              </a:spcAft>
              <a:buSzPts val="2800"/>
              <a:buNone/>
            </a:pPr>
            <a:endParaRPr sz="2200">
              <a:solidFill>
                <a:srgbClr val="000000"/>
              </a:solidFill>
            </a:endParaRPr>
          </a:p>
          <a:p>
            <a:pPr marL="0" lvl="0" indent="0" algn="ctr" rtl="0">
              <a:lnSpc>
                <a:spcPct val="80000"/>
              </a:lnSpc>
              <a:spcBef>
                <a:spcPts val="0"/>
              </a:spcBef>
              <a:spcAft>
                <a:spcPts val="0"/>
              </a:spcAft>
              <a:buSzPts val="2800"/>
              <a:buNone/>
            </a:pPr>
            <a:r>
              <a:rPr lang="ru-RU" sz="2200">
                <a:solidFill>
                  <a:srgbClr val="000000"/>
                </a:solidFill>
              </a:rPr>
              <a:t>Laps, keda toetatakse, julgustatakse ja kiidetakse, tunneb end väärtustatuna </a:t>
            </a:r>
            <a:endParaRPr sz="2200">
              <a:solidFill>
                <a:srgbClr val="000000"/>
              </a:solidFill>
            </a:endParaRPr>
          </a:p>
          <a:p>
            <a:pPr marL="0" lvl="0" indent="0" algn="ctr" rtl="0">
              <a:lnSpc>
                <a:spcPct val="80000"/>
              </a:lnSpc>
              <a:spcBef>
                <a:spcPts val="0"/>
              </a:spcBef>
              <a:spcAft>
                <a:spcPts val="0"/>
              </a:spcAft>
              <a:buSzPts val="2800"/>
              <a:buNone/>
            </a:pPr>
            <a:r>
              <a:rPr lang="ru-RU" sz="2200">
                <a:solidFill>
                  <a:srgbClr val="000000"/>
                </a:solidFill>
              </a:rPr>
              <a:t>ja see peegeldub ka tema käitumisest.</a:t>
            </a:r>
            <a:endParaRPr sz="2200" b="1">
              <a:solidFill>
                <a:srgbClr val="000000"/>
              </a:solidFill>
            </a:endParaRPr>
          </a:p>
        </p:txBody>
      </p:sp>
      <p:pic>
        <p:nvPicPr>
          <p:cNvPr id="696" name="Google Shape;696;p40"/>
          <p:cNvPicPr preferRelativeResize="0"/>
          <p:nvPr/>
        </p:nvPicPr>
        <p:blipFill rotWithShape="1">
          <a:blip r:embed="rId3">
            <a:alphaModFix/>
          </a:blip>
          <a:srcRect l="43288" t="909"/>
          <a:stretch/>
        </p:blipFill>
        <p:spPr>
          <a:xfrm>
            <a:off x="8186650" y="1399750"/>
            <a:ext cx="2647713" cy="3694235"/>
          </a:xfrm>
          <a:prstGeom prst="rect">
            <a:avLst/>
          </a:prstGeom>
          <a:noFill/>
          <a:ln>
            <a:noFill/>
          </a:ln>
        </p:spPr>
      </p:pic>
      <p:sp>
        <p:nvSpPr>
          <p:cNvPr id="697" name="Google Shape;697;p40"/>
          <p:cNvSpPr txBox="1"/>
          <p:nvPr/>
        </p:nvSpPr>
        <p:spPr>
          <a:xfrm>
            <a:off x="1508250" y="5407675"/>
            <a:ext cx="56334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24700"/>
              </a:lnSpc>
              <a:spcBef>
                <a:spcPts val="0"/>
              </a:spcBef>
              <a:spcAft>
                <a:spcPts val="0"/>
              </a:spcAft>
              <a:buClr>
                <a:srgbClr val="000000"/>
              </a:buClr>
              <a:buSzPts val="2300"/>
              <a:buFont typeface="Arial"/>
              <a:buNone/>
            </a:pPr>
            <a:r>
              <a:rPr lang="ru-RU" sz="2300" b="1" i="0" u="none" strike="noStrike" cap="none" dirty="0">
                <a:solidFill>
                  <a:srgbClr val="000000"/>
                </a:solidFill>
                <a:highlight>
                  <a:srgbClr val="FFFFFF"/>
                </a:highlight>
                <a:latin typeface="Arial"/>
                <a:ea typeface="Arial"/>
                <a:cs typeface="Arial"/>
                <a:sym typeface="Arial"/>
              </a:rPr>
              <a:t>Miks, millal ja kuidas last kiita, loe </a:t>
            </a:r>
            <a:r>
              <a:rPr lang="ru-RU" sz="2300" b="1" i="0" u="sng" strike="noStrike" cap="none" dirty="0">
                <a:solidFill>
                  <a:schemeClr val="hlink"/>
                </a:solidFill>
                <a:highlight>
                  <a:srgbClr val="FFFFFF"/>
                </a:highlight>
                <a:latin typeface="Arial"/>
                <a:ea typeface="Arial"/>
                <a:cs typeface="Arial"/>
                <a:sym typeface="Arial"/>
                <a:hlinkClick r:id="rId4"/>
              </a:rPr>
              <a:t>siit</a:t>
            </a:r>
            <a:r>
              <a:rPr lang="ru-RU" sz="2300" b="1" i="0" u="none" strike="noStrike" cap="none" dirty="0">
                <a:solidFill>
                  <a:srgbClr val="000000"/>
                </a:solidFill>
                <a:highlight>
                  <a:srgbClr val="FFFFFF"/>
                </a:highlight>
                <a:latin typeface="Arial"/>
                <a:ea typeface="Arial"/>
                <a:cs typeface="Arial"/>
                <a:sym typeface="Arial"/>
              </a:rPr>
              <a:t>.</a:t>
            </a:r>
            <a:endParaRPr sz="2300" b="1" i="0" u="none" strike="noStrike" cap="none" dirty="0">
              <a:solidFill>
                <a:srgbClr val="000000"/>
              </a:solidFill>
              <a:highlight>
                <a:srgbClr val="FFFFFF"/>
              </a:highlight>
              <a:latin typeface="Arial"/>
              <a:ea typeface="Arial"/>
              <a:cs typeface="Arial"/>
              <a:sym typeface="Arial"/>
            </a:endParaRPr>
          </a:p>
          <a:p>
            <a:pPr marL="0" marR="0" lvl="0" indent="0" algn="just" rtl="0">
              <a:lnSpc>
                <a:spcPct val="115000"/>
              </a:lnSpc>
              <a:spcBef>
                <a:spcPts val="600"/>
              </a:spcBef>
              <a:spcAft>
                <a:spcPts val="0"/>
              </a:spcAft>
              <a:buClr>
                <a:srgbClr val="000000"/>
              </a:buClr>
              <a:buSzPts val="1100"/>
              <a:buFont typeface="Arial"/>
              <a:buNone/>
            </a:pPr>
            <a:endParaRPr sz="1100" b="0" i="0" u="none" strike="noStrike" cap="none" dirty="0">
              <a:solidFill>
                <a:srgbClr val="000000"/>
              </a:solidFill>
              <a:latin typeface="Times New Roman"/>
              <a:ea typeface="Times New Roman"/>
              <a:cs typeface="Times New Roman"/>
              <a:sym typeface="Times New Roman"/>
            </a:endParaRPr>
          </a:p>
        </p:txBody>
      </p:sp>
      <p:sp>
        <p:nvSpPr>
          <p:cNvPr id="698" name="Google Shape;698;p40"/>
          <p:cNvSpPr txBox="1"/>
          <p:nvPr/>
        </p:nvSpPr>
        <p:spPr>
          <a:xfrm>
            <a:off x="1901043" y="1121861"/>
            <a:ext cx="5274197" cy="4821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HEA MÄRKAMINE</a:t>
            </a:r>
            <a:endParaRPr sz="3200" b="0" i="0" u="none" strike="noStrike" cap="none">
              <a:solidFill>
                <a:srgbClr val="000000"/>
              </a:solidFill>
              <a:latin typeface="Arial"/>
              <a:ea typeface="Arial"/>
              <a:cs typeface="Arial"/>
              <a:sym typeface="Arial"/>
            </a:endParaRPr>
          </a:p>
        </p:txBody>
      </p:sp>
      <p:pic>
        <p:nvPicPr>
          <p:cNvPr id="699" name="Google Shape;699;p40"/>
          <p:cNvPicPr preferRelativeResize="0"/>
          <p:nvPr/>
        </p:nvPicPr>
        <p:blipFill rotWithShape="1">
          <a:blip r:embed="rId5">
            <a:alphaModFix/>
          </a:blip>
          <a:srcRect/>
          <a:stretch/>
        </p:blipFill>
        <p:spPr>
          <a:xfrm>
            <a:off x="7402900" y="5263836"/>
            <a:ext cx="3843200" cy="721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4"/>
          <p:cNvSpPr txBox="1">
            <a:spLocks noGrp="1"/>
          </p:cNvSpPr>
          <p:nvPr>
            <p:ph type="body" idx="1"/>
          </p:nvPr>
        </p:nvSpPr>
        <p:spPr>
          <a:xfrm>
            <a:off x="6144980" y="2843823"/>
            <a:ext cx="5214600" cy="2603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ru-RU" sz="2200">
                <a:solidFill>
                  <a:schemeClr val="dk1"/>
                </a:solidFill>
              </a:rPr>
              <a:t>Umbes </a:t>
            </a:r>
            <a:r>
              <a:rPr lang="ru-RU" sz="2200" b="1">
                <a:solidFill>
                  <a:schemeClr val="dk1"/>
                </a:solidFill>
              </a:rPr>
              <a:t>iga viies laps</a:t>
            </a:r>
            <a:r>
              <a:rPr lang="ru-RU" sz="2200">
                <a:solidFill>
                  <a:schemeClr val="dk1"/>
                </a:solidFill>
              </a:rPr>
              <a:t> </a:t>
            </a:r>
            <a:r>
              <a:rPr lang="ru-RU" sz="2200" b="1">
                <a:solidFill>
                  <a:schemeClr val="dk1"/>
                </a:solidFill>
              </a:rPr>
              <a:t>Eestis</a:t>
            </a:r>
            <a:r>
              <a:rPr lang="ru-RU" sz="2200">
                <a:solidFill>
                  <a:schemeClr val="dk1"/>
                </a:solidFill>
              </a:rPr>
              <a:t> kogeb kiusamist</a:t>
            </a:r>
            <a:r>
              <a:rPr lang="ru-RU" sz="2200"/>
              <a:t> </a:t>
            </a:r>
            <a:r>
              <a:rPr lang="ru-RU" sz="2200">
                <a:solidFill>
                  <a:schemeClr val="dk1"/>
                </a:solidFill>
              </a:rPr>
              <a:t>vähemalt kahel-kolmel korral kuus. </a:t>
            </a:r>
            <a:br>
              <a:rPr lang="ru-RU" sz="2200">
                <a:solidFill>
                  <a:schemeClr val="dk1"/>
                </a:solidFill>
              </a:rPr>
            </a:br>
            <a:endParaRPr sz="2200">
              <a:solidFill>
                <a:schemeClr val="dk1"/>
              </a:solidFill>
            </a:endParaRPr>
          </a:p>
          <a:p>
            <a:pPr marL="50800" lvl="0" indent="0" algn="l" rtl="0">
              <a:lnSpc>
                <a:spcPct val="90000"/>
              </a:lnSpc>
              <a:spcBef>
                <a:spcPts val="1000"/>
              </a:spcBef>
              <a:spcAft>
                <a:spcPts val="0"/>
              </a:spcAft>
              <a:buSzPts val="2800"/>
              <a:buNone/>
            </a:pPr>
            <a:r>
              <a:rPr lang="ru-RU" sz="2200">
                <a:solidFill>
                  <a:schemeClr val="dk1"/>
                </a:solidFill>
              </a:rPr>
              <a:t>Ise on teisi kiusanud iga kümnes laps, kusjuures 5%</a:t>
            </a:r>
            <a:r>
              <a:rPr lang="ru-RU" sz="2200"/>
              <a:t> </a:t>
            </a:r>
            <a:r>
              <a:rPr lang="ru-RU" sz="2200">
                <a:solidFill>
                  <a:schemeClr val="dk1"/>
                </a:solidFill>
              </a:rPr>
              <a:t>lastest on kiusaja/ohvri kaksikrollis.  (PISA, 2015, 2019)</a:t>
            </a:r>
            <a:endParaRPr sz="2200">
              <a:solidFill>
                <a:schemeClr val="dk1"/>
              </a:solidFill>
            </a:endParaRPr>
          </a:p>
        </p:txBody>
      </p:sp>
      <p:sp>
        <p:nvSpPr>
          <p:cNvPr id="96" name="Google Shape;96;p24"/>
          <p:cNvSpPr/>
          <p:nvPr/>
        </p:nvSpPr>
        <p:spPr>
          <a:xfrm>
            <a:off x="5511350" y="997476"/>
            <a:ext cx="6221100" cy="123882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dirty="0">
                <a:solidFill>
                  <a:srgbClr val="000000"/>
                </a:solidFill>
                <a:latin typeface="Arial"/>
                <a:ea typeface="Arial"/>
                <a:cs typeface="Arial"/>
                <a:sym typeface="Arial"/>
              </a:rPr>
              <a:t>Miks me peame tegelema ennetamisega juba lasteaias</a:t>
            </a:r>
            <a:r>
              <a:rPr lang="et-EE" sz="2800" b="1" i="0" u="none" strike="noStrike" cap="none" dirty="0">
                <a:solidFill>
                  <a:srgbClr val="000000"/>
                </a:solidFill>
                <a:latin typeface="Arial"/>
                <a:ea typeface="Arial"/>
                <a:cs typeface="Arial"/>
                <a:sym typeface="Arial"/>
              </a:rPr>
              <a:t>/lastehoius</a:t>
            </a:r>
            <a:r>
              <a:rPr lang="ru-RU" sz="2800" b="1" i="0" u="none" strike="noStrike" cap="none" dirty="0">
                <a:solidFill>
                  <a:srgbClr val="000000"/>
                </a:solidFill>
                <a:latin typeface="Arial"/>
                <a:ea typeface="Arial"/>
                <a:cs typeface="Arial"/>
                <a:sym typeface="Arial"/>
              </a:rPr>
              <a:t>? </a:t>
            </a:r>
            <a:endParaRPr sz="2800" b="1"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endParaRPr sz="2800" b="1"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dirty="0">
                <a:solidFill>
                  <a:srgbClr val="000000"/>
                </a:solidFill>
                <a:latin typeface="Arial"/>
                <a:ea typeface="Arial"/>
                <a:cs typeface="Arial"/>
                <a:sym typeface="Arial"/>
              </a:rPr>
              <a:t>KOOLIKIUSAMISE MASTAAP</a:t>
            </a:r>
            <a:endParaRPr sz="2800" b="1" i="0" u="none" strike="noStrike" cap="none" dirty="0">
              <a:solidFill>
                <a:srgbClr val="000000"/>
              </a:solidFill>
              <a:latin typeface="Arial"/>
              <a:ea typeface="Arial"/>
              <a:cs typeface="Arial"/>
              <a:sym typeface="Arial"/>
            </a:endParaRPr>
          </a:p>
        </p:txBody>
      </p:sp>
      <p:pic>
        <p:nvPicPr>
          <p:cNvPr id="97" name="Google Shape;97;p24"/>
          <p:cNvPicPr preferRelativeResize="0"/>
          <p:nvPr/>
        </p:nvPicPr>
        <p:blipFill rotWithShape="1">
          <a:blip r:embed="rId3">
            <a:alphaModFix/>
          </a:blip>
          <a:srcRect l="6188" t="6279" r="4865"/>
          <a:stretch/>
        </p:blipFill>
        <p:spPr>
          <a:xfrm>
            <a:off x="543865" y="1755563"/>
            <a:ext cx="5408563" cy="448032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g9e4ccc3e29_0_8"/>
          <p:cNvPicPr preferRelativeResize="0"/>
          <p:nvPr/>
        </p:nvPicPr>
        <p:blipFill rotWithShape="1">
          <a:blip r:embed="rId3">
            <a:alphaModFix/>
          </a:blip>
          <a:srcRect t="9584" r="1757"/>
          <a:stretch/>
        </p:blipFill>
        <p:spPr>
          <a:xfrm>
            <a:off x="8581710" y="3255801"/>
            <a:ext cx="3144898" cy="3480849"/>
          </a:xfrm>
          <a:prstGeom prst="rect">
            <a:avLst/>
          </a:prstGeom>
          <a:noFill/>
          <a:ln>
            <a:noFill/>
          </a:ln>
        </p:spPr>
      </p:pic>
      <p:sp>
        <p:nvSpPr>
          <p:cNvPr id="706" name="Google Shape;706;g9e4ccc3e29_0_8"/>
          <p:cNvSpPr txBox="1">
            <a:spLocks noGrp="1"/>
          </p:cNvSpPr>
          <p:nvPr>
            <p:ph type="body" idx="1"/>
          </p:nvPr>
        </p:nvSpPr>
        <p:spPr>
          <a:xfrm>
            <a:off x="886408" y="2332652"/>
            <a:ext cx="10748865" cy="116569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2200" dirty="0">
                <a:highlight>
                  <a:srgbClr val="FFFFFF"/>
                </a:highlight>
              </a:rPr>
              <a:t>Abimaterjal selle kohta, kuidas küberkiusamist ära tunda, ennetada ja lõpetada</a:t>
            </a:r>
            <a:r>
              <a:rPr lang="ru-RU" sz="2200" dirty="0">
                <a:solidFill>
                  <a:srgbClr val="000000"/>
                </a:solidFill>
              </a:rPr>
              <a:t> </a:t>
            </a:r>
            <a:endParaRPr sz="2200" dirty="0">
              <a:solidFill>
                <a:srgbClr val="000000"/>
              </a:solidFill>
            </a:endParaRPr>
          </a:p>
          <a:p>
            <a:pPr marL="0" lvl="0" indent="0" algn="ctr" rtl="0">
              <a:lnSpc>
                <a:spcPct val="100000"/>
              </a:lnSpc>
              <a:spcBef>
                <a:spcPts val="0"/>
              </a:spcBef>
              <a:spcAft>
                <a:spcPts val="0"/>
              </a:spcAft>
              <a:buSzPts val="2800"/>
              <a:buNone/>
            </a:pPr>
            <a:r>
              <a:rPr lang="ru-RU" sz="2200" dirty="0">
                <a:solidFill>
                  <a:srgbClr val="000000"/>
                </a:solidFill>
              </a:rPr>
              <a:t>ning selgitused digitaalse keskkonna ohtudest ja riskidest</a:t>
            </a:r>
            <a:r>
              <a:rPr lang="ru-RU" sz="2200" dirty="0">
                <a:highlight>
                  <a:srgbClr val="FFFFFF"/>
                </a:highlight>
              </a:rPr>
              <a:t>:</a:t>
            </a:r>
            <a:endParaRPr sz="2200" dirty="0">
              <a:highlight>
                <a:srgbClr val="FFFFFF"/>
              </a:highlight>
            </a:endParaRPr>
          </a:p>
          <a:p>
            <a:pPr marL="0" lvl="0" indent="0" algn="ctr" rtl="0">
              <a:lnSpc>
                <a:spcPct val="100000"/>
              </a:lnSpc>
              <a:spcBef>
                <a:spcPts val="0"/>
              </a:spcBef>
              <a:spcAft>
                <a:spcPts val="0"/>
              </a:spcAft>
              <a:buSzPts val="2800"/>
              <a:buNone/>
            </a:pPr>
            <a:endParaRPr sz="2200" b="1" dirty="0">
              <a:highlight>
                <a:srgbClr val="FFFFFF"/>
              </a:highlight>
              <a:hlinkClick r:id="rId4"/>
            </a:endParaRPr>
          </a:p>
          <a:p>
            <a:pPr marL="0" lvl="0" indent="0" algn="ctr" rtl="0">
              <a:lnSpc>
                <a:spcPct val="100000"/>
              </a:lnSpc>
              <a:spcBef>
                <a:spcPts val="0"/>
              </a:spcBef>
              <a:spcAft>
                <a:spcPts val="0"/>
              </a:spcAft>
              <a:buSzPts val="2800"/>
              <a:buNone/>
            </a:pPr>
            <a:r>
              <a:rPr lang="ru-RU" sz="2400" b="1" dirty="0">
                <a:solidFill>
                  <a:srgbClr val="000000"/>
                </a:solidFill>
                <a:hlinkClick r:id="rId4"/>
              </a:rPr>
              <a:t>www.targaltinternetis.ee  </a:t>
            </a:r>
            <a:endParaRPr sz="2400" b="1" dirty="0">
              <a:solidFill>
                <a:srgbClr val="000000"/>
              </a:solidFill>
            </a:endParaRPr>
          </a:p>
          <a:p>
            <a:pPr marL="0" lvl="0" indent="0" algn="ctr" rtl="0">
              <a:lnSpc>
                <a:spcPct val="100000"/>
              </a:lnSpc>
              <a:spcBef>
                <a:spcPts val="0"/>
              </a:spcBef>
              <a:spcAft>
                <a:spcPts val="0"/>
              </a:spcAft>
              <a:buSzPts val="2800"/>
              <a:buNone/>
            </a:pPr>
            <a:r>
              <a:rPr lang="ru-RU" sz="2400" b="1" dirty="0">
                <a:solidFill>
                  <a:srgbClr val="000000"/>
                </a:solidFill>
                <a:hlinkClick r:id="rId5"/>
              </a:rPr>
              <a:t>www.suurimjulgus.ee</a:t>
            </a:r>
            <a:endParaRPr sz="2400" b="1" dirty="0">
              <a:solidFill>
                <a:srgbClr val="000000"/>
              </a:solidFill>
            </a:endParaRPr>
          </a:p>
          <a:p>
            <a:pPr marL="0" lvl="0" indent="0" algn="l" rtl="0">
              <a:lnSpc>
                <a:spcPct val="90000"/>
              </a:lnSpc>
              <a:spcBef>
                <a:spcPts val="1000"/>
              </a:spcBef>
              <a:spcAft>
                <a:spcPts val="0"/>
              </a:spcAft>
              <a:buSzPts val="2800"/>
              <a:buNone/>
            </a:pPr>
            <a:endParaRPr dirty="0"/>
          </a:p>
        </p:txBody>
      </p:sp>
      <p:sp>
        <p:nvSpPr>
          <p:cNvPr id="707" name="Google Shape;707;g9e4ccc3e29_0_8"/>
          <p:cNvSpPr txBox="1"/>
          <p:nvPr/>
        </p:nvSpPr>
        <p:spPr>
          <a:xfrm>
            <a:off x="466530" y="1063075"/>
            <a:ext cx="11420669" cy="67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chemeClr val="dk1"/>
                </a:solidFill>
                <a:highlight>
                  <a:srgbClr val="FFFFFF"/>
                </a:highlight>
                <a:latin typeface="Arial"/>
                <a:ea typeface="Arial"/>
                <a:cs typeface="Arial"/>
                <a:sym typeface="Arial"/>
              </a:rPr>
              <a:t>LAPSEVANEM ON EESKUJU </a:t>
            </a:r>
            <a:endParaRPr sz="3200" b="1" i="0" u="none" strike="noStrike" cap="none">
              <a:solidFill>
                <a:schemeClr val="dk1"/>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chemeClr val="dk1"/>
                </a:solidFill>
                <a:highlight>
                  <a:srgbClr val="FFFFFF"/>
                </a:highlight>
                <a:latin typeface="Arial"/>
                <a:ea typeface="Arial"/>
                <a:cs typeface="Arial"/>
                <a:sym typeface="Arial"/>
              </a:rPr>
              <a:t>DIGIVAHENDITE KASUTAMISEL </a:t>
            </a:r>
            <a:endParaRPr sz="3200" b="0" i="0" u="none" strike="noStrike" cap="none">
              <a:solidFill>
                <a:schemeClr val="dk1"/>
              </a:solidFill>
              <a:highlight>
                <a:srgbClr val="FFFFFF"/>
              </a:highlight>
              <a:latin typeface="Arial"/>
              <a:ea typeface="Arial"/>
              <a:cs typeface="Arial"/>
              <a:sym typeface="Arial"/>
            </a:endParaRPr>
          </a:p>
        </p:txBody>
      </p:sp>
      <p:pic>
        <p:nvPicPr>
          <p:cNvPr id="708" name="Google Shape;708;g9e4ccc3e29_0_8"/>
          <p:cNvPicPr preferRelativeResize="0"/>
          <p:nvPr/>
        </p:nvPicPr>
        <p:blipFill rotWithShape="1">
          <a:blip r:embed="rId6">
            <a:alphaModFix/>
          </a:blip>
          <a:srcRect/>
          <a:stretch/>
        </p:blipFill>
        <p:spPr>
          <a:xfrm>
            <a:off x="465392" y="3279976"/>
            <a:ext cx="3724824" cy="336104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712"/>
        <p:cNvGrpSpPr/>
        <p:nvPr/>
      </p:nvGrpSpPr>
      <p:grpSpPr>
        <a:xfrm>
          <a:off x="0" y="0"/>
          <a:ext cx="0" cy="0"/>
          <a:chOff x="0" y="0"/>
          <a:chExt cx="0" cy="0"/>
        </a:xfrm>
      </p:grpSpPr>
      <p:sp>
        <p:nvSpPr>
          <p:cNvPr id="713" name="Google Shape;713;p39"/>
          <p:cNvSpPr txBox="1">
            <a:spLocks noGrp="1"/>
          </p:cNvSpPr>
          <p:nvPr>
            <p:ph type="title"/>
          </p:nvPr>
        </p:nvSpPr>
        <p:spPr>
          <a:xfrm>
            <a:off x="531845" y="5418950"/>
            <a:ext cx="8443905" cy="60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200">
                <a:solidFill>
                  <a:srgbClr val="000000"/>
                </a:solidFill>
              </a:rPr>
              <a:t>Kui vanem ei oska last aidata, peab vanem leidma endale abi.</a:t>
            </a:r>
            <a:endParaRPr sz="2200">
              <a:solidFill>
                <a:srgbClr val="000000"/>
              </a:solidFill>
            </a:endParaRPr>
          </a:p>
        </p:txBody>
      </p:sp>
      <p:sp>
        <p:nvSpPr>
          <p:cNvPr id="714" name="Google Shape;714;p39"/>
          <p:cNvSpPr txBox="1">
            <a:spLocks noGrp="1"/>
          </p:cNvSpPr>
          <p:nvPr>
            <p:ph type="body" idx="1"/>
          </p:nvPr>
        </p:nvSpPr>
        <p:spPr>
          <a:xfrm>
            <a:off x="1203050" y="1690250"/>
            <a:ext cx="7647900" cy="315840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Ükski laps ei taha „halb laps” olla. </a:t>
            </a:r>
            <a:endParaRPr sz="2200">
              <a:solidFill>
                <a:srgbClr val="000000"/>
              </a:solidFill>
            </a:endParaRPr>
          </a:p>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Mida halvemini laps käitub, seda suuremas hädas ta on – see ongi lapse viis abi paluda. </a:t>
            </a:r>
            <a:endParaRPr sz="2200">
              <a:solidFill>
                <a:srgbClr val="000000"/>
              </a:solidFill>
            </a:endParaRPr>
          </a:p>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Laps peab oma tegude eest vastutama, aga täiskasvanute kohustus on tagada talle turvaline keskkond ja usalduslik õhkkond.</a:t>
            </a:r>
            <a:endParaRPr sz="2200">
              <a:solidFill>
                <a:srgbClr val="000000"/>
              </a:solidFill>
            </a:endParaRPr>
          </a:p>
          <a:p>
            <a:pPr marL="457200" lvl="0" indent="0" algn="l" rtl="0">
              <a:lnSpc>
                <a:spcPct val="90000"/>
              </a:lnSpc>
              <a:spcBef>
                <a:spcPts val="1000"/>
              </a:spcBef>
              <a:spcAft>
                <a:spcPts val="0"/>
              </a:spcAft>
              <a:buSzPts val="2800"/>
              <a:buNone/>
            </a:pPr>
            <a:endParaRPr sz="2200">
              <a:solidFill>
                <a:srgbClr val="000000"/>
              </a:solidFill>
            </a:endParaRPr>
          </a:p>
          <a:p>
            <a:pPr marL="457200" lvl="0" indent="-368300" algn="l" rtl="0">
              <a:lnSpc>
                <a:spcPct val="90000"/>
              </a:lnSpc>
              <a:spcBef>
                <a:spcPts val="0"/>
              </a:spcBef>
              <a:spcAft>
                <a:spcPts val="0"/>
              </a:spcAft>
              <a:buClr>
                <a:srgbClr val="000000"/>
              </a:buClr>
              <a:buSzPts val="2200"/>
              <a:buChar char="•"/>
            </a:pPr>
            <a:r>
              <a:rPr lang="ru-RU" sz="2200">
                <a:solidFill>
                  <a:srgbClr val="000000"/>
                </a:solidFill>
              </a:rPr>
              <a:t>Laste füüsiline karistamine keelati Eestis 2016. aastal.</a:t>
            </a:r>
            <a:endParaRPr sz="2200">
              <a:solidFill>
                <a:srgbClr val="000000"/>
              </a:solidFill>
            </a:endParaRPr>
          </a:p>
        </p:txBody>
      </p:sp>
      <p:pic>
        <p:nvPicPr>
          <p:cNvPr id="715" name="Google Shape;715;p39"/>
          <p:cNvPicPr preferRelativeResize="0"/>
          <p:nvPr/>
        </p:nvPicPr>
        <p:blipFill rotWithShape="1">
          <a:blip r:embed="rId3">
            <a:alphaModFix/>
          </a:blip>
          <a:srcRect l="14019" t="16943" r="7307" b="6526"/>
          <a:stretch/>
        </p:blipFill>
        <p:spPr>
          <a:xfrm>
            <a:off x="8975600" y="2028000"/>
            <a:ext cx="2684375" cy="2801997"/>
          </a:xfrm>
          <a:prstGeom prst="rect">
            <a:avLst/>
          </a:prstGeom>
          <a:noFill/>
          <a:ln>
            <a:noFill/>
          </a:ln>
        </p:spPr>
      </p:pic>
      <p:pic>
        <p:nvPicPr>
          <p:cNvPr id="716" name="Google Shape;716;p39"/>
          <p:cNvPicPr preferRelativeResize="0"/>
          <p:nvPr/>
        </p:nvPicPr>
        <p:blipFill rotWithShape="1">
          <a:blip r:embed="rId4">
            <a:alphaModFix/>
          </a:blip>
          <a:srcRect/>
          <a:stretch/>
        </p:blipFill>
        <p:spPr>
          <a:xfrm>
            <a:off x="9293290" y="5253382"/>
            <a:ext cx="2553478" cy="811516"/>
          </a:xfrm>
          <a:prstGeom prst="rect">
            <a:avLst/>
          </a:prstGeom>
          <a:noFill/>
          <a:ln>
            <a:noFill/>
          </a:ln>
        </p:spPr>
      </p:pic>
      <p:sp>
        <p:nvSpPr>
          <p:cNvPr id="717" name="Google Shape;717;p39"/>
          <p:cNvSpPr txBox="1">
            <a:spLocks noGrp="1"/>
          </p:cNvSpPr>
          <p:nvPr>
            <p:ph type="title"/>
          </p:nvPr>
        </p:nvSpPr>
        <p:spPr>
          <a:xfrm>
            <a:off x="774441" y="876300"/>
            <a:ext cx="10739535" cy="60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2060"/>
              </a:buClr>
              <a:buSzPts val="3200"/>
              <a:buFont typeface="Arial"/>
              <a:buNone/>
            </a:pPr>
            <a:r>
              <a:rPr lang="ru-RU">
                <a:solidFill>
                  <a:srgbClr val="000000"/>
                </a:solidFill>
              </a:rPr>
              <a:t>HALVASTI KÄITUV LAPS OTSIB SISIMAS TEIE ABI </a:t>
            </a:r>
            <a:endParaRPr>
              <a:solidFill>
                <a:srgbClr val="00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9e40148c1d_0_125"/>
          <p:cNvSpPr txBox="1">
            <a:spLocks noGrp="1"/>
          </p:cNvSpPr>
          <p:nvPr>
            <p:ph type="title"/>
          </p:nvPr>
        </p:nvSpPr>
        <p:spPr>
          <a:xfrm>
            <a:off x="755780" y="851250"/>
            <a:ext cx="1067422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LAPS VAJAB ÕNNELIKU JA RAHULIKKU VANEMAT</a:t>
            </a:r>
            <a:endParaRPr>
              <a:solidFill>
                <a:srgbClr val="000000"/>
              </a:solidFill>
            </a:endParaRPr>
          </a:p>
        </p:txBody>
      </p:sp>
      <p:sp>
        <p:nvSpPr>
          <p:cNvPr id="724" name="Google Shape;724;g9e40148c1d_0_125"/>
          <p:cNvSpPr txBox="1">
            <a:spLocks noGrp="1"/>
          </p:cNvSpPr>
          <p:nvPr>
            <p:ph type="body" idx="1"/>
          </p:nvPr>
        </p:nvSpPr>
        <p:spPr>
          <a:xfrm>
            <a:off x="1007706" y="1740300"/>
            <a:ext cx="9882519" cy="1186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1900"/>
              <a:t>Selleks, et teisi armastada, tuleb kõigepealt õppida armastama ennast. Õppida hoolitsema oma vajaduste eest - oma n-ö tassi täitma ja akusid laadima. </a:t>
            </a:r>
            <a:endParaRPr sz="1900"/>
          </a:p>
          <a:p>
            <a:pPr marL="0" lvl="0" indent="0" algn="just" rtl="0">
              <a:lnSpc>
                <a:spcPct val="90000"/>
              </a:lnSpc>
              <a:spcBef>
                <a:spcPts val="1000"/>
              </a:spcBef>
              <a:spcAft>
                <a:spcPts val="0"/>
              </a:spcAft>
              <a:buSzPts val="2800"/>
              <a:buNone/>
            </a:pPr>
            <a:r>
              <a:rPr lang="ru-RU" sz="1900"/>
              <a:t>Hea suhe lapsega algab heast suhest iseendaga.</a:t>
            </a:r>
            <a:endParaRPr sz="1900"/>
          </a:p>
        </p:txBody>
      </p:sp>
      <p:pic>
        <p:nvPicPr>
          <p:cNvPr id="725" name="Google Shape;725;g9e40148c1d_0_125"/>
          <p:cNvPicPr preferRelativeResize="0"/>
          <p:nvPr/>
        </p:nvPicPr>
        <p:blipFill rotWithShape="1">
          <a:blip r:embed="rId3">
            <a:alphaModFix/>
          </a:blip>
          <a:srcRect/>
          <a:stretch/>
        </p:blipFill>
        <p:spPr>
          <a:xfrm>
            <a:off x="1007706" y="3429000"/>
            <a:ext cx="6056034" cy="2577750"/>
          </a:xfrm>
          <a:prstGeom prst="rect">
            <a:avLst/>
          </a:prstGeom>
          <a:noFill/>
          <a:ln>
            <a:noFill/>
          </a:ln>
        </p:spPr>
      </p:pic>
      <p:pic>
        <p:nvPicPr>
          <p:cNvPr id="726" name="Google Shape;726;g9e40148c1d_0_125"/>
          <p:cNvPicPr preferRelativeResize="0"/>
          <p:nvPr/>
        </p:nvPicPr>
        <p:blipFill rotWithShape="1">
          <a:blip r:embed="rId4">
            <a:alphaModFix/>
          </a:blip>
          <a:srcRect/>
          <a:stretch/>
        </p:blipFill>
        <p:spPr>
          <a:xfrm>
            <a:off x="7529525" y="5347799"/>
            <a:ext cx="3843200" cy="721525"/>
          </a:xfrm>
          <a:prstGeom prst="rect">
            <a:avLst/>
          </a:prstGeom>
          <a:noFill/>
          <a:ln>
            <a:noFill/>
          </a:ln>
        </p:spPr>
      </p:pic>
      <p:sp>
        <p:nvSpPr>
          <p:cNvPr id="727" name="Google Shape;727;g9e40148c1d_0_125"/>
          <p:cNvSpPr txBox="1">
            <a:spLocks noGrp="1"/>
          </p:cNvSpPr>
          <p:nvPr>
            <p:ph type="body" idx="1"/>
          </p:nvPr>
        </p:nvSpPr>
        <p:spPr>
          <a:xfrm>
            <a:off x="7330725" y="3614363"/>
            <a:ext cx="4240800" cy="1428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800"/>
              <a:buNone/>
            </a:pPr>
            <a:r>
              <a:rPr lang="ru-RU" sz="1800"/>
              <a:t>Lapsele turvalise arengukeskkonna pakkumiseks on ema-isa kohus hoolitseda ka iseenda vaimse ja füüsilise tervise eest ning hoida oma paarisuhet.</a:t>
            </a:r>
            <a:endParaRPr sz="1800"/>
          </a:p>
          <a:p>
            <a:pPr marL="0" lvl="0" indent="0" algn="just" rtl="0">
              <a:lnSpc>
                <a:spcPct val="90000"/>
              </a:lnSpc>
              <a:spcBef>
                <a:spcPts val="1000"/>
              </a:spcBef>
              <a:spcAft>
                <a:spcPts val="0"/>
              </a:spcAft>
              <a:buSzPts val="2800"/>
              <a:buNone/>
            </a:pPr>
            <a:endParaRPr sz="18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731"/>
        <p:cNvGrpSpPr/>
        <p:nvPr/>
      </p:nvGrpSpPr>
      <p:grpSpPr>
        <a:xfrm>
          <a:off x="0" y="0"/>
          <a:ext cx="0" cy="0"/>
          <a:chOff x="0" y="0"/>
          <a:chExt cx="0" cy="0"/>
        </a:xfrm>
      </p:grpSpPr>
      <p:pic>
        <p:nvPicPr>
          <p:cNvPr id="732" name="Google Shape;732;p99"/>
          <p:cNvPicPr preferRelativeResize="0"/>
          <p:nvPr/>
        </p:nvPicPr>
        <p:blipFill rotWithShape="1">
          <a:blip r:embed="rId3">
            <a:alphaModFix/>
          </a:blip>
          <a:srcRect/>
          <a:stretch/>
        </p:blipFill>
        <p:spPr>
          <a:xfrm>
            <a:off x="2936288" y="1259633"/>
            <a:ext cx="6133067" cy="5490666"/>
          </a:xfrm>
          <a:prstGeom prst="rect">
            <a:avLst/>
          </a:prstGeom>
          <a:noFill/>
          <a:ln>
            <a:noFill/>
          </a:ln>
        </p:spPr>
      </p:pic>
      <p:sp>
        <p:nvSpPr>
          <p:cNvPr id="733" name="Google Shape;733;p99"/>
          <p:cNvSpPr txBox="1">
            <a:spLocks noGrp="1"/>
          </p:cNvSpPr>
          <p:nvPr>
            <p:ph type="title"/>
          </p:nvPr>
        </p:nvSpPr>
        <p:spPr>
          <a:xfrm>
            <a:off x="1352939" y="438350"/>
            <a:ext cx="975982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ABI SAAB KÜSIDA NII LAPS KUI KA VANEM</a:t>
            </a:r>
            <a:endParaRPr>
              <a:solidFill>
                <a:srgbClr val="0000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738"/>
        <p:cNvGrpSpPr/>
        <p:nvPr/>
      </p:nvGrpSpPr>
      <p:grpSpPr>
        <a:xfrm>
          <a:off x="0" y="0"/>
          <a:ext cx="0" cy="0"/>
          <a:chOff x="0" y="0"/>
          <a:chExt cx="0" cy="0"/>
        </a:xfrm>
      </p:grpSpPr>
      <p:sp>
        <p:nvSpPr>
          <p:cNvPr id="739" name="Google Shape;739;g948f79ef19_0_0"/>
          <p:cNvSpPr txBox="1">
            <a:spLocks noGrp="1"/>
          </p:cNvSpPr>
          <p:nvPr>
            <p:ph type="title"/>
          </p:nvPr>
        </p:nvSpPr>
        <p:spPr>
          <a:xfrm>
            <a:off x="2304661" y="1706267"/>
            <a:ext cx="7548466" cy="661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SzPts val="3200"/>
              <a:buNone/>
            </a:pPr>
            <a:r>
              <a:rPr lang="ru-RU">
                <a:solidFill>
                  <a:srgbClr val="000000"/>
                </a:solidFill>
              </a:rPr>
              <a:t>Tagasiside ja küsimused? </a:t>
            </a:r>
            <a:endParaRPr>
              <a:solidFill>
                <a:srgbClr val="000000"/>
              </a:solidFill>
            </a:endParaRPr>
          </a:p>
        </p:txBody>
      </p:sp>
      <p:pic>
        <p:nvPicPr>
          <p:cNvPr id="740" name="Google Shape;740;g948f79ef19_0_0"/>
          <p:cNvPicPr preferRelativeResize="0"/>
          <p:nvPr/>
        </p:nvPicPr>
        <p:blipFill rotWithShape="1">
          <a:blip r:embed="rId3">
            <a:alphaModFix/>
          </a:blip>
          <a:srcRect/>
          <a:stretch/>
        </p:blipFill>
        <p:spPr>
          <a:xfrm>
            <a:off x="3941375" y="2367725"/>
            <a:ext cx="4093851" cy="3919051"/>
          </a:xfrm>
          <a:prstGeom prst="rect">
            <a:avLst/>
          </a:prstGeom>
          <a:noFill/>
          <a:ln>
            <a:noFill/>
          </a:ln>
        </p:spPr>
      </p:pic>
      <p:pic>
        <p:nvPicPr>
          <p:cNvPr id="5" name="Picture 4">
            <a:extLst>
              <a:ext uri="{FF2B5EF4-FFF2-40B4-BE49-F238E27FC236}">
                <a16:creationId xmlns:a16="http://schemas.microsoft.com/office/drawing/2014/main" id="{7F8B55CB-219F-45F3-8D67-97432CE41670}"/>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754"/>
        <p:cNvGrpSpPr/>
        <p:nvPr/>
      </p:nvGrpSpPr>
      <p:grpSpPr>
        <a:xfrm>
          <a:off x="0" y="0"/>
          <a:ext cx="0" cy="0"/>
          <a:chOff x="0" y="0"/>
          <a:chExt cx="0" cy="0"/>
        </a:xfrm>
      </p:grpSpPr>
      <p:sp>
        <p:nvSpPr>
          <p:cNvPr id="755" name="Google Shape;755;p23"/>
          <p:cNvSpPr txBox="1">
            <a:spLocks noGrp="1"/>
          </p:cNvSpPr>
          <p:nvPr>
            <p:ph type="body" idx="1"/>
          </p:nvPr>
        </p:nvSpPr>
        <p:spPr>
          <a:xfrm>
            <a:off x="170490" y="1573713"/>
            <a:ext cx="11716710" cy="114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2200" b="1" dirty="0">
                <a:solidFill>
                  <a:srgbClr val="000000"/>
                </a:solidFill>
              </a:rPr>
              <a:t>Kiusamine ei ole lapse arengu loomulik ega vajalik osa. </a:t>
            </a:r>
            <a:endParaRPr sz="2200" b="1" dirty="0">
              <a:solidFill>
                <a:srgbClr val="000000"/>
              </a:solidFill>
            </a:endParaRPr>
          </a:p>
          <a:p>
            <a:pPr marL="0" lvl="0" indent="0" algn="ctr" rtl="0">
              <a:lnSpc>
                <a:spcPct val="100000"/>
              </a:lnSpc>
              <a:spcBef>
                <a:spcPts val="0"/>
              </a:spcBef>
              <a:spcAft>
                <a:spcPts val="0"/>
              </a:spcAft>
              <a:buSzPts val="2800"/>
              <a:buNone/>
            </a:pPr>
            <a:r>
              <a:rPr lang="ru-RU" sz="2200" b="1" dirty="0">
                <a:solidFill>
                  <a:srgbClr val="000000"/>
                </a:solidFill>
              </a:rPr>
              <a:t>See on meie, täiskasvanute, kohustus kiusamist ennetada ja lõpetada </a:t>
            </a:r>
            <a:endParaRPr sz="2200" dirty="0">
              <a:solidFill>
                <a:srgbClr val="000000"/>
              </a:solidFill>
            </a:endParaRPr>
          </a:p>
          <a:p>
            <a:pPr marL="0" lvl="0" indent="0" algn="ctr" rtl="0">
              <a:lnSpc>
                <a:spcPct val="100000"/>
              </a:lnSpc>
              <a:spcBef>
                <a:spcPts val="0"/>
              </a:spcBef>
              <a:spcAft>
                <a:spcPts val="0"/>
              </a:spcAft>
              <a:buSzPts val="2800"/>
              <a:buNone/>
            </a:pPr>
            <a:r>
              <a:rPr lang="ru-RU" sz="2200" b="1" dirty="0">
                <a:solidFill>
                  <a:srgbClr val="000000"/>
                </a:solidFill>
              </a:rPr>
              <a:t>ning seda ise mitte provotseerida </a:t>
            </a:r>
            <a:endParaRPr sz="2200" b="1" dirty="0">
              <a:solidFill>
                <a:srgbClr val="000000"/>
              </a:solidFill>
            </a:endParaRPr>
          </a:p>
          <a:p>
            <a:pPr marL="457200" lvl="0" indent="-228600" algn="l" rtl="0">
              <a:lnSpc>
                <a:spcPct val="80000"/>
              </a:lnSpc>
              <a:spcBef>
                <a:spcPts val="1000"/>
              </a:spcBef>
              <a:spcAft>
                <a:spcPts val="0"/>
              </a:spcAft>
              <a:buClr>
                <a:schemeClr val="dk1"/>
              </a:buClr>
              <a:buSzPts val="2800"/>
              <a:buNone/>
            </a:pPr>
            <a:endParaRPr sz="2220" dirty="0">
              <a:solidFill>
                <a:srgbClr val="000000"/>
              </a:solidFill>
            </a:endParaRPr>
          </a:p>
          <a:p>
            <a:pPr marL="457200" lvl="0" indent="-228600" algn="l" rtl="0">
              <a:lnSpc>
                <a:spcPct val="80000"/>
              </a:lnSpc>
              <a:spcBef>
                <a:spcPts val="1000"/>
              </a:spcBef>
              <a:spcAft>
                <a:spcPts val="0"/>
              </a:spcAft>
              <a:buClr>
                <a:schemeClr val="dk1"/>
              </a:buClr>
              <a:buSzPts val="2800"/>
              <a:buNone/>
            </a:pPr>
            <a:endParaRPr sz="2220" dirty="0">
              <a:solidFill>
                <a:srgbClr val="002060"/>
              </a:solidFill>
            </a:endParaRPr>
          </a:p>
          <a:p>
            <a:pPr marL="0" lvl="0" indent="0" algn="l" rtl="0">
              <a:lnSpc>
                <a:spcPct val="80000"/>
              </a:lnSpc>
              <a:spcBef>
                <a:spcPts val="1000"/>
              </a:spcBef>
              <a:spcAft>
                <a:spcPts val="0"/>
              </a:spcAft>
              <a:buSzPts val="2800"/>
              <a:buNone/>
            </a:pPr>
            <a:endParaRPr sz="2220" dirty="0">
              <a:solidFill>
                <a:srgbClr val="002060"/>
              </a:solidFill>
            </a:endParaRPr>
          </a:p>
          <a:p>
            <a:pPr marL="0" lvl="0" indent="0" algn="l" rtl="0">
              <a:lnSpc>
                <a:spcPct val="80000"/>
              </a:lnSpc>
              <a:spcBef>
                <a:spcPts val="1000"/>
              </a:spcBef>
              <a:spcAft>
                <a:spcPts val="0"/>
              </a:spcAft>
              <a:buSzPts val="2800"/>
              <a:buNone/>
            </a:pPr>
            <a:endParaRPr sz="2220" dirty="0">
              <a:solidFill>
                <a:srgbClr val="002060"/>
              </a:solidFill>
            </a:endParaRPr>
          </a:p>
        </p:txBody>
      </p:sp>
      <p:pic>
        <p:nvPicPr>
          <p:cNvPr id="756" name="Google Shape;756;p23"/>
          <p:cNvPicPr preferRelativeResize="0"/>
          <p:nvPr/>
        </p:nvPicPr>
        <p:blipFill rotWithShape="1">
          <a:blip r:embed="rId3">
            <a:alphaModFix/>
          </a:blip>
          <a:srcRect t="5060" r="2123"/>
          <a:stretch/>
        </p:blipFill>
        <p:spPr>
          <a:xfrm>
            <a:off x="3139575" y="2872775"/>
            <a:ext cx="3471352" cy="2993027"/>
          </a:xfrm>
          <a:prstGeom prst="rect">
            <a:avLst/>
          </a:prstGeom>
          <a:noFill/>
          <a:ln>
            <a:noFill/>
          </a:ln>
        </p:spPr>
      </p:pic>
      <p:pic>
        <p:nvPicPr>
          <p:cNvPr id="757" name="Google Shape;757;p23"/>
          <p:cNvPicPr preferRelativeResize="0"/>
          <p:nvPr/>
        </p:nvPicPr>
        <p:blipFill rotWithShape="1">
          <a:blip r:embed="rId4">
            <a:alphaModFix/>
          </a:blip>
          <a:srcRect/>
          <a:stretch/>
        </p:blipFill>
        <p:spPr>
          <a:xfrm>
            <a:off x="7648025" y="2986475"/>
            <a:ext cx="2134486" cy="2713638"/>
          </a:xfrm>
          <a:prstGeom prst="rect">
            <a:avLst/>
          </a:prstGeom>
          <a:noFill/>
          <a:ln>
            <a:noFill/>
          </a:ln>
        </p:spPr>
      </p:pic>
      <p:sp>
        <p:nvSpPr>
          <p:cNvPr id="758" name="Google Shape;758;p23"/>
          <p:cNvSpPr txBox="1"/>
          <p:nvPr/>
        </p:nvSpPr>
        <p:spPr>
          <a:xfrm>
            <a:off x="9447401" y="4439500"/>
            <a:ext cx="14742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kodus.</a:t>
            </a:r>
            <a:endParaRPr sz="1800" b="0" i="0" u="none" strike="noStrike" cap="none">
              <a:solidFill>
                <a:srgbClr val="000000"/>
              </a:solidFill>
              <a:latin typeface="Arial"/>
              <a:ea typeface="Arial"/>
              <a:cs typeface="Arial"/>
              <a:sym typeface="Arial"/>
            </a:endParaRPr>
          </a:p>
        </p:txBody>
      </p:sp>
      <p:sp>
        <p:nvSpPr>
          <p:cNvPr id="759" name="Google Shape;759;p23"/>
          <p:cNvSpPr txBox="1"/>
          <p:nvPr/>
        </p:nvSpPr>
        <p:spPr>
          <a:xfrm>
            <a:off x="1007425" y="4439500"/>
            <a:ext cx="20886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haridusasutuses </a:t>
            </a:r>
            <a:endParaRPr sz="1800" b="0" i="0" u="none" strike="noStrike" cap="none">
              <a:solidFill>
                <a:srgbClr val="000000"/>
              </a:solidFill>
              <a:latin typeface="Arial"/>
              <a:ea typeface="Arial"/>
              <a:cs typeface="Arial"/>
              <a:sym typeface="Arial"/>
            </a:endParaRPr>
          </a:p>
        </p:txBody>
      </p:sp>
      <p:sp>
        <p:nvSpPr>
          <p:cNvPr id="760" name="Google Shape;760;p23"/>
          <p:cNvSpPr txBox="1"/>
          <p:nvPr/>
        </p:nvSpPr>
        <p:spPr>
          <a:xfrm>
            <a:off x="6906474" y="4439498"/>
            <a:ext cx="576600" cy="5085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ja</a:t>
            </a:r>
            <a:endParaRPr sz="1800" b="0" i="0" u="none" strike="noStrike" cap="none">
              <a:solidFill>
                <a:srgbClr val="000000"/>
              </a:solidFill>
              <a:latin typeface="Arial"/>
              <a:ea typeface="Arial"/>
              <a:cs typeface="Arial"/>
              <a:sym typeface="Arial"/>
            </a:endParaRPr>
          </a:p>
        </p:txBody>
      </p:sp>
      <p:sp>
        <p:nvSpPr>
          <p:cNvPr id="762" name="Google Shape;762;p23"/>
          <p:cNvSpPr txBox="1">
            <a:spLocks noGrp="1"/>
          </p:cNvSpPr>
          <p:nvPr>
            <p:ph type="body" idx="1"/>
          </p:nvPr>
        </p:nvSpPr>
        <p:spPr>
          <a:xfrm>
            <a:off x="2710250" y="6057425"/>
            <a:ext cx="6607200" cy="366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3200" b="1">
                <a:solidFill>
                  <a:srgbClr val="000000"/>
                </a:solidFill>
              </a:rPr>
              <a:t>TÄNAME TÄHELEPANU EEST!</a:t>
            </a:r>
            <a:endParaRPr sz="3200" b="1">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p:txBody>
      </p:sp>
      <p:pic>
        <p:nvPicPr>
          <p:cNvPr id="10" name="Picture 9">
            <a:extLst>
              <a:ext uri="{FF2B5EF4-FFF2-40B4-BE49-F238E27FC236}">
                <a16:creationId xmlns:a16="http://schemas.microsoft.com/office/drawing/2014/main" id="{1C6653A6-22BF-4E0A-B85B-8637BCE8DD81}"/>
              </a:ext>
            </a:extLst>
          </p:cNvPr>
          <p:cNvPicPr>
            <a:picLocks noChangeAspect="1"/>
          </p:cNvPicPr>
          <p:nvPr/>
        </p:nvPicPr>
        <p:blipFill rotWithShape="1">
          <a:blip r:embed="rId5"/>
          <a:srcRect l="3730" t="8781" r="2869" b="34871"/>
          <a:stretch/>
        </p:blipFill>
        <p:spPr>
          <a:xfrm>
            <a:off x="248478" y="134056"/>
            <a:ext cx="11678480" cy="127220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90a59ce6a2_0_65"/>
          <p:cNvSpPr txBox="1">
            <a:spLocks noGrp="1"/>
          </p:cNvSpPr>
          <p:nvPr>
            <p:ph type="title"/>
          </p:nvPr>
        </p:nvSpPr>
        <p:spPr>
          <a:xfrm>
            <a:off x="1320075" y="2132000"/>
            <a:ext cx="5042700" cy="480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ru-RU" sz="2400">
                <a:solidFill>
                  <a:srgbClr val="000000"/>
                </a:solidFill>
              </a:rPr>
              <a:t>MITTE KÕIK POLE KIUSAMINE</a:t>
            </a:r>
            <a:endParaRPr sz="2400">
              <a:solidFill>
                <a:srgbClr val="000000"/>
              </a:solidFill>
            </a:endParaRPr>
          </a:p>
          <a:p>
            <a:pPr marL="0" marR="0" lvl="0" indent="0" algn="ctr" rtl="0">
              <a:lnSpc>
                <a:spcPct val="90000"/>
              </a:lnSpc>
              <a:spcBef>
                <a:spcPts val="0"/>
              </a:spcBef>
              <a:spcAft>
                <a:spcPts val="0"/>
              </a:spcAft>
              <a:buClr>
                <a:srgbClr val="000000"/>
              </a:buClr>
              <a:buSzPts val="3200"/>
              <a:buFont typeface="Arial"/>
              <a:buNone/>
            </a:pPr>
            <a:endParaRPr sz="2400"/>
          </a:p>
        </p:txBody>
      </p:sp>
      <p:sp>
        <p:nvSpPr>
          <p:cNvPr id="104" name="Google Shape;104;g90a59ce6a2_0_65"/>
          <p:cNvSpPr txBox="1">
            <a:spLocks noGrp="1"/>
          </p:cNvSpPr>
          <p:nvPr>
            <p:ph type="body" idx="1"/>
          </p:nvPr>
        </p:nvSpPr>
        <p:spPr>
          <a:xfrm>
            <a:off x="854175" y="2612299"/>
            <a:ext cx="5165700" cy="3805753"/>
          </a:xfrm>
          <a:prstGeom prst="rect">
            <a:avLst/>
          </a:prstGeom>
          <a:noFill/>
          <a:ln>
            <a:noFill/>
          </a:ln>
        </p:spPr>
        <p:txBody>
          <a:bodyPr spcFirstLastPara="1" wrap="square" lIns="91425" tIns="45700" rIns="91425" bIns="45700" anchor="t" anchorCtr="0">
            <a:noAutofit/>
          </a:bodyPr>
          <a:lstStyle/>
          <a:p>
            <a:pPr marL="457200" lvl="0" indent="-336550" algn="just" rtl="0">
              <a:lnSpc>
                <a:spcPct val="100000"/>
              </a:lnSpc>
              <a:spcBef>
                <a:spcPts val="1200"/>
              </a:spcBef>
              <a:spcAft>
                <a:spcPts val="0"/>
              </a:spcAft>
              <a:buSzPts val="1700"/>
              <a:buFont typeface="Calibri"/>
              <a:buChar char="-"/>
            </a:pPr>
            <a:r>
              <a:rPr lang="ru-RU" sz="1700" b="1"/>
              <a:t>Sõbralik nokkimine nalja pärast</a:t>
            </a:r>
            <a:r>
              <a:rPr lang="ru-RU" sz="1700"/>
              <a:t>. </a:t>
            </a:r>
            <a:br>
              <a:rPr lang="ru-RU" sz="1700"/>
            </a:br>
            <a:r>
              <a:rPr lang="ru-RU" sz="1700"/>
              <a:t>Kui sõbralikult nokitakse ning kõikidel osapooltel ongi päriselt lõbus, siis ei ole tegemist kiusamisega. Mäng või nali lakkab olemast lahe koostegutsemine, kui puudub vastastikune austus, ei täideta mängureegleid ja mõni mängijatest tunneb ennast sel põhjusel halvasti.</a:t>
            </a:r>
            <a:endParaRPr sz="1700"/>
          </a:p>
          <a:p>
            <a:pPr marL="457200" lvl="0" indent="0" algn="just" rtl="0">
              <a:lnSpc>
                <a:spcPct val="100000"/>
              </a:lnSpc>
              <a:spcBef>
                <a:spcPts val="1200"/>
              </a:spcBef>
              <a:spcAft>
                <a:spcPts val="0"/>
              </a:spcAft>
              <a:buSzPts val="2800"/>
              <a:buNone/>
            </a:pPr>
            <a:endParaRPr sz="800"/>
          </a:p>
          <a:p>
            <a:pPr marL="457200" lvl="0" indent="-336550" algn="just" rtl="0">
              <a:lnSpc>
                <a:spcPct val="100000"/>
              </a:lnSpc>
              <a:spcBef>
                <a:spcPts val="0"/>
              </a:spcBef>
              <a:spcAft>
                <a:spcPts val="0"/>
              </a:spcAft>
              <a:buSzPts val="1700"/>
              <a:buFont typeface="Calibri"/>
              <a:buChar char="-"/>
            </a:pPr>
            <a:r>
              <a:rPr lang="ru-RU" sz="1700" b="1"/>
              <a:t>Konfliktid on paratamatud.</a:t>
            </a:r>
            <a:r>
              <a:rPr lang="ru-RU" sz="1700"/>
              <a:t> Tavalist konflikti iseloomustab inimeste või rühmade vahel tekkinud pingeline olukord, kus tugevused ja nõrkused jagunevad võrdselt. </a:t>
            </a:r>
            <a:endParaRPr sz="1700"/>
          </a:p>
          <a:p>
            <a:pPr marL="0" lvl="0" indent="0" algn="just" rtl="0">
              <a:lnSpc>
                <a:spcPct val="150000"/>
              </a:lnSpc>
              <a:spcBef>
                <a:spcPts val="1200"/>
              </a:spcBef>
              <a:spcAft>
                <a:spcPts val="0"/>
              </a:spcAft>
              <a:buClr>
                <a:schemeClr val="dk1"/>
              </a:buClr>
              <a:buSzPts val="1100"/>
              <a:buFont typeface="Arial"/>
              <a:buNone/>
            </a:pPr>
            <a:endParaRPr sz="1800">
              <a:latin typeface="Calibri"/>
              <a:ea typeface="Calibri"/>
              <a:cs typeface="Calibri"/>
              <a:sym typeface="Calibri"/>
            </a:endParaRPr>
          </a:p>
          <a:p>
            <a:pPr marL="0" lvl="0" indent="0" algn="l" rtl="0">
              <a:lnSpc>
                <a:spcPct val="90000"/>
              </a:lnSpc>
              <a:spcBef>
                <a:spcPts val="1200"/>
              </a:spcBef>
              <a:spcAft>
                <a:spcPts val="0"/>
              </a:spcAft>
              <a:buSzPts val="2800"/>
              <a:buNone/>
            </a:pPr>
            <a:endParaRPr sz="3500"/>
          </a:p>
        </p:txBody>
      </p:sp>
      <p:pic>
        <p:nvPicPr>
          <p:cNvPr id="105" name="Google Shape;105;g90a59ce6a2_0_65"/>
          <p:cNvPicPr preferRelativeResize="0"/>
          <p:nvPr/>
        </p:nvPicPr>
        <p:blipFill rotWithShape="1">
          <a:blip r:embed="rId3">
            <a:alphaModFix/>
          </a:blip>
          <a:srcRect l="9700" t="18599" r="30074"/>
          <a:stretch/>
        </p:blipFill>
        <p:spPr>
          <a:xfrm>
            <a:off x="6402200" y="2487287"/>
            <a:ext cx="4484429" cy="3220211"/>
          </a:xfrm>
          <a:prstGeom prst="rect">
            <a:avLst/>
          </a:prstGeom>
          <a:noFill/>
          <a:ln>
            <a:noFill/>
          </a:ln>
        </p:spPr>
      </p:pic>
      <p:pic>
        <p:nvPicPr>
          <p:cNvPr id="6" name="Picture 5">
            <a:extLst>
              <a:ext uri="{FF2B5EF4-FFF2-40B4-BE49-F238E27FC236}">
                <a16:creationId xmlns:a16="http://schemas.microsoft.com/office/drawing/2014/main" id="{1DF9FC5B-B258-4A0E-9CE0-7B45EC527015}"/>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25"/>
          <p:cNvSpPr txBox="1">
            <a:spLocks noGrp="1"/>
          </p:cNvSpPr>
          <p:nvPr>
            <p:ph type="subTitle" idx="1"/>
          </p:nvPr>
        </p:nvSpPr>
        <p:spPr>
          <a:xfrm>
            <a:off x="697450" y="1834063"/>
            <a:ext cx="10541100" cy="3384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ru-RU" sz="2200" b="1">
                <a:solidFill>
                  <a:schemeClr val="dk1"/>
                </a:solidFill>
              </a:rPr>
              <a:t>K</a:t>
            </a:r>
            <a:r>
              <a:rPr lang="ru-RU" sz="2200" b="1"/>
              <a:t>iusamine</a:t>
            </a:r>
            <a:r>
              <a:rPr lang="ru-RU" sz="2200">
                <a:solidFill>
                  <a:schemeClr val="dk1"/>
                </a:solidFill>
              </a:rPr>
              <a:t> on grupis toimuv ühe inimese </a:t>
            </a:r>
            <a:r>
              <a:rPr lang="ru-RU" sz="2200" b="1">
                <a:solidFill>
                  <a:schemeClr val="dk1"/>
                </a:solidFill>
              </a:rPr>
              <a:t>süsteemne</a:t>
            </a:r>
            <a:r>
              <a:rPr lang="ru-RU" sz="2200">
                <a:solidFill>
                  <a:schemeClr val="dk1"/>
                </a:solidFill>
              </a:rPr>
              <a:t> ja </a:t>
            </a:r>
            <a:r>
              <a:rPr lang="ru-RU" sz="2200" b="1">
                <a:solidFill>
                  <a:schemeClr val="dk1"/>
                </a:solidFill>
              </a:rPr>
              <a:t>tahtlik</a:t>
            </a:r>
            <a:r>
              <a:rPr lang="ru-RU" sz="2200" b="1"/>
              <a:t> </a:t>
            </a:r>
            <a:r>
              <a:rPr lang="ru-RU" sz="2200" b="1">
                <a:solidFill>
                  <a:schemeClr val="dk1"/>
                </a:solidFill>
              </a:rPr>
              <a:t>kahjustamine või eiramine </a:t>
            </a:r>
            <a:r>
              <a:rPr lang="ru-RU" sz="2200">
                <a:solidFill>
                  <a:schemeClr val="dk1"/>
                </a:solidFill>
              </a:rPr>
              <a:t>olukorras, milles ta on sunnitud viibima ja kus tal on </a:t>
            </a:r>
            <a:r>
              <a:rPr lang="ru-RU" sz="2200" b="1">
                <a:solidFill>
                  <a:schemeClr val="dk1"/>
                </a:solidFill>
              </a:rPr>
              <a:t>raske end kaitsta.</a:t>
            </a:r>
            <a:endParaRPr sz="2200" b="1">
              <a:solidFill>
                <a:schemeClr val="dk1"/>
              </a:solidFill>
            </a:endParaRPr>
          </a:p>
          <a:p>
            <a:pPr marL="0" lvl="0" indent="0" algn="l" rtl="0">
              <a:lnSpc>
                <a:spcPct val="100000"/>
              </a:lnSpc>
              <a:spcBef>
                <a:spcPts val="0"/>
              </a:spcBef>
              <a:spcAft>
                <a:spcPts val="0"/>
              </a:spcAft>
              <a:buSzPts val="2400"/>
              <a:buNone/>
            </a:pPr>
            <a:endParaRPr sz="2200" b="1"/>
          </a:p>
          <a:p>
            <a:pPr marL="0" lvl="0" indent="0" algn="l" rtl="0">
              <a:lnSpc>
                <a:spcPct val="115000"/>
              </a:lnSpc>
              <a:spcBef>
                <a:spcPts val="0"/>
              </a:spcBef>
              <a:spcAft>
                <a:spcPts val="0"/>
              </a:spcAft>
              <a:buSzPts val="2400"/>
              <a:buNone/>
            </a:pPr>
            <a:endParaRPr sz="500" b="1"/>
          </a:p>
          <a:p>
            <a:pPr marL="342900" lvl="0" indent="-317500" algn="l" rtl="0">
              <a:lnSpc>
                <a:spcPct val="115000"/>
              </a:lnSpc>
              <a:spcBef>
                <a:spcPts val="0"/>
              </a:spcBef>
              <a:spcAft>
                <a:spcPts val="0"/>
              </a:spcAft>
              <a:buSzPts val="2000"/>
              <a:buFont typeface="Arial"/>
              <a:buChar char="•"/>
            </a:pPr>
            <a:r>
              <a:rPr lang="ru-RU" sz="2000" b="1">
                <a:solidFill>
                  <a:schemeClr val="dk1"/>
                </a:solidFill>
              </a:rPr>
              <a:t>Korduv </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Tahtlik</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Teisele haigettegemine</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Kannatajal on raske end kaitsta</a:t>
            </a:r>
            <a:r>
              <a:rPr lang="ru-RU" sz="2000">
                <a:solidFill>
                  <a:schemeClr val="dk1"/>
                </a:solidFill>
              </a:rPr>
              <a:t> </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Sunnitud kohalviibimine</a:t>
            </a:r>
            <a:endParaRPr sz="2000" b="1">
              <a:solidFill>
                <a:schemeClr val="dk1"/>
              </a:solidFill>
            </a:endParaRPr>
          </a:p>
          <a:p>
            <a:pPr marL="342900" lvl="0" indent="-317500" algn="l" rtl="0">
              <a:lnSpc>
                <a:spcPct val="115000"/>
              </a:lnSpc>
              <a:spcBef>
                <a:spcPts val="0"/>
              </a:spcBef>
              <a:spcAft>
                <a:spcPts val="0"/>
              </a:spcAft>
              <a:buSzPts val="2000"/>
              <a:buFont typeface="Arial"/>
              <a:buChar char="•"/>
            </a:pPr>
            <a:r>
              <a:rPr lang="ru-RU" sz="2000" b="1"/>
              <a:t>Grupifenomen</a:t>
            </a:r>
            <a:endParaRPr sz="2200"/>
          </a:p>
        </p:txBody>
      </p:sp>
      <p:pic>
        <p:nvPicPr>
          <p:cNvPr id="112" name="Google Shape;112;p25"/>
          <p:cNvPicPr preferRelativeResize="0"/>
          <p:nvPr/>
        </p:nvPicPr>
        <p:blipFill rotWithShape="1">
          <a:blip r:embed="rId3">
            <a:alphaModFix/>
          </a:blip>
          <a:srcRect l="11021" t="21142" r="30324" b="1157"/>
          <a:stretch/>
        </p:blipFill>
        <p:spPr>
          <a:xfrm>
            <a:off x="6288658" y="2832550"/>
            <a:ext cx="4555706" cy="2902099"/>
          </a:xfrm>
          <a:prstGeom prst="rect">
            <a:avLst/>
          </a:prstGeom>
          <a:noFill/>
          <a:ln>
            <a:noFill/>
          </a:ln>
        </p:spPr>
      </p:pic>
      <p:sp>
        <p:nvSpPr>
          <p:cNvPr id="114" name="Google Shape;114;p25"/>
          <p:cNvSpPr txBox="1"/>
          <p:nvPr/>
        </p:nvSpPr>
        <p:spPr>
          <a:xfrm>
            <a:off x="6167887" y="5768175"/>
            <a:ext cx="4830792" cy="800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ru-RU" sz="1400" b="0" i="0" u="none" strike="noStrike" cap="none" dirty="0">
                <a:solidFill>
                  <a:schemeClr val="dk1"/>
                </a:solidFill>
                <a:latin typeface="Arial"/>
                <a:ea typeface="Arial"/>
                <a:cs typeface="Arial"/>
                <a:sym typeface="Arial"/>
              </a:rPr>
              <a:t>0-3-aastased lapsed ei suuda teha teistele </a:t>
            </a:r>
            <a:r>
              <a:rPr lang="ru-RU" sz="1400" b="1" i="0" u="none" strike="noStrike" cap="none" dirty="0">
                <a:solidFill>
                  <a:schemeClr val="dk1"/>
                </a:solidFill>
                <a:latin typeface="Arial"/>
                <a:ea typeface="Arial"/>
                <a:cs typeface="Arial"/>
                <a:sym typeface="Arial"/>
              </a:rPr>
              <a:t>tahtlikult</a:t>
            </a:r>
            <a:r>
              <a:rPr lang="ru-RU" sz="1400" b="0" i="0" u="none" strike="noStrike" cap="none" dirty="0">
                <a:solidFill>
                  <a:schemeClr val="dk1"/>
                </a:solidFill>
                <a:latin typeface="Arial"/>
                <a:ea typeface="Arial"/>
                <a:cs typeface="Arial"/>
                <a:sym typeface="Arial"/>
              </a:rPr>
              <a:t> haiget ega kiusata kaaslast. Samas vajab väike laps selget sõnumit ja põhjendamist lubamatu käitumise kohta.</a:t>
            </a:r>
            <a:endParaRPr sz="1400" b="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21E060AB-58D9-446E-9291-380DA0C395BF}"/>
              </a:ext>
            </a:extLst>
          </p:cNvPr>
          <p:cNvPicPr>
            <a:picLocks noChangeAspect="1"/>
          </p:cNvPicPr>
          <p:nvPr/>
        </p:nvPicPr>
        <p:blipFill rotWithShape="1">
          <a:blip r:embed="rId4"/>
          <a:srcRect l="3730" t="8781" r="2869" b="34871"/>
          <a:stretch/>
        </p:blipFill>
        <p:spPr>
          <a:xfrm>
            <a:off x="248478" y="134056"/>
            <a:ext cx="11678480" cy="127220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946</TotalTime>
  <Words>3824</Words>
  <Application>Microsoft Office PowerPoint</Application>
  <PresentationFormat>Widescreen</PresentationFormat>
  <Paragraphs>494</Paragraphs>
  <Slides>75</Slides>
  <Notes>71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Georgia</vt:lpstr>
      <vt:lpstr>Wingdings</vt:lpstr>
      <vt:lpstr>Roboto</vt:lpstr>
      <vt:lpstr>Times New Roman</vt:lpstr>
      <vt:lpstr>Arial</vt:lpstr>
      <vt:lpstr>Calibri</vt:lpstr>
      <vt:lpstr>Office Theme</vt:lpstr>
      <vt:lpstr>Kuidas lapsevanemad saavad kiusamist ennetada ja teha koostööd haridusasutusega?</vt:lpstr>
      <vt:lpstr>PowerPoint Presentation</vt:lpstr>
      <vt:lpstr>  “Kiusamisest vabaks!” lastevanemate koosoleku peatükid valivad ja viivad läbi rühmaõpetajad ise. Soovitatav on vanemaid mitte lihtsalt informeerida programmi põhimõtetest ja tegevustest, vaid teha programmi tegevusi KOOS nendega - just neidsamu, mida ka õpetajad teevad koos lastega.  Esitluse I peatüki eesmärgiks on rääkida kiusamise olemusest, II peatüki eesmärgiks tutvustada lastevanematele programmi sisu ning III peatükk käsitleb metoodikat tegevuste läbimängimiseks koos lastevanematega, et tagada nendevaheline ühtekuuluvustunne ja võimendada omavahelist koostööd laste huvides.  Ühe “Kiusamisest vabaks!” lastevanemate koosoleku pikkus on 1,5-2 tundi ning soovitatav on neid korraldada õppeaastas vähemalt kahel korral. </vt:lpstr>
      <vt:lpstr>PowerPoint Presentation</vt:lpstr>
      <vt:lpstr>KIUSAMISE FENOMEN   Mida peab teadma lapsevanem kiusamisest, et seda lasterühmas ennetada?</vt:lpstr>
      <vt:lpstr>PowerPoint Presentation</vt:lpstr>
      <vt:lpstr>PowerPoint Presentation</vt:lpstr>
      <vt:lpstr>MITTE KÕIK POLE KIUSAMINE </vt:lpstr>
      <vt:lpstr>PowerPoint Presentation</vt:lpstr>
      <vt:lpstr>Rollid kiusamismudelis</vt:lpstr>
      <vt:lpstr>Kiusamise tagajärjed  Kiusamine mõjutab kõikide osapoolte arengut ja heaolu</vt:lpstr>
      <vt:lpstr>PowerPoint Presentation</vt:lpstr>
      <vt:lpstr>PowerPoint Presentation</vt:lpstr>
      <vt:lpstr>ÜLEVAADE PROGRAMMIST  “KIUSAMISEST VABAKS!” </vt:lpstr>
      <vt:lpstr>Millised on Teie senised teadmised programmist “Kiusamisest vabaks!”? </vt:lpstr>
      <vt:lpstr>Aastal 2017 loodi Haridus- ja Teadusministeeriumi eestvedamisel Kiusamisvaba Haridustee koalitsioon, kuhu kuuluvad:</vt:lpstr>
      <vt:lpstr> Programm „Kiusamisest vabaks!” toetab sujuvat üleminekut   SÕIMEDEST LASTEAEDA KOOLI  Programmiga on liitunud ca 80% lasteaedu ja 30% koole.</vt:lpstr>
      <vt:lpstr>PowerPoint Presentation</vt:lpstr>
      <vt:lpstr>Metoodika uuringud Taanis </vt:lpstr>
      <vt:lpstr>PowerPoint Presentation</vt:lpstr>
      <vt:lpstr>PowerPoint Presentation</vt:lpstr>
      <vt:lpstr>PowerPoint Presentation</vt:lpstr>
      <vt:lpstr>Programmi „Kiusamisest vabaks!” sõimerühma ja lastehoiu metoodiline materjal  </vt:lpstr>
      <vt:lpstr>PowerPoint Presentation</vt:lpstr>
      <vt:lpstr>Suur Sõber Karu on perede külastaja ning ühendajana </vt:lpstr>
      <vt:lpstr>Väike Sõber Karu</vt:lpstr>
      <vt:lpstr>Sõlmime kokkulepped</vt:lpstr>
      <vt:lpstr>Sõber Karude saabumine rühma  Mõtleme koos, kuidas MEIE laste rühma saabuvad väikesed Sõber Karud? </vt:lpstr>
      <vt:lpstr>Sõber Karude väljapanek rühmas </vt:lpstr>
      <vt:lpstr>PROGRAMMI VÄÄRTUSTE JA PÕHIMÕTETE JUURUTAMINE HARIDUSASUTUSES  KOOSTÖÖS LASTEVANEMATEGA</vt:lpstr>
      <vt:lpstr>Programmi „Kiusamisest vabaks!“ väärtuste juurutamise sihtrühmad:</vt:lpstr>
      <vt:lpstr>PowerPoint Presentation</vt:lpstr>
      <vt:lpstr>Harjutus lastevanematele:  väärtuste tutvustamine “Vanem kui eeskuju”  (vanemad täidavad tühje plakateid rühmades)  Olen hooliv lapsevanem, sest ma  .... Olen salliv lapsevanem, sest ma  .... Olen austav lapsevanem, sest ma  .... Olen julge lapsevanem, sest ma ....  Täidetud plakat jääb lasterühma ruumi.</vt:lpstr>
      <vt:lpstr>„Seda, keda puudutatakse, ei kiusata“  - hea puudutuse õpetamise metoodika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PROGRAMMI “KIUSAMISEST VABAKS!” NÕUANNED LAPSEVANEMATELE  </vt:lpstr>
      <vt:lpstr>PowerPoint Presentation</vt:lpstr>
      <vt:lpstr>PowerPoint Presentation</vt:lpstr>
      <vt:lpstr>PowerPoint Presentation</vt:lpstr>
      <vt:lpstr>PowerPoint Presentation</vt:lpstr>
      <vt:lpstr>„Kiusamisest vabaks!“ vestluskaardid lastevanematele Kaart nr. 17 „Õhtusöögilauas“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Tegevus: Õpetajad tutvustavad ühte tegevust, mida nad rühmaruumis emotsioonide plakatite abil lastega läbi viivad. </vt:lpstr>
      <vt:lpstr>Sõimedes ja lastehoidudes kasutusel olevad “Kiusamisest vabaks!” beebimärgid on kasutatavad ka kodudes</vt:lpstr>
      <vt:lpstr>PowerPoint Presentation</vt:lpstr>
      <vt:lpstr>„Kiusamisest vabaks!“ vestluskaart lastevanematele Kaart nr. 16  „Koostöö lastevanemate vahel“</vt:lpstr>
      <vt:lpstr>„Kiusamisest vabaks!“ vestluskaart lastevanematele Kaart nr. 18  „Uued lapsevanemad“</vt:lpstr>
      <vt:lpstr>PowerPoint Presentation</vt:lpstr>
      <vt:lpstr>“Kiusamisest vabaks!”  ühisürituse  planeerimine</vt:lpstr>
      <vt:lpstr>PowerPoint Presentation</vt:lpstr>
      <vt:lpstr>“KIUSAMISEST VABAKS!” MEESKOND SOOVITAB KASULIKKE MATERJALE  ISESEISVAKS LUGEMISEKS</vt:lpstr>
      <vt:lpstr>www.kiusamisestvabaks.ee </vt:lpstr>
      <vt:lpstr>PowerPoint Presentation</vt:lpstr>
      <vt:lpstr>SÕBER KARU MOBIILIRAKENDUS LASTEVANEMATELE</vt:lpstr>
      <vt:lpstr>AUTORITEETNE KASVATUSSTIIL peetakse teadusuuringute kohaselt kõige tõhusamaks vanemlusstiiliks. Autoriteetne kasvatusstiil kombineerib ühelt poolt kõrget distsipliini ja teiselt poolt suure soojuse ja vastutulelikkuse. </vt:lpstr>
      <vt:lpstr>PowerPoint Presentation</vt:lpstr>
      <vt:lpstr>PowerPoint Presentation</vt:lpstr>
      <vt:lpstr>Kui vanem ei oska last aidata, peab vanem leidma endale abi.</vt:lpstr>
      <vt:lpstr>LAPS VAJAB ÕNNELIKU JA RAHULIKKU VANEMAT</vt:lpstr>
      <vt:lpstr>ABI SAAB KÜSIDA NII LAPS KUI KA VANEM</vt:lpstr>
      <vt:lpstr>Tagasiside ja küsimused?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Kuidas lapsevanemad saavad kiusamist ennetada ja teha koostööd haridusasutusega?</dc:title>
  <dc:creator>Sirje</dc:creator>
  <cp:lastModifiedBy>Saskia Muru</cp:lastModifiedBy>
  <cp:revision>16</cp:revision>
  <dcterms:modified xsi:type="dcterms:W3CDTF">2021-09-08T09:29:39Z</dcterms:modified>
</cp:coreProperties>
</file>