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40" r:id="rId16"/>
    <p:sldId id="271" r:id="rId17"/>
    <p:sldId id="272" r:id="rId18"/>
    <p:sldId id="273" r:id="rId19"/>
    <p:sldId id="274" r:id="rId20"/>
    <p:sldId id="275" r:id="rId21"/>
    <p:sldId id="276" r:id="rId22"/>
    <p:sldId id="278" r:id="rId23"/>
    <p:sldId id="277" r:id="rId24"/>
    <p:sldId id="360" r:id="rId25"/>
    <p:sldId id="280" r:id="rId26"/>
    <p:sldId id="281" r:id="rId27"/>
    <p:sldId id="282" r:id="rId28"/>
    <p:sldId id="283" r:id="rId29"/>
    <p:sldId id="284" r:id="rId30"/>
    <p:sldId id="285" r:id="rId31"/>
    <p:sldId id="341"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7" r:id="rId52"/>
    <p:sldId id="305" r:id="rId53"/>
    <p:sldId id="309" r:id="rId54"/>
    <p:sldId id="310" r:id="rId55"/>
    <p:sldId id="308" r:id="rId56"/>
    <p:sldId id="312" r:id="rId57"/>
    <p:sldId id="313" r:id="rId58"/>
    <p:sldId id="311" r:id="rId59"/>
    <p:sldId id="315" r:id="rId60"/>
    <p:sldId id="314" r:id="rId61"/>
    <p:sldId id="317" r:id="rId62"/>
    <p:sldId id="318" r:id="rId63"/>
    <p:sldId id="316" r:id="rId64"/>
    <p:sldId id="320" r:id="rId65"/>
    <p:sldId id="321" r:id="rId66"/>
    <p:sldId id="319" r:id="rId67"/>
    <p:sldId id="323" r:id="rId68"/>
    <p:sldId id="324" r:id="rId69"/>
    <p:sldId id="322" r:id="rId70"/>
    <p:sldId id="325" r:id="rId71"/>
    <p:sldId id="326" r:id="rId72"/>
    <p:sldId id="327" r:id="rId73"/>
    <p:sldId id="338" r:id="rId74"/>
    <p:sldId id="354" r:id="rId75"/>
    <p:sldId id="328" r:id="rId76"/>
    <p:sldId id="329" r:id="rId77"/>
    <p:sldId id="330" r:id="rId78"/>
    <p:sldId id="331" r:id="rId79"/>
    <p:sldId id="401" r:id="rId80"/>
    <p:sldId id="332" r:id="rId81"/>
    <p:sldId id="333" r:id="rId82"/>
    <p:sldId id="334" r:id="rId83"/>
    <p:sldId id="335" r:id="rId84"/>
    <p:sldId id="336" r:id="rId85"/>
    <p:sldId id="337" r:id="rId86"/>
    <p:sldId id="339" r:id="rId87"/>
  </p:sldIdLst>
  <p:sldSz cx="12192000" cy="6858000"/>
  <p:notesSz cx="6858000" cy="9144000"/>
  <p:embeddedFontLst>
    <p:embeddedFont>
      <p:font typeface="Calibri" panose="020F0502020204030204" pitchFamily="34" charset="0"/>
      <p:regular r:id="rId89"/>
      <p:bold r:id="rId90"/>
      <p:italic r:id="rId91"/>
      <p:boldItalic r:id="rId92"/>
    </p:embeddedFont>
    <p:embeddedFont>
      <p:font typeface="Georgia" panose="02040502050405020303" pitchFamily="18" charset="0"/>
      <p:regular r:id="rId93"/>
      <p:bold r:id="rId94"/>
      <p:italic r:id="rId95"/>
      <p:boldItalic r:id="rId96"/>
    </p:embeddedFont>
    <p:embeddedFont>
      <p:font typeface="Roboto" panose="02000000000000000000" pitchFamily="2"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g4wfJp3qWZMPJ9U1fJjGMIDjhij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lena Kossinova" initials="JK" lastIdx="1" clrIdx="0">
    <p:extLst>
      <p:ext uri="{19B8F6BF-5375-455C-9EA6-DF929625EA0E}">
        <p15:presenceInfo xmlns:p15="http://schemas.microsoft.com/office/powerpoint/2012/main" userId="1342ad92e246bc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34"/>
  </p:normalViewPr>
  <p:slideViewPr>
    <p:cSldViewPr snapToGrid="0">
      <p:cViewPr varScale="1">
        <p:scale>
          <a:sx n="63" d="100"/>
          <a:sy n="63" d="100"/>
        </p:scale>
        <p:origin x="67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500"/>
          </a:p>
        </p:txBody>
      </p:sp>
      <p:sp>
        <p:nvSpPr>
          <p:cNvPr id="117" name="Google Shape;1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28d8f59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928d8f59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928d8f59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76de88d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976de88d53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976de88d53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a0ec2b0205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a0ec2b0205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9cb1e835b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9cb1e835b6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g9cb1e835b6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2e6739a0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92e6739a0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2e6739a07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92e6739a0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cb1e835b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cb1e835b6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9cb1e835b6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92e6739a0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92e6739a0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1" name="Google Shape;1001;g92e6739a07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439f63d3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9439f63d38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9439f63d38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0d6b5276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a0d6b5276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4" name="Google Shape;254;ga0d6b5276d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76de88d53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976de88d53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976de88d53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0ec2b020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a0ec2b0205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a0ec2b0205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928d8f59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928d8f59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928d8f59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e02c2285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e02c22856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g9e02c22856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a0ec2b0205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a0ec2b0205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7127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cb1e835b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9cb1e835b6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9cb1e835b6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ru-RU" sz="1200" dirty="0">
                <a:solidFill>
                  <a:srgbClr val="000000"/>
                </a:solidFill>
                <a:latin typeface="+mn-lt"/>
              </a:rPr>
              <a:t>Методика подразумевает, что группа слушает историю, которую читает или рассказывает учитель, и одновременно участники «рисуют» эту историю на спинах друг друга или на спине Друга Медведя.</a:t>
            </a:r>
          </a:p>
          <a:p>
            <a:pPr marL="0" lvl="0" indent="0" algn="just" rtl="0">
              <a:lnSpc>
                <a:spcPct val="150000"/>
              </a:lnSpc>
              <a:spcBef>
                <a:spcPts val="1000"/>
              </a:spcBef>
              <a:spcAft>
                <a:spcPts val="0"/>
              </a:spcAft>
              <a:buNone/>
            </a:pPr>
            <a:r>
              <a:rPr lang="ru-RU" sz="1200" dirty="0">
                <a:solidFill>
                  <a:srgbClr val="000000"/>
                </a:solidFill>
                <a:latin typeface="+mn-lt"/>
              </a:rPr>
              <a:t>При хороших прикосновениях активизируется синтез «гормона счастья» </a:t>
            </a:r>
            <a:r>
              <a:rPr lang="ru-RU" sz="1200" u="sng" dirty="0">
                <a:solidFill>
                  <a:srgbClr val="000000"/>
                </a:solidFill>
                <a:latin typeface="+mn-lt"/>
              </a:rPr>
              <a:t>окситоцина</a:t>
            </a:r>
            <a:r>
              <a:rPr lang="ru-RU" sz="1200" dirty="0">
                <a:solidFill>
                  <a:srgbClr val="000000"/>
                </a:solidFill>
                <a:latin typeface="+mn-lt"/>
              </a:rPr>
              <a:t>, благодаря чему люди становятся ближе друг другу. </a:t>
            </a:r>
            <a:endParaRPr lang="ru-RU" sz="1200" dirty="0">
              <a:latin typeface="+mn-lt"/>
            </a:endParaRPr>
          </a:p>
          <a:p>
            <a:pPr marL="0" lvl="0" indent="0" algn="l" rtl="0">
              <a:lnSpc>
                <a:spcPct val="100000"/>
              </a:lnSpc>
              <a:spcBef>
                <a:spcPts val="0"/>
              </a:spcBef>
              <a:spcAft>
                <a:spcPts val="0"/>
              </a:spcAft>
              <a:buSzPts val="1400"/>
              <a:buNone/>
            </a:pPr>
            <a:endParaRPr dirty="0"/>
          </a:p>
        </p:txBody>
      </p:sp>
      <p:sp>
        <p:nvSpPr>
          <p:cNvPr id="319" name="Google Shape;319;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28d8f59ee_0_136:notes"/>
          <p:cNvSpPr>
            <a:spLocks noGrp="1" noRot="1" noChangeAspect="1"/>
          </p:cNvSpPr>
          <p:nvPr>
            <p:ph type="sldImg" idx="2"/>
          </p:nvPr>
        </p:nvSpPr>
        <p:spPr>
          <a:xfrm>
            <a:off x="222250" y="812800"/>
            <a:ext cx="7096125" cy="3990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g928d8f59ee_0_136:notes"/>
          <p:cNvSpPr txBox="1">
            <a:spLocks noGrp="1"/>
          </p:cNvSpPr>
          <p:nvPr>
            <p:ph type="body" idx="1"/>
          </p:nvPr>
        </p:nvSpPr>
        <p:spPr>
          <a:xfrm>
            <a:off x="755950" y="5078706"/>
            <a:ext cx="6030000" cy="479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928d8f59ee_0_136:notes"/>
          <p:cNvSpPr txBox="1">
            <a:spLocks noGrp="1"/>
          </p:cNvSpPr>
          <p:nvPr>
            <p:ph type="sldNum" idx="12"/>
          </p:nvPr>
        </p:nvSpPr>
        <p:spPr>
          <a:xfrm>
            <a:off x="4277841" y="10155950"/>
            <a:ext cx="3264000" cy="5163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ru-RU"/>
              <a:t>34</a:t>
            </a:fld>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3aaaef1fb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93aaaef1f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g93aaaef1f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e40148c1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9e40148c1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9e40148c1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9e40148c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9e40148c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9e40148c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e40148c1d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9e40148c1d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0" name="Google Shape;360;g9e40148c1d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e40148c1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9e40148c1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7" name="Google Shape;367;g9e40148c1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57a18ddc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g957a18ddc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3aaaef1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93aaaef1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93aaaef1fb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9e40148c1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9e40148c1d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3" name="Google Shape;383;g9e40148c1d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40148c1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9e40148c1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9e40148c1d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e40148c1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9e40148c1d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9e40148c1d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9e40148c1d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9e40148c1d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9e40148c1d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e40148c1d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9e40148c1d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9e40148c1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2c6d11ac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92c6d11acb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92c6d11acb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9e40148c1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9e40148c1d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9e40148c1d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0ec2b020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a0ec2b0205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ga0ec2b0205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0ec2b020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a0ec2b0205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a0ec2b0205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26fe10a0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g926fe10a0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g926fe10a0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a0ec2b0205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t-EE" b="1" u="sng" dirty="0"/>
              <a:t>TEKST KAARDIL</a:t>
            </a:r>
            <a:br>
              <a:rPr lang="et-EE" dirty="0"/>
            </a:br>
            <a:r>
              <a:rPr lang="ru-RU" dirty="0"/>
              <a:t>Я приду завтра к тебе в гости поиграть?</a:t>
            </a:r>
          </a:p>
          <a:p>
            <a:pPr marL="0" lvl="0" indent="0" algn="l" rtl="0">
              <a:spcBef>
                <a:spcPts val="0"/>
              </a:spcBef>
              <a:spcAft>
                <a:spcPts val="0"/>
              </a:spcAft>
              <a:buNone/>
            </a:pPr>
            <a:r>
              <a:rPr lang="ru-RU" dirty="0"/>
              <a:t>Ох… Только не он! Мне не нравятся его родители.</a:t>
            </a:r>
            <a:endParaRPr dirty="0"/>
          </a:p>
        </p:txBody>
      </p:sp>
      <p:sp>
        <p:nvSpPr>
          <p:cNvPr id="461" name="Google Shape;461;ga0ec2b0205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0ec2b020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a0ec2b0205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a0ec2b0205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9da6a2eb1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9da6a2eb16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9da6a2eb16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a0ec2b020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a0ec2b020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a0ec2b020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0ec2b0205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a0ec2b0205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ga0ec2b0205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ec2b02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a0ec2b0205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a0ec2b0205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16" name="Google Shape;51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9e22b816bd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9e22b816bd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6" name="Google Shape;526;g9e22b816bd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da6a2eb1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da6a2eb16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9da6a2eb16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e40148c1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e40148c1d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9e40148c1d_0_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2e6739a0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92e6739a0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g92e6739a07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da6a2eb16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9da6a2eb16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9da6a2eb16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e22b816b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9e22b816bd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9e22b816bd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da6a2eb16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9da6a2eb16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g9da6a2eb16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7015a1d1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97015a1d1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b="1">
              <a:solidFill>
                <a:srgbClr val="000000"/>
              </a:solidFill>
              <a:latin typeface="Georgia"/>
              <a:ea typeface="Georgia"/>
              <a:cs typeface="Georgia"/>
              <a:sym typeface="Georgia"/>
            </a:endParaRPr>
          </a:p>
        </p:txBody>
      </p:sp>
      <p:sp>
        <p:nvSpPr>
          <p:cNvPr id="589" name="Google Shape;589;g97015a1d1d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9cb1e835b6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9cb1e835b6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9" name="Google Shape;599;g9cb1e835b6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da6a2eb1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9da6a2eb16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da6a2eb16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8" name="Google Shape;61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e22b816bd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9e22b816bd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g9e22b816bd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9da6a2eb1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9da6a2eb16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g9da6a2eb16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a0ec2b020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a0ec2b0205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a0ec2b0205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76de88d5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976de88d53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976de88d53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439f63d38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9439f63d38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52" name="Google Shape;652;g9439f63d38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976de88d53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g976de88d53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925b8360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925b8360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9" name="Google Shape;939;g925b83608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e40148c1d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9e40148c1d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9e40148c1d_0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90a59ce6a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90a59ce6a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90a59ce6a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928d8f59ee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928d8f59ee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FF"/>
              </a:highlight>
              <a:latin typeface="Roboto"/>
              <a:ea typeface="Roboto"/>
              <a:cs typeface="Roboto"/>
              <a:sym typeface="Roboto"/>
            </a:endParaRPr>
          </a:p>
        </p:txBody>
      </p:sp>
      <p:sp>
        <p:nvSpPr>
          <p:cNvPr id="685" name="Google Shape;685;g928d8f59ee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928d8f59ee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928d8f59ee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g928d8f59ee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a59ce6a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90a59ce6a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01" name="Google Shape;101;g90a59ce6a2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9e4ccc3e2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9e4ccc3e29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g9e4ccc3e29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9e40148c1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9e40148c1d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1" name="Google Shape;721;g9e40148c1d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948f79e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948f79e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g948f79e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53" name="Google Shape;7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1100"/>
              <a:buNone/>
            </a:pPr>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5"/>
        <p:cNvGrpSpPr/>
        <p:nvPr/>
      </p:nvGrpSpPr>
      <p:grpSpPr>
        <a:xfrm>
          <a:off x="0" y="0"/>
          <a:ext cx="0" cy="0"/>
          <a:chOff x="0" y="0"/>
          <a:chExt cx="0" cy="0"/>
        </a:xfrm>
      </p:grpSpPr>
      <p:sp>
        <p:nvSpPr>
          <p:cNvPr id="16" name="Google Shape;16;p102"/>
          <p:cNvSpPr txBox="1">
            <a:spLocks noGrp="1"/>
          </p:cNvSpPr>
          <p:nvPr>
            <p:ph type="ctrTitle"/>
          </p:nvPr>
        </p:nvSpPr>
        <p:spPr>
          <a:xfrm>
            <a:off x="838200" y="1674253"/>
            <a:ext cx="10515600" cy="320684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F3864"/>
              </a:buClr>
              <a:buSzPts val="4400"/>
              <a:buFont typeface="Arial"/>
              <a:buNone/>
              <a:defRPr sz="4400" b="1"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102"/>
          <p:cNvSpPr txBox="1">
            <a:spLocks noGrp="1"/>
          </p:cNvSpPr>
          <p:nvPr>
            <p:ph type="subTitle" idx="1"/>
          </p:nvPr>
        </p:nvSpPr>
        <p:spPr>
          <a:xfrm>
            <a:off x="838200" y="5100034"/>
            <a:ext cx="10515600" cy="824247"/>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2"/>
          <p:cNvSpPr txBox="1">
            <a:spLocks noGrp="1"/>
          </p:cNvSpPr>
          <p:nvPr>
            <p:ph type="dt" idx="10"/>
          </p:nvPr>
        </p:nvSpPr>
        <p:spPr>
          <a:xfrm>
            <a:off x="9448800" y="6356350"/>
            <a:ext cx="1905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b="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obj">
  <p:cSld name="OBJECT">
    <p:spTree>
      <p:nvGrpSpPr>
        <p:cNvPr id="1" name="Shape 20"/>
        <p:cNvGrpSpPr/>
        <p:nvPr/>
      </p:nvGrpSpPr>
      <p:grpSpPr>
        <a:xfrm>
          <a:off x="0" y="0"/>
          <a:ext cx="0" cy="0"/>
          <a:chOff x="0" y="0"/>
          <a:chExt cx="0" cy="0"/>
        </a:xfrm>
      </p:grpSpPr>
      <p:sp>
        <p:nvSpPr>
          <p:cNvPr id="21" name="Google Shape;21;p103"/>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03"/>
          <p:cNvSpPr txBox="1">
            <a:spLocks noGrp="1"/>
          </p:cNvSpPr>
          <p:nvPr>
            <p:ph type="body" idx="1"/>
          </p:nvPr>
        </p:nvSpPr>
        <p:spPr>
          <a:xfrm>
            <a:off x="838200" y="2588655"/>
            <a:ext cx="10515600" cy="358830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
        <p:cNvGrpSpPr/>
        <p:nvPr/>
      </p:nvGrpSpPr>
      <p:grpSpPr>
        <a:xfrm>
          <a:off x="0" y="0"/>
          <a:ext cx="0" cy="0"/>
          <a:chOff x="0" y="0"/>
          <a:chExt cx="0" cy="0"/>
        </a:xfrm>
      </p:grpSpPr>
      <p:sp>
        <p:nvSpPr>
          <p:cNvPr id="25" name="Google Shape;25;p104"/>
          <p:cNvSpPr txBox="1">
            <a:spLocks noGrp="1"/>
          </p:cNvSpPr>
          <p:nvPr>
            <p:ph type="sldNum" idx="12"/>
          </p:nvPr>
        </p:nvSpPr>
        <p:spPr>
          <a:xfrm>
            <a:off x="8737600" y="6248401"/>
            <a:ext cx="2514600" cy="638175"/>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26"/>
        <p:cNvGrpSpPr/>
        <p:nvPr/>
      </p:nvGrpSpPr>
      <p:grpSpPr>
        <a:xfrm>
          <a:off x="0" y="0"/>
          <a:ext cx="0" cy="0"/>
          <a:chOff x="0" y="0"/>
          <a:chExt cx="0" cy="0"/>
        </a:xfrm>
      </p:grpSpPr>
      <p:sp>
        <p:nvSpPr>
          <p:cNvPr id="27" name="Google Shape;27;p106"/>
          <p:cNvSpPr txBox="1">
            <a:spLocks noGrp="1"/>
          </p:cNvSpPr>
          <p:nvPr>
            <p:ph type="title"/>
          </p:nvPr>
        </p:nvSpPr>
        <p:spPr>
          <a:xfrm rot="5400000">
            <a:off x="6804568" y="2481200"/>
            <a:ext cx="6772200" cy="2736900"/>
          </a:xfrm>
          <a:prstGeom prst="rect">
            <a:avLst/>
          </a:prstGeom>
          <a:noFill/>
          <a:ln>
            <a:noFill/>
          </a:ln>
        </p:spPr>
        <p:txBody>
          <a:bodyPr spcFirstLastPara="1" wrap="square" lIns="90000" tIns="45000" rIns="90000" bIns="45000" anchor="ctr" anchorCtr="0">
            <a:noAutofit/>
          </a:bodyPr>
          <a:lstStyle>
            <a:lvl1pPr marR="0" lvl="0"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106"/>
          <p:cNvSpPr txBox="1">
            <a:spLocks noGrp="1"/>
          </p:cNvSpPr>
          <p:nvPr>
            <p:ph type="body" idx="1"/>
          </p:nvPr>
        </p:nvSpPr>
        <p:spPr>
          <a:xfrm rot="5400000">
            <a:off x="1228116" y="-155200"/>
            <a:ext cx="6772200" cy="80097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400"/>
              <a:buNone/>
              <a:defRPr/>
            </a:lvl1pPr>
            <a:lvl2pPr marL="914400" lvl="1" indent="-228600" algn="l">
              <a:lnSpc>
                <a:spcPct val="95000"/>
              </a:lnSpc>
              <a:spcBef>
                <a:spcPts val="1425"/>
              </a:spcBef>
              <a:spcAft>
                <a:spcPts val="0"/>
              </a:spcAft>
              <a:buSzPts val="1400"/>
              <a:buNone/>
              <a:defRPr/>
            </a:lvl2pPr>
            <a:lvl3pPr marL="1371600" lvl="2" indent="-228600" algn="l">
              <a:lnSpc>
                <a:spcPct val="95000"/>
              </a:lnSpc>
              <a:spcBef>
                <a:spcPts val="1138"/>
              </a:spcBef>
              <a:spcAft>
                <a:spcPts val="0"/>
              </a:spcAft>
              <a:buSzPts val="1400"/>
              <a:buNone/>
              <a:defRPr/>
            </a:lvl3pPr>
            <a:lvl4pPr marL="1828800" lvl="3" indent="-228600" algn="l">
              <a:lnSpc>
                <a:spcPct val="95000"/>
              </a:lnSpc>
              <a:spcBef>
                <a:spcPts val="850"/>
              </a:spcBef>
              <a:spcAft>
                <a:spcPts val="0"/>
              </a:spcAft>
              <a:buSzPts val="1400"/>
              <a:buNone/>
              <a:defRPr/>
            </a:lvl4pPr>
            <a:lvl5pPr marL="2286000" lvl="4" indent="-228600" algn="l">
              <a:lnSpc>
                <a:spcPct val="95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6"/>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30"/>
        <p:cNvGrpSpPr/>
        <p:nvPr/>
      </p:nvGrpSpPr>
      <p:grpSpPr>
        <a:xfrm>
          <a:off x="0" y="0"/>
          <a:ext cx="0" cy="0"/>
          <a:chOff x="0" y="0"/>
          <a:chExt cx="0" cy="0"/>
        </a:xfrm>
      </p:grpSpPr>
      <p:sp>
        <p:nvSpPr>
          <p:cNvPr id="31" name="Google Shape;31;p105"/>
          <p:cNvSpPr txBox="1">
            <a:spLocks noGrp="1"/>
          </p:cNvSpPr>
          <p:nvPr>
            <p:ph type="title"/>
          </p:nvPr>
        </p:nvSpPr>
        <p:spPr>
          <a:xfrm>
            <a:off x="840317" y="457200"/>
            <a:ext cx="3932700" cy="1600200"/>
          </a:xfrm>
          <a:prstGeom prst="rect">
            <a:avLst/>
          </a:prstGeom>
          <a:noFill/>
          <a:ln>
            <a:noFill/>
          </a:ln>
        </p:spPr>
        <p:txBody>
          <a:bodyPr spcFirstLastPara="1" wrap="square" lIns="90000" tIns="45000" rIns="90000" bIns="45000" anchor="b" anchorCtr="0">
            <a:noAutofit/>
          </a:bodyPr>
          <a:lstStyle>
            <a:lvl1pPr marR="0" lvl="0" algn="l" rtl="0">
              <a:lnSpc>
                <a:spcPct val="95000"/>
              </a:lnSpc>
              <a:spcBef>
                <a:spcPts val="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05"/>
          <p:cNvSpPr>
            <a:spLocks noGrp="1"/>
          </p:cNvSpPr>
          <p:nvPr>
            <p:ph type="pic" idx="2"/>
          </p:nvPr>
        </p:nvSpPr>
        <p:spPr>
          <a:xfrm>
            <a:off x="5183717" y="987425"/>
            <a:ext cx="6172500" cy="4873500"/>
          </a:xfrm>
          <a:prstGeom prst="rect">
            <a:avLst/>
          </a:prstGeom>
          <a:noFill/>
          <a:ln>
            <a:noFill/>
          </a:ln>
        </p:spPr>
        <p:txBody>
          <a:bodyPr spcFirstLastPara="1" wrap="square" lIns="0" tIns="20150" rIns="0" bIns="0" anchor="t" anchorCtr="0">
            <a:noAutofit/>
          </a:bodyPr>
          <a:lstStyle>
            <a:lvl1pPr marR="0" lvl="0" algn="l" rtl="0">
              <a:lnSpc>
                <a:spcPct val="95000"/>
              </a:lnSpc>
              <a:spcBef>
                <a:spcPts val="0"/>
              </a:spcBef>
              <a:spcAft>
                <a:spcPts val="0"/>
              </a:spcAft>
              <a:buClr>
                <a:srgbClr val="000000"/>
              </a:buClr>
              <a:buSzPts val="3200"/>
              <a:buFont typeface="Times New Roman"/>
              <a:buNone/>
              <a:defRPr sz="3200" b="0" i="0" u="none" strike="noStrike" cap="none">
                <a:solidFill>
                  <a:srgbClr val="000000"/>
                </a:solidFill>
                <a:latin typeface="Times New Roman"/>
                <a:ea typeface="Times New Roman"/>
                <a:cs typeface="Times New Roman"/>
                <a:sym typeface="Times New Roman"/>
              </a:defRPr>
            </a:lvl1pPr>
            <a:lvl2pPr marR="0" lvl="1" algn="l" rtl="0">
              <a:lnSpc>
                <a:spcPct val="95000"/>
              </a:lnSpc>
              <a:spcBef>
                <a:spcPts val="1425"/>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R="0" lvl="2" algn="l" rtl="0">
              <a:lnSpc>
                <a:spcPct val="95000"/>
              </a:lnSpc>
              <a:spcBef>
                <a:spcPts val="1138"/>
              </a:spcBef>
              <a:spcAft>
                <a:spcPts val="0"/>
              </a:spcAft>
              <a:buClr>
                <a:srgbClr val="000000"/>
              </a:buClr>
              <a:buSzPts val="2400"/>
              <a:buFont typeface="Times New Roman"/>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95000"/>
              </a:lnSpc>
              <a:spcBef>
                <a:spcPts val="85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R="0" lvl="4" algn="l" rtl="0">
              <a:lnSpc>
                <a:spcPct val="95000"/>
              </a:lnSpc>
              <a:spcBef>
                <a:spcPts val="575"/>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105"/>
          <p:cNvSpPr txBox="1">
            <a:spLocks noGrp="1"/>
          </p:cNvSpPr>
          <p:nvPr>
            <p:ph type="body" idx="1"/>
          </p:nvPr>
        </p:nvSpPr>
        <p:spPr>
          <a:xfrm>
            <a:off x="840317" y="2057400"/>
            <a:ext cx="3932700" cy="38115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600"/>
              <a:buNone/>
              <a:defRPr sz="1600"/>
            </a:lvl1pPr>
            <a:lvl2pPr marL="914400" lvl="1" indent="-228600" algn="l">
              <a:lnSpc>
                <a:spcPct val="95000"/>
              </a:lnSpc>
              <a:spcBef>
                <a:spcPts val="1425"/>
              </a:spcBef>
              <a:spcAft>
                <a:spcPts val="0"/>
              </a:spcAft>
              <a:buSzPts val="1400"/>
              <a:buNone/>
              <a:defRPr sz="1400"/>
            </a:lvl2pPr>
            <a:lvl3pPr marL="1371600" lvl="2" indent="-228600" algn="l">
              <a:lnSpc>
                <a:spcPct val="95000"/>
              </a:lnSpc>
              <a:spcBef>
                <a:spcPts val="1138"/>
              </a:spcBef>
              <a:spcAft>
                <a:spcPts val="0"/>
              </a:spcAft>
              <a:buSzPts val="1200"/>
              <a:buNone/>
              <a:defRPr sz="1200"/>
            </a:lvl3pPr>
            <a:lvl4pPr marL="1828800" lvl="3" indent="-228600" algn="l">
              <a:lnSpc>
                <a:spcPct val="95000"/>
              </a:lnSpc>
              <a:spcBef>
                <a:spcPts val="850"/>
              </a:spcBef>
              <a:spcAft>
                <a:spcPts val="0"/>
              </a:spcAft>
              <a:buSzPts val="1000"/>
              <a:buNone/>
              <a:defRPr sz="1000"/>
            </a:lvl4pPr>
            <a:lvl5pPr marL="2286000" lvl="4" indent="-228600" algn="l">
              <a:lnSpc>
                <a:spcPct val="95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05"/>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5"/>
        <p:cNvGrpSpPr/>
        <p:nvPr/>
      </p:nvGrpSpPr>
      <p:grpSpPr>
        <a:xfrm>
          <a:off x="0" y="0"/>
          <a:ext cx="0" cy="0"/>
          <a:chOff x="0" y="0"/>
          <a:chExt cx="0" cy="0"/>
        </a:xfrm>
      </p:grpSpPr>
      <p:sp>
        <p:nvSpPr>
          <p:cNvPr id="36" name="Google Shape;36;p107"/>
          <p:cNvSpPr txBox="1">
            <a:spLocks noGrp="1"/>
          </p:cNvSpPr>
          <p:nvPr>
            <p:ph type="body" idx="1"/>
          </p:nvPr>
        </p:nvSpPr>
        <p:spPr>
          <a:xfrm>
            <a:off x="838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7"/>
          <p:cNvSpPr txBox="1">
            <a:spLocks noGrp="1"/>
          </p:cNvSpPr>
          <p:nvPr>
            <p:ph type="body" idx="2"/>
          </p:nvPr>
        </p:nvSpPr>
        <p:spPr>
          <a:xfrm>
            <a:off x="6172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39" name="Google Shape;39;p107"/>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4" name="Google Shape;14;p101"/>
          <p:cNvPicPr preferRelativeResize="0"/>
          <p:nvPr/>
        </p:nvPicPr>
        <p:blipFill rotWithShape="1">
          <a:blip r:embed="rId8">
            <a:alphaModFix/>
          </a:blip>
          <a:srcRect/>
          <a:stretch/>
        </p:blipFill>
        <p:spPr>
          <a:xfrm>
            <a:off x="0" y="0"/>
            <a:ext cx="12207240" cy="13201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jpg"/><Relationship Id="rId4" Type="http://schemas.openxmlformats.org/officeDocument/2006/relationships/hyperlink" Target="http://www.bullying.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kiusamisestvabaks.ee/uuringu-ja-teadustegevus/taani-uuringuraporti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hyperlink" Target="http://www.kiusamisestvabaks.e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kiusamisestvabaks.ee/uuringu-ja-teadustegevus/uuringurapor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33.jp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lastekaitseliit.ee/e-pood/kiusamisestvabaks/plakat-mangime-koos-vene-keeles-a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1.jp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4.jpg"/><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66.pn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hyperlink" Target="http://www.kiusamisestvabaks.e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jpg"/></Relationships>
</file>

<file path=ppt/slides/_rels/slide77.xml.rels><?xml version="1.0" encoding="UTF-8" standalone="yes"?>
<Relationships xmlns="http://schemas.openxmlformats.org/package/2006/relationships"><Relationship Id="rId3" Type="http://schemas.openxmlformats.org/officeDocument/2006/relationships/hyperlink" Target="https://www.facebook.com/kiusamisestvabaks"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2.jp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uQpOWj-daVc"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73.png"/><Relationship Id="rId4" Type="http://schemas.openxmlformats.org/officeDocument/2006/relationships/image" Target="../media/image72.jp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hyperlink" Target="https://tarkvanem.ee/ru/otnoshenija-s-rebenkom/stili-vospitanij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tarkvanem.ee/ru/vospitanije-stati/pochemu-kogda-kak-luchshe-pooshhrat-rebonka/"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8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4.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ctrTitle"/>
          </p:nvPr>
        </p:nvSpPr>
        <p:spPr>
          <a:xfrm>
            <a:off x="2587921" y="2680411"/>
            <a:ext cx="7214400" cy="708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2100" dirty="0">
                <a:solidFill>
                  <a:schemeClr val="dk1"/>
                </a:solidFill>
              </a:rPr>
              <a:t>Как родители могут предотвратить травлю и сотрудничать с образовательным учреждением?</a:t>
            </a:r>
            <a:endParaRPr sz="2100" dirty="0"/>
          </a:p>
        </p:txBody>
      </p:sp>
      <p:sp>
        <p:nvSpPr>
          <p:cNvPr id="45" name="Google Shape;45;p2"/>
          <p:cNvSpPr/>
          <p:nvPr/>
        </p:nvSpPr>
        <p:spPr>
          <a:xfrm>
            <a:off x="1571175" y="1586575"/>
            <a:ext cx="99294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ru-RU" sz="2000" b="1" i="0" u="none" strike="noStrike" cap="none" dirty="0">
                <a:solidFill>
                  <a:srgbClr val="000000"/>
                </a:solidFill>
                <a:latin typeface="Arial"/>
                <a:ea typeface="Arial"/>
                <a:cs typeface="Arial"/>
                <a:sym typeface="Arial"/>
              </a:rPr>
              <a:t>................................ </a:t>
            </a:r>
            <a:r>
              <a:rPr lang="ru-RU" sz="2000" b="1" u="none" strike="noStrike" cap="none" dirty="0">
                <a:solidFill>
                  <a:srgbClr val="000000"/>
                </a:solidFill>
              </a:rPr>
              <a:t>(название образовательного учреждения)</a:t>
            </a:r>
            <a:endParaRPr sz="2000" b="1" dirty="0"/>
          </a:p>
          <a:p>
            <a:pPr marL="0" marR="0" lvl="0" indent="0" algn="ctr" rtl="0">
              <a:lnSpc>
                <a:spcPct val="100000"/>
              </a:lnSpc>
              <a:spcBef>
                <a:spcPts val="0"/>
              </a:spcBef>
              <a:spcAft>
                <a:spcPts val="0"/>
              </a:spcAft>
              <a:buNone/>
            </a:pPr>
            <a:r>
              <a:rPr lang="ru-RU" sz="2000" i="0" u="none" strike="noStrike" cap="none" dirty="0">
                <a:solidFill>
                  <a:srgbClr val="000000"/>
                </a:solidFill>
              </a:rPr>
              <a:t> дошкольное детское учреждение, присоединившееся к программе «Освободимся от травли!»</a:t>
            </a:r>
            <a:endParaRPr sz="2000" dirty="0"/>
          </a:p>
        </p:txBody>
      </p:sp>
      <p:pic>
        <p:nvPicPr>
          <p:cNvPr id="46" name="Google Shape;46;p2"/>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47" name="Google Shape;47;p2"/>
          <p:cNvPicPr preferRelativeResize="0"/>
          <p:nvPr/>
        </p:nvPicPr>
        <p:blipFill rotWithShape="1">
          <a:blip r:embed="rId4">
            <a:alphaModFix/>
          </a:blip>
          <a:srcRect t="29878"/>
          <a:stretch/>
        </p:blipFill>
        <p:spPr>
          <a:xfrm>
            <a:off x="3060888" y="3467225"/>
            <a:ext cx="6070222" cy="30301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833760" y="1835953"/>
            <a:ext cx="4571360" cy="46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400" dirty="0">
                <a:solidFill>
                  <a:srgbClr val="000000"/>
                </a:solidFill>
              </a:rPr>
              <a:t>РОЛИ В ПРОЦЕССЕ ТРАВЛИ</a:t>
            </a:r>
            <a:endParaRPr sz="2400" dirty="0">
              <a:solidFill>
                <a:srgbClr val="000000"/>
              </a:solidFill>
            </a:endParaRPr>
          </a:p>
        </p:txBody>
      </p:sp>
      <p:sp>
        <p:nvSpPr>
          <p:cNvPr id="120" name="Google Shape;120;p27"/>
          <p:cNvSpPr txBox="1">
            <a:spLocks noGrp="1"/>
          </p:cNvSpPr>
          <p:nvPr>
            <p:ph type="body" idx="1"/>
          </p:nvPr>
        </p:nvSpPr>
        <p:spPr>
          <a:xfrm>
            <a:off x="729725" y="2552712"/>
            <a:ext cx="6829500" cy="3665208"/>
          </a:xfrm>
          <a:prstGeom prst="rect">
            <a:avLst/>
          </a:prstGeom>
          <a:noFill/>
          <a:ln>
            <a:noFill/>
          </a:ln>
        </p:spPr>
        <p:txBody>
          <a:bodyPr spcFirstLastPara="1" wrap="square" lIns="91425" tIns="45700" rIns="91425" bIns="45700" anchor="t" anchorCtr="0">
            <a:noAutofit/>
          </a:bodyPr>
          <a:lstStyle/>
          <a:p>
            <a:pPr marL="171450" lvl="0" indent="-171450" algn="just" rtl="0">
              <a:lnSpc>
                <a:spcPct val="70000"/>
              </a:lnSpc>
              <a:spcBef>
                <a:spcPts val="0"/>
              </a:spcBef>
              <a:spcAft>
                <a:spcPts val="0"/>
              </a:spcAft>
              <a:buClr>
                <a:srgbClr val="002060"/>
              </a:buClr>
              <a:buSzPts val="2590"/>
              <a:buChar char="•"/>
            </a:pPr>
            <a:r>
              <a:rPr lang="ru-RU" sz="1800" b="1" dirty="0">
                <a:solidFill>
                  <a:schemeClr val="dk1"/>
                </a:solidFill>
              </a:rPr>
              <a:t>Жертва</a:t>
            </a:r>
            <a:r>
              <a:rPr lang="ru-RU" sz="1800" dirty="0">
                <a:solidFill>
                  <a:schemeClr val="dk1"/>
                </a:solidFill>
              </a:rPr>
              <a:t> – ребенок, которого травят</a:t>
            </a:r>
          </a:p>
          <a:p>
            <a:pPr marL="171450" lvl="0" indent="-171450" algn="just" rtl="0">
              <a:lnSpc>
                <a:spcPct val="70000"/>
              </a:lnSpc>
              <a:spcBef>
                <a:spcPts val="1000"/>
              </a:spcBef>
              <a:spcAft>
                <a:spcPts val="0"/>
              </a:spcAft>
              <a:buClr>
                <a:srgbClr val="002060"/>
              </a:buClr>
              <a:buSzPts val="2590"/>
              <a:buChar char="•"/>
            </a:pPr>
            <a:r>
              <a:rPr lang="ru-RU" sz="1800" b="1" dirty="0">
                <a:solidFill>
                  <a:schemeClr val="dk1"/>
                </a:solidFill>
              </a:rPr>
              <a:t>Обидчик</a:t>
            </a:r>
            <a:r>
              <a:rPr lang="ru-RU" sz="1800" dirty="0">
                <a:solidFill>
                  <a:schemeClr val="dk1"/>
                </a:solidFill>
              </a:rPr>
              <a:t> – ребенок, который выбирает жертву и начинает издеваться</a:t>
            </a:r>
          </a:p>
          <a:p>
            <a:pPr marL="171450" indent="-171450" algn="just">
              <a:lnSpc>
                <a:spcPct val="70000"/>
              </a:lnSpc>
              <a:buClr>
                <a:srgbClr val="002060"/>
              </a:buClr>
              <a:buSzPts val="2590"/>
            </a:pPr>
            <a:r>
              <a:rPr lang="ru-RU" sz="1800" b="1" dirty="0">
                <a:solidFill>
                  <a:schemeClr val="tx1"/>
                </a:solidFill>
              </a:rPr>
              <a:t>Обидчик-жертва</a:t>
            </a:r>
            <a:r>
              <a:rPr lang="et-EE" sz="1800" dirty="0">
                <a:solidFill>
                  <a:schemeClr val="tx1"/>
                </a:solidFill>
              </a:rPr>
              <a:t> – </a:t>
            </a:r>
            <a:r>
              <a:rPr lang="ru-RU" sz="1800" dirty="0">
                <a:solidFill>
                  <a:schemeClr val="tx1"/>
                </a:solidFill>
              </a:rPr>
              <a:t>ребенок, который может быть как в роли обидчика, так и в роли жертвы</a:t>
            </a:r>
            <a:r>
              <a:rPr lang="et-EE" sz="1800" dirty="0">
                <a:solidFill>
                  <a:schemeClr val="tx1"/>
                </a:solidFill>
              </a:rPr>
              <a:t>.</a:t>
            </a:r>
            <a:endParaRPr lang="ru-RU" sz="1800" dirty="0">
              <a:solidFill>
                <a:schemeClr val="tx1"/>
              </a:solidFill>
            </a:endParaRPr>
          </a:p>
          <a:p>
            <a:pPr marL="171450" lvl="0" indent="-171450" algn="just" rtl="0">
              <a:lnSpc>
                <a:spcPct val="70000"/>
              </a:lnSpc>
              <a:spcBef>
                <a:spcPts val="1000"/>
              </a:spcBef>
              <a:spcAft>
                <a:spcPts val="0"/>
              </a:spcAft>
              <a:buClr>
                <a:srgbClr val="002060"/>
              </a:buClr>
              <a:buSzPts val="2590"/>
              <a:buChar char="•"/>
            </a:pPr>
            <a:r>
              <a:rPr lang="ru-RU" sz="1800" b="1" dirty="0">
                <a:solidFill>
                  <a:schemeClr val="dk1"/>
                </a:solidFill>
              </a:rPr>
              <a:t>Ассистенты </a:t>
            </a:r>
            <a:r>
              <a:rPr lang="ru-RU" sz="1800" dirty="0"/>
              <a:t>–</a:t>
            </a:r>
            <a:r>
              <a:rPr lang="ru-RU" sz="1800" dirty="0">
                <a:solidFill>
                  <a:schemeClr val="dk1"/>
                </a:solidFill>
              </a:rPr>
              <a:t> дети, которые активно содействуют агрессору   </a:t>
            </a:r>
          </a:p>
          <a:p>
            <a:pPr marL="171450" lvl="0" indent="-171450" algn="just" rtl="0">
              <a:lnSpc>
                <a:spcPct val="70000"/>
              </a:lnSpc>
              <a:spcBef>
                <a:spcPts val="1000"/>
              </a:spcBef>
              <a:spcAft>
                <a:spcPts val="0"/>
              </a:spcAft>
              <a:buClr>
                <a:srgbClr val="002060"/>
              </a:buClr>
              <a:buSzPts val="2590"/>
              <a:buChar char="•"/>
            </a:pPr>
            <a:r>
              <a:rPr lang="ru-RU" sz="1800" b="1" dirty="0">
                <a:solidFill>
                  <a:schemeClr val="dk1"/>
                </a:solidFill>
              </a:rPr>
              <a:t>Подстрекатели</a:t>
            </a:r>
            <a:r>
              <a:rPr lang="ru-RU" sz="1800" dirty="0"/>
              <a:t> – </a:t>
            </a:r>
            <a:r>
              <a:rPr lang="ru-RU" sz="1800" dirty="0">
                <a:solidFill>
                  <a:schemeClr val="dk1"/>
                </a:solidFill>
              </a:rPr>
              <a:t>дети, которые поддерживают обидчика и ассистентов, например улыбкой или похлопыванием по плечу</a:t>
            </a:r>
            <a:endParaRPr lang="ru-RU" sz="1800" dirty="0"/>
          </a:p>
          <a:p>
            <a:pPr marL="171450" lvl="0" indent="-171450" algn="just" rtl="0">
              <a:lnSpc>
                <a:spcPct val="70000"/>
              </a:lnSpc>
              <a:spcBef>
                <a:spcPts val="1000"/>
              </a:spcBef>
              <a:spcAft>
                <a:spcPts val="0"/>
              </a:spcAft>
              <a:buClr>
                <a:srgbClr val="002060"/>
              </a:buClr>
              <a:buSzPts val="2590"/>
              <a:buChar char="•"/>
            </a:pPr>
            <a:r>
              <a:rPr lang="ru-RU" sz="1800" b="1" dirty="0">
                <a:solidFill>
                  <a:schemeClr val="dk1"/>
                </a:solidFill>
              </a:rPr>
              <a:t>Пассивные </a:t>
            </a:r>
            <a:r>
              <a:rPr lang="ru-RU" sz="1800" b="1" dirty="0"/>
              <a:t>наблюдатели</a:t>
            </a:r>
            <a:r>
              <a:rPr lang="ru-RU" sz="1800" b="1" dirty="0">
                <a:solidFill>
                  <a:schemeClr val="dk1"/>
                </a:solidFill>
              </a:rPr>
              <a:t> </a:t>
            </a:r>
            <a:r>
              <a:rPr lang="ru-RU" sz="1800" dirty="0"/>
              <a:t>–</a:t>
            </a:r>
            <a:r>
              <a:rPr lang="ru-RU" sz="1800" dirty="0">
                <a:solidFill>
                  <a:schemeClr val="dk1"/>
                </a:solidFill>
              </a:rPr>
              <a:t> свидетели травли, которые остаются в стороне или делают вид, что не видят травли</a:t>
            </a:r>
          </a:p>
          <a:p>
            <a:pPr marL="171450" lvl="0" indent="-171450" algn="just" rtl="0">
              <a:lnSpc>
                <a:spcPct val="70000"/>
              </a:lnSpc>
              <a:spcBef>
                <a:spcPts val="1000"/>
              </a:spcBef>
              <a:spcAft>
                <a:spcPts val="0"/>
              </a:spcAft>
              <a:buClr>
                <a:srgbClr val="002060"/>
              </a:buClr>
              <a:buSzPts val="2590"/>
              <a:buChar char="•"/>
            </a:pPr>
            <a:r>
              <a:rPr lang="ru-RU" sz="1800" b="1" dirty="0">
                <a:solidFill>
                  <a:schemeClr val="dk1"/>
                </a:solidFill>
              </a:rPr>
              <a:t>Защитник</a:t>
            </a:r>
            <a:r>
              <a:rPr lang="ru-RU" sz="1800" dirty="0">
                <a:solidFill>
                  <a:schemeClr val="dk1"/>
                </a:solidFill>
              </a:rPr>
              <a:t> </a:t>
            </a:r>
            <a:r>
              <a:rPr lang="ru-RU" sz="1800" dirty="0"/>
              <a:t>–</a:t>
            </a:r>
            <a:r>
              <a:rPr lang="ru-RU" sz="1800" dirty="0">
                <a:solidFill>
                  <a:schemeClr val="dk1"/>
                </a:solidFill>
              </a:rPr>
              <a:t> ребенок, который может перебороть свой страх, вмешаться и активно остановить травлю</a:t>
            </a:r>
            <a:endParaRPr lang="ru-RU" sz="1800" dirty="0"/>
          </a:p>
          <a:p>
            <a:pPr marL="0" lvl="0" indent="0" algn="just" rtl="0">
              <a:lnSpc>
                <a:spcPct val="100000"/>
              </a:lnSpc>
              <a:spcBef>
                <a:spcPts val="0"/>
              </a:spcBef>
              <a:spcAft>
                <a:spcPts val="0"/>
              </a:spcAft>
              <a:buNone/>
            </a:pPr>
            <a:endParaRPr sz="1800" dirty="0">
              <a:solidFill>
                <a:srgbClr val="000000"/>
              </a:solidFill>
            </a:endParaRPr>
          </a:p>
          <a:p>
            <a:pPr marL="457200" lvl="0" indent="-228600" algn="l" rtl="0">
              <a:lnSpc>
                <a:spcPct val="70000"/>
              </a:lnSpc>
              <a:spcBef>
                <a:spcPts val="1000"/>
              </a:spcBef>
              <a:spcAft>
                <a:spcPts val="0"/>
              </a:spcAft>
              <a:buSzPts val="2800"/>
              <a:buNone/>
            </a:pPr>
            <a:endParaRPr sz="1800" dirty="0">
              <a:solidFill>
                <a:srgbClr val="002060"/>
              </a:solidFill>
            </a:endParaRPr>
          </a:p>
        </p:txBody>
      </p:sp>
      <p:pic>
        <p:nvPicPr>
          <p:cNvPr id="121" name="Google Shape;121;p27"/>
          <p:cNvPicPr preferRelativeResize="0"/>
          <p:nvPr/>
        </p:nvPicPr>
        <p:blipFill rotWithShape="1">
          <a:blip r:embed="rId3">
            <a:alphaModFix/>
          </a:blip>
          <a:srcRect l="11046" t="22471" r="29812" b="2169"/>
          <a:stretch/>
        </p:blipFill>
        <p:spPr>
          <a:xfrm>
            <a:off x="7757730" y="2965285"/>
            <a:ext cx="3969149" cy="2686825"/>
          </a:xfrm>
          <a:prstGeom prst="rect">
            <a:avLst/>
          </a:prstGeom>
          <a:noFill/>
          <a:ln>
            <a:noFill/>
          </a:ln>
        </p:spPr>
      </p:pic>
      <p:pic>
        <p:nvPicPr>
          <p:cNvPr id="122" name="Google Shape;122;p27"/>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5973435" y="1814718"/>
            <a:ext cx="4643120" cy="1091042"/>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02060"/>
              </a:buClr>
              <a:buSzPts val="3200"/>
              <a:buFont typeface="Arial"/>
              <a:buNone/>
            </a:pPr>
            <a:r>
              <a:rPr lang="ru-RU" dirty="0">
                <a:solidFill>
                  <a:schemeClr val="dk1"/>
                </a:solidFill>
              </a:rPr>
              <a:t>Последствия травли</a:t>
            </a:r>
            <a:br>
              <a:rPr lang="ru-RU" dirty="0">
                <a:solidFill>
                  <a:schemeClr val="dk1"/>
                </a:solidFill>
              </a:rPr>
            </a:br>
            <a:r>
              <a:rPr lang="ru-RU" sz="1800" dirty="0">
                <a:solidFill>
                  <a:schemeClr val="dk1"/>
                </a:solidFill>
              </a:rPr>
              <a:t>Влияние на развитие и благополучие всех сторон</a:t>
            </a:r>
            <a:endParaRPr sz="1800" dirty="0">
              <a:solidFill>
                <a:schemeClr val="dk1"/>
              </a:solidFill>
            </a:endParaRPr>
          </a:p>
        </p:txBody>
      </p:sp>
      <p:sp>
        <p:nvSpPr>
          <p:cNvPr id="128" name="Google Shape;128;p28"/>
          <p:cNvSpPr txBox="1">
            <a:spLocks noGrp="1"/>
          </p:cNvSpPr>
          <p:nvPr>
            <p:ph type="body" idx="1"/>
          </p:nvPr>
        </p:nvSpPr>
        <p:spPr>
          <a:xfrm>
            <a:off x="5881995" y="3131876"/>
            <a:ext cx="4380320" cy="2508900"/>
          </a:xfrm>
          <a:prstGeom prst="rect">
            <a:avLst/>
          </a:prstGeom>
          <a:noFill/>
          <a:ln>
            <a:noFill/>
          </a:ln>
        </p:spPr>
        <p:txBody>
          <a:bodyPr spcFirstLastPara="1" wrap="square" lIns="91425" tIns="45700" rIns="91425" bIns="45700" anchor="t" anchorCtr="0">
            <a:noAutofit/>
          </a:bodyPr>
          <a:lstStyle/>
          <a:p>
            <a:pPr marL="171450" lvl="0" indent="-177800" algn="just" rtl="0">
              <a:lnSpc>
                <a:spcPct val="80000"/>
              </a:lnSpc>
              <a:spcBef>
                <a:spcPts val="0"/>
              </a:spcBef>
              <a:spcAft>
                <a:spcPts val="0"/>
              </a:spcAft>
              <a:buClr>
                <a:srgbClr val="002060"/>
              </a:buClr>
              <a:buSzPts val="2800"/>
              <a:buChar char="•"/>
            </a:pPr>
            <a:r>
              <a:rPr lang="ru-RU" sz="1800" b="1" dirty="0">
                <a:solidFill>
                  <a:schemeClr val="dk1"/>
                </a:solidFill>
              </a:rPr>
              <a:t>Жертва</a:t>
            </a:r>
            <a:r>
              <a:rPr lang="ru-RU" sz="1800" dirty="0">
                <a:solidFill>
                  <a:schemeClr val="dk1"/>
                </a:solidFill>
              </a:rPr>
              <a:t> – одиночество, плохие воспоминания на всю жизнь, низкая самооценка, депрессия.</a:t>
            </a:r>
            <a:endParaRPr lang="ru-RU" sz="1800" dirty="0"/>
          </a:p>
          <a:p>
            <a:pPr marL="171450" lvl="0" indent="-177800" algn="just" rtl="0">
              <a:lnSpc>
                <a:spcPct val="80000"/>
              </a:lnSpc>
              <a:spcBef>
                <a:spcPts val="1000"/>
              </a:spcBef>
              <a:spcAft>
                <a:spcPts val="0"/>
              </a:spcAft>
              <a:buClr>
                <a:srgbClr val="002060"/>
              </a:buClr>
              <a:buSzPts val="2800"/>
              <a:buChar char="•"/>
            </a:pPr>
            <a:r>
              <a:rPr lang="ru-RU" sz="1800" b="1" dirty="0">
                <a:solidFill>
                  <a:schemeClr val="dk1"/>
                </a:solidFill>
              </a:rPr>
              <a:t>Обидчик</a:t>
            </a:r>
            <a:r>
              <a:rPr lang="ru-RU" sz="1800" dirty="0">
                <a:solidFill>
                  <a:schemeClr val="dk1"/>
                </a:solidFill>
              </a:rPr>
              <a:t> </a:t>
            </a:r>
            <a:r>
              <a:rPr lang="ru-RU" sz="1800" dirty="0"/>
              <a:t>– </a:t>
            </a:r>
            <a:r>
              <a:rPr lang="ru-RU" sz="1800" dirty="0">
                <a:solidFill>
                  <a:schemeClr val="dk1"/>
                </a:solidFill>
              </a:rPr>
              <a:t>рискованное поведение, агрессивность, преступность.</a:t>
            </a:r>
            <a:endParaRPr lang="ru-RU" sz="1800" dirty="0"/>
          </a:p>
          <a:p>
            <a:pPr marL="171450" lvl="0" indent="-177800" algn="just" rtl="0">
              <a:lnSpc>
                <a:spcPct val="80000"/>
              </a:lnSpc>
              <a:spcBef>
                <a:spcPts val="1000"/>
              </a:spcBef>
              <a:spcAft>
                <a:spcPts val="0"/>
              </a:spcAft>
              <a:buClr>
                <a:srgbClr val="002060"/>
              </a:buClr>
              <a:buSzPts val="2800"/>
              <a:buChar char="•"/>
            </a:pPr>
            <a:r>
              <a:rPr lang="ru-RU" sz="1800" b="1" dirty="0">
                <a:solidFill>
                  <a:schemeClr val="dk1"/>
                </a:solidFill>
              </a:rPr>
              <a:t>Пассивные наблюдатели </a:t>
            </a:r>
            <a:r>
              <a:rPr lang="ru-RU" sz="1800" dirty="0">
                <a:solidFill>
                  <a:schemeClr val="dk1"/>
                </a:solidFill>
              </a:rPr>
              <a:t>– опыт бессилия перед толпой, моральный упадок, бездеятельность, бездушие, страх, отставание в учебе.</a:t>
            </a:r>
          </a:p>
        </p:txBody>
      </p:sp>
      <p:pic>
        <p:nvPicPr>
          <p:cNvPr id="129" name="Google Shape;129;p28"/>
          <p:cNvPicPr preferRelativeResize="0"/>
          <p:nvPr/>
        </p:nvPicPr>
        <p:blipFill rotWithShape="1">
          <a:blip r:embed="rId3">
            <a:alphaModFix/>
          </a:blip>
          <a:srcRect l="9596" t="18679" r="29125"/>
          <a:stretch/>
        </p:blipFill>
        <p:spPr>
          <a:xfrm>
            <a:off x="1033800" y="2488150"/>
            <a:ext cx="4471949" cy="3152626"/>
          </a:xfrm>
          <a:prstGeom prst="rect">
            <a:avLst/>
          </a:prstGeom>
          <a:noFill/>
          <a:ln>
            <a:noFill/>
          </a:ln>
        </p:spPr>
      </p:pic>
      <p:pic>
        <p:nvPicPr>
          <p:cNvPr id="130" name="Google Shape;130;p28"/>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9"/>
          <p:cNvPicPr preferRelativeResize="0"/>
          <p:nvPr/>
        </p:nvPicPr>
        <p:blipFill rotWithShape="1">
          <a:blip r:embed="rId3">
            <a:alphaModFix/>
          </a:blip>
          <a:srcRect l="35721" t="10102" r="40987" b="25790"/>
          <a:stretch/>
        </p:blipFill>
        <p:spPr>
          <a:xfrm>
            <a:off x="198582" y="3684349"/>
            <a:ext cx="1493325" cy="2438050"/>
          </a:xfrm>
          <a:prstGeom prst="rect">
            <a:avLst/>
          </a:prstGeom>
          <a:noFill/>
          <a:ln>
            <a:noFill/>
          </a:ln>
        </p:spPr>
      </p:pic>
      <p:sp>
        <p:nvSpPr>
          <p:cNvPr id="136" name="Google Shape;136;p29"/>
          <p:cNvSpPr txBox="1">
            <a:spLocks noGrp="1"/>
          </p:cNvSpPr>
          <p:nvPr>
            <p:ph type="body" idx="1"/>
          </p:nvPr>
        </p:nvSpPr>
        <p:spPr>
          <a:xfrm>
            <a:off x="1691906" y="2696099"/>
            <a:ext cx="9829373" cy="34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F3864"/>
              </a:buClr>
              <a:buSzPts val="2590"/>
              <a:buNone/>
            </a:pPr>
            <a:r>
              <a:rPr lang="ru-RU" sz="2000" dirty="0">
                <a:solidFill>
                  <a:schemeClr val="dk1"/>
                </a:solidFill>
              </a:rPr>
              <a:t>Травля может происходить </a:t>
            </a:r>
            <a:r>
              <a:rPr lang="ru-RU" sz="2000" b="1" dirty="0">
                <a:solidFill>
                  <a:schemeClr val="dk1"/>
                </a:solidFill>
              </a:rPr>
              <a:t>в том случае</a:t>
            </a:r>
            <a:r>
              <a:rPr lang="ru-RU" sz="2000" dirty="0">
                <a:solidFill>
                  <a:schemeClr val="dk1"/>
                </a:solidFill>
              </a:rPr>
              <a:t>, если наблюдающие со стороны (пассивные наблюдатели) это одобряют или притворяются, что не замечают.</a:t>
            </a:r>
            <a:endParaRPr lang="ru-RU" sz="2000" dirty="0"/>
          </a:p>
          <a:p>
            <a:pPr marL="0" lvl="0" indent="0" algn="l" rtl="0">
              <a:lnSpc>
                <a:spcPct val="100000"/>
              </a:lnSpc>
              <a:spcBef>
                <a:spcPts val="0"/>
              </a:spcBef>
              <a:spcAft>
                <a:spcPts val="0"/>
              </a:spcAft>
              <a:buSzPts val="2590"/>
              <a:buNone/>
            </a:pPr>
            <a:endParaRPr lang="ru-RU" sz="2000" dirty="0">
              <a:solidFill>
                <a:schemeClr val="dk1"/>
              </a:solidFill>
            </a:endParaRPr>
          </a:p>
          <a:p>
            <a:pPr marL="0" lvl="0" indent="0" algn="l" rtl="0">
              <a:lnSpc>
                <a:spcPct val="100000"/>
              </a:lnSpc>
              <a:spcBef>
                <a:spcPts val="0"/>
              </a:spcBef>
              <a:spcAft>
                <a:spcPts val="0"/>
              </a:spcAft>
              <a:buClr>
                <a:srgbClr val="002060"/>
              </a:buClr>
              <a:buSzPts val="2590"/>
              <a:buNone/>
            </a:pPr>
            <a:r>
              <a:rPr lang="ru-RU" sz="2000" dirty="0">
                <a:solidFill>
                  <a:schemeClr val="dk1"/>
                </a:solidFill>
              </a:rPr>
              <a:t>ФАКТ: В 85% случаев дети видят травлю другого ребенка.</a:t>
            </a:r>
            <a:endParaRPr lang="ru-RU" sz="2000" dirty="0"/>
          </a:p>
          <a:p>
            <a:pPr marL="0" lvl="0" indent="0" algn="l" rtl="0">
              <a:lnSpc>
                <a:spcPct val="100000"/>
              </a:lnSpc>
              <a:spcBef>
                <a:spcPts val="0"/>
              </a:spcBef>
              <a:spcAft>
                <a:spcPts val="0"/>
              </a:spcAft>
              <a:buClr>
                <a:srgbClr val="002060"/>
              </a:buClr>
              <a:buSzPts val="2590"/>
              <a:buNone/>
            </a:pPr>
            <a:r>
              <a:rPr lang="ru-RU" sz="2000" dirty="0">
                <a:solidFill>
                  <a:schemeClr val="dk1"/>
                </a:solidFill>
              </a:rPr>
              <a:t>ФАКТ: Когда кто-то вмешивается, чтобы защитить жертву, издевательства в большинстве случаев прекращаются в течение 10 секунд. </a:t>
            </a:r>
            <a:endParaRPr lang="et-EE" sz="2000" dirty="0">
              <a:solidFill>
                <a:schemeClr val="dk1"/>
              </a:solidFill>
            </a:endParaRPr>
          </a:p>
          <a:p>
            <a:pPr marL="0" lvl="0" indent="0" algn="l" rtl="0">
              <a:lnSpc>
                <a:spcPct val="100000"/>
              </a:lnSpc>
              <a:spcBef>
                <a:spcPts val="0"/>
              </a:spcBef>
              <a:spcAft>
                <a:spcPts val="0"/>
              </a:spcAft>
              <a:buClr>
                <a:srgbClr val="002060"/>
              </a:buClr>
              <a:buSzPts val="2590"/>
              <a:buNone/>
            </a:pPr>
            <a:r>
              <a:rPr lang="ru-RU" sz="2000" dirty="0">
                <a:solidFill>
                  <a:schemeClr val="dk1"/>
                </a:solidFill>
              </a:rPr>
              <a:t>Источник: </a:t>
            </a:r>
            <a:r>
              <a:rPr lang="ru-RU" sz="2000" u="sng" dirty="0">
                <a:solidFill>
                  <a:schemeClr val="dk1"/>
                </a:solidFill>
                <a:hlinkClick r:id="rId4">
                  <a:extLst>
                    <a:ext uri="{A12FA001-AC4F-418D-AE19-62706E023703}">
                      <ahyp:hlinkClr xmlns:ahyp="http://schemas.microsoft.com/office/drawing/2018/hyperlinkcolor" val="tx"/>
                    </a:ext>
                  </a:extLst>
                </a:hlinkClick>
              </a:rPr>
              <a:t>www.bullying.org</a:t>
            </a:r>
            <a:endParaRPr lang="ru-RU" sz="2000" dirty="0">
              <a:solidFill>
                <a:schemeClr val="dk1"/>
              </a:solidFill>
            </a:endParaRPr>
          </a:p>
          <a:p>
            <a:pPr marL="0" lvl="0" indent="0" algn="ctr" rtl="0">
              <a:lnSpc>
                <a:spcPct val="70000"/>
              </a:lnSpc>
              <a:spcBef>
                <a:spcPts val="1000"/>
              </a:spcBef>
              <a:spcAft>
                <a:spcPts val="0"/>
              </a:spcAft>
              <a:buClr>
                <a:srgbClr val="002060"/>
              </a:buClr>
              <a:buSzPts val="2590"/>
              <a:buNone/>
            </a:pPr>
            <a:endParaRPr lang="ru-RU" sz="2000" dirty="0"/>
          </a:p>
          <a:p>
            <a:pPr marL="0" lvl="0" indent="0" rtl="0">
              <a:lnSpc>
                <a:spcPct val="100000"/>
              </a:lnSpc>
              <a:spcBef>
                <a:spcPts val="0"/>
              </a:spcBef>
              <a:spcAft>
                <a:spcPts val="0"/>
              </a:spcAft>
              <a:buClr>
                <a:srgbClr val="002060"/>
              </a:buClr>
              <a:buSzPts val="2590"/>
              <a:buNone/>
            </a:pPr>
            <a:r>
              <a:rPr lang="ru-RU" sz="1600" b="1" dirty="0">
                <a:solidFill>
                  <a:schemeClr val="dk1"/>
                </a:solidFill>
              </a:rPr>
              <a:t>Рекомендация для ребенка</a:t>
            </a:r>
            <a:r>
              <a:rPr lang="et-EE" sz="1600" b="1" dirty="0">
                <a:solidFill>
                  <a:schemeClr val="dk1"/>
                </a:solidFill>
              </a:rPr>
              <a:t>: </a:t>
            </a:r>
          </a:p>
          <a:p>
            <a:pPr marL="0" lvl="0" indent="0" rtl="0">
              <a:lnSpc>
                <a:spcPct val="100000"/>
              </a:lnSpc>
              <a:spcBef>
                <a:spcPts val="0"/>
              </a:spcBef>
              <a:spcAft>
                <a:spcPts val="0"/>
              </a:spcAft>
              <a:buClr>
                <a:srgbClr val="002060"/>
              </a:buClr>
              <a:buSzPts val="2590"/>
              <a:buNone/>
            </a:pPr>
            <a:r>
              <a:rPr lang="ru-RU" sz="1600" dirty="0">
                <a:solidFill>
                  <a:schemeClr val="dk1"/>
                </a:solidFill>
              </a:rPr>
              <a:t>Если вмешаться опасно или нет смелости, нужно обязательно </a:t>
            </a:r>
            <a:endParaRPr lang="et-EE" sz="1600" dirty="0">
              <a:solidFill>
                <a:schemeClr val="dk1"/>
              </a:solidFill>
            </a:endParaRPr>
          </a:p>
          <a:p>
            <a:pPr marL="0" lvl="0" indent="0" rtl="0">
              <a:lnSpc>
                <a:spcPct val="100000"/>
              </a:lnSpc>
              <a:spcBef>
                <a:spcPts val="0"/>
              </a:spcBef>
              <a:spcAft>
                <a:spcPts val="0"/>
              </a:spcAft>
              <a:buClr>
                <a:srgbClr val="002060"/>
              </a:buClr>
              <a:buSzPts val="2590"/>
              <a:buNone/>
            </a:pPr>
            <a:r>
              <a:rPr lang="ru-RU" sz="1600" dirty="0">
                <a:solidFill>
                  <a:schemeClr val="dk1"/>
                </a:solidFill>
              </a:rPr>
              <a:t>сообщать о случившемся взрослому до тех пор, пока </a:t>
            </a:r>
          </a:p>
          <a:p>
            <a:pPr marL="0" lvl="0" indent="0" rtl="0">
              <a:lnSpc>
                <a:spcPct val="100000"/>
              </a:lnSpc>
              <a:spcBef>
                <a:spcPts val="0"/>
              </a:spcBef>
              <a:spcAft>
                <a:spcPts val="0"/>
              </a:spcAft>
              <a:buClr>
                <a:srgbClr val="002060"/>
              </a:buClr>
              <a:buSzPts val="2590"/>
              <a:buNone/>
            </a:pPr>
            <a:r>
              <a:rPr lang="ru-RU" sz="1600" dirty="0">
                <a:solidFill>
                  <a:schemeClr val="dk1"/>
                </a:solidFill>
              </a:rPr>
              <a:t>издевательства не прекратятся</a:t>
            </a:r>
            <a:endParaRPr lang="ru-RU" sz="1600" dirty="0"/>
          </a:p>
          <a:p>
            <a:pPr marL="0" lvl="0" indent="0" rtl="0">
              <a:lnSpc>
                <a:spcPct val="70000"/>
              </a:lnSpc>
              <a:spcBef>
                <a:spcPts val="1000"/>
              </a:spcBef>
              <a:spcAft>
                <a:spcPts val="0"/>
              </a:spcAft>
              <a:buSzPts val="2800"/>
              <a:buNone/>
            </a:pPr>
            <a:endParaRPr sz="1600" b="1" dirty="0">
              <a:solidFill>
                <a:schemeClr val="dk1"/>
              </a:solidFill>
            </a:endParaRPr>
          </a:p>
          <a:p>
            <a:pPr marL="0" lvl="0" indent="0" algn="ctr" rtl="0">
              <a:lnSpc>
                <a:spcPct val="70000"/>
              </a:lnSpc>
              <a:spcBef>
                <a:spcPts val="1000"/>
              </a:spcBef>
              <a:spcAft>
                <a:spcPts val="0"/>
              </a:spcAft>
              <a:buSzPts val="2800"/>
              <a:buNone/>
            </a:pPr>
            <a:endParaRPr sz="2000" b="1" dirty="0"/>
          </a:p>
          <a:p>
            <a:pPr marL="50800" lvl="0" indent="0" algn="l" rtl="0">
              <a:lnSpc>
                <a:spcPct val="70000"/>
              </a:lnSpc>
              <a:spcBef>
                <a:spcPts val="1000"/>
              </a:spcBef>
              <a:spcAft>
                <a:spcPts val="0"/>
              </a:spcAft>
              <a:buSzPts val="2800"/>
              <a:buNone/>
            </a:pPr>
            <a:endParaRPr sz="2220" dirty="0">
              <a:solidFill>
                <a:srgbClr val="002060"/>
              </a:solidFill>
            </a:endParaRPr>
          </a:p>
          <a:p>
            <a:pPr marL="457200" lvl="0" indent="-228600" algn="l" rtl="0">
              <a:lnSpc>
                <a:spcPct val="70000"/>
              </a:lnSpc>
              <a:spcBef>
                <a:spcPts val="1000"/>
              </a:spcBef>
              <a:spcAft>
                <a:spcPts val="0"/>
              </a:spcAft>
              <a:buClr>
                <a:schemeClr val="dk1"/>
              </a:buClr>
              <a:buSzPts val="2800"/>
              <a:buNone/>
            </a:pPr>
            <a:endParaRPr sz="2220" dirty="0">
              <a:solidFill>
                <a:srgbClr val="002060"/>
              </a:solidFill>
            </a:endParaRPr>
          </a:p>
        </p:txBody>
      </p:sp>
      <p:sp>
        <p:nvSpPr>
          <p:cNvPr id="138" name="Google Shape;138;p29"/>
          <p:cNvSpPr txBox="1"/>
          <p:nvPr/>
        </p:nvSpPr>
        <p:spPr>
          <a:xfrm>
            <a:off x="1455125" y="1780607"/>
            <a:ext cx="9656400" cy="746400"/>
          </a:xfrm>
          <a:prstGeom prst="rect">
            <a:avLst/>
          </a:prstGeom>
          <a:noFill/>
          <a:ln>
            <a:noFill/>
          </a:ln>
        </p:spPr>
        <p:txBody>
          <a:bodyPr spcFirstLastPara="1" wrap="square" lIns="91425" tIns="91425" rIns="91425" bIns="91425" anchor="t" anchorCtr="0">
            <a:noAutofit/>
          </a:bodyPr>
          <a:lstStyle/>
          <a:p>
            <a:pPr marL="0" marR="0" lvl="0" indent="0" algn="just" rtl="0">
              <a:lnSpc>
                <a:spcPct val="80000"/>
              </a:lnSpc>
              <a:spcBef>
                <a:spcPts val="1000"/>
              </a:spcBef>
              <a:spcAft>
                <a:spcPts val="0"/>
              </a:spcAft>
              <a:buClr>
                <a:srgbClr val="000000"/>
              </a:buClr>
              <a:buSzPts val="2300"/>
              <a:buFont typeface="Arial"/>
              <a:buNone/>
            </a:pPr>
            <a:r>
              <a:rPr lang="ru-RU" sz="2200" b="1" dirty="0">
                <a:solidFill>
                  <a:schemeClr val="dk1"/>
                </a:solidFill>
              </a:rPr>
              <a:t>«Освободимся от травли!» уделяет особое внимание роли пассивных наблюдателей в предотвращении травли</a:t>
            </a:r>
            <a:endParaRPr sz="2200" b="1" i="0" u="none" strike="noStrike" cap="none" dirty="0">
              <a:solidFill>
                <a:srgbClr val="000000"/>
              </a:solidFill>
              <a:latin typeface="Arial"/>
              <a:ea typeface="Arial"/>
              <a:cs typeface="Arial"/>
              <a:sym typeface="Arial"/>
            </a:endParaRPr>
          </a:p>
        </p:txBody>
      </p:sp>
      <p:pic>
        <p:nvPicPr>
          <p:cNvPr id="139" name="Google Shape;139;p29"/>
          <p:cNvPicPr preferRelativeResize="0"/>
          <p:nvPr/>
        </p:nvPicPr>
        <p:blipFill rotWithShape="1">
          <a:blip r:embed="rId5">
            <a:alphaModFix/>
          </a:blip>
          <a:srcRect l="2724" t="11168" r="2667" b="36568"/>
          <a:stretch/>
        </p:blipFill>
        <p:spPr>
          <a:xfrm>
            <a:off x="0" y="0"/>
            <a:ext cx="12192003" cy="1344433"/>
          </a:xfrm>
          <a:prstGeom prst="rect">
            <a:avLst/>
          </a:prstGeom>
          <a:noFill/>
          <a:ln>
            <a:noFill/>
          </a:ln>
        </p:spPr>
      </p:pic>
      <p:pic>
        <p:nvPicPr>
          <p:cNvPr id="2" name="Google Shape;452;p29">
            <a:extLst>
              <a:ext uri="{FF2B5EF4-FFF2-40B4-BE49-F238E27FC236}">
                <a16:creationId xmlns:a16="http://schemas.microsoft.com/office/drawing/2014/main" id="{1196C295-D631-4748-9BFB-F85656337608}"/>
              </a:ext>
            </a:extLst>
          </p:cNvPr>
          <p:cNvPicPr preferRelativeResize="0"/>
          <p:nvPr/>
        </p:nvPicPr>
        <p:blipFill rotWithShape="1">
          <a:blip r:embed="rId6">
            <a:alphaModFix/>
          </a:blip>
          <a:srcRect l="15333" t="28117" r="32666" b="6366"/>
          <a:stretch/>
        </p:blipFill>
        <p:spPr>
          <a:xfrm>
            <a:off x="8945453" y="4607628"/>
            <a:ext cx="2641600" cy="1897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5" name="Google Shape;145;g928d8f59ee_0_25"/>
          <p:cNvSpPr txBox="1">
            <a:spLocks noGrp="1"/>
          </p:cNvSpPr>
          <p:nvPr>
            <p:ph type="title"/>
          </p:nvPr>
        </p:nvSpPr>
        <p:spPr>
          <a:xfrm>
            <a:off x="2112615" y="2733225"/>
            <a:ext cx="8465700" cy="1660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ru-RU" sz="2900" dirty="0">
                <a:solidFill>
                  <a:srgbClr val="000000"/>
                </a:solidFill>
              </a:rPr>
              <a:t>ОБЗОР ПРОГРАММЫ </a:t>
            </a:r>
            <a:br>
              <a:rPr lang="et-EE" sz="2900" dirty="0">
                <a:solidFill>
                  <a:srgbClr val="000000"/>
                </a:solidFill>
              </a:rPr>
            </a:br>
            <a:r>
              <a:rPr lang="ru-RU" sz="2900" dirty="0">
                <a:solidFill>
                  <a:srgbClr val="000000"/>
                </a:solidFill>
              </a:rPr>
              <a:t>«ОСВОБОДИМСЯ ОТ ТРАВЛИ!»</a:t>
            </a:r>
            <a:endParaRPr sz="2900" dirty="0">
              <a:solidFill>
                <a:srgbClr val="000000"/>
              </a:solidFill>
            </a:endParaRPr>
          </a:p>
        </p:txBody>
      </p:sp>
      <p:pic>
        <p:nvPicPr>
          <p:cNvPr id="146" name="Google Shape;146;g928d8f59ee_0_25"/>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976de88d53_0_28"/>
          <p:cNvSpPr txBox="1">
            <a:spLocks noGrp="1"/>
          </p:cNvSpPr>
          <p:nvPr>
            <p:ph type="title"/>
          </p:nvPr>
        </p:nvSpPr>
        <p:spPr>
          <a:xfrm>
            <a:off x="1635130" y="1927725"/>
            <a:ext cx="8921740" cy="805315"/>
          </a:xfrm>
          <a:prstGeom prst="rect">
            <a:avLst/>
          </a:prstGeom>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ru-RU" sz="2400" dirty="0">
                <a:solidFill>
                  <a:srgbClr val="000000"/>
                </a:solidFill>
              </a:rPr>
              <a:t>Что вы знаете о программе «Освободимся от травли!»?</a:t>
            </a:r>
            <a:endParaRPr sz="2400" dirty="0">
              <a:solidFill>
                <a:srgbClr val="000000"/>
              </a:solidFill>
            </a:endParaRPr>
          </a:p>
        </p:txBody>
      </p:sp>
      <p:pic>
        <p:nvPicPr>
          <p:cNvPr id="153" name="Google Shape;153;g976de88d53_0_28"/>
          <p:cNvPicPr preferRelativeResize="0"/>
          <p:nvPr/>
        </p:nvPicPr>
        <p:blipFill rotWithShape="1">
          <a:blip r:embed="rId3">
            <a:alphaModFix/>
          </a:blip>
          <a:srcRect/>
          <a:stretch/>
        </p:blipFill>
        <p:spPr>
          <a:xfrm>
            <a:off x="4083047" y="3042225"/>
            <a:ext cx="3460180" cy="3312426"/>
          </a:xfrm>
          <a:prstGeom prst="rect">
            <a:avLst/>
          </a:prstGeom>
          <a:noFill/>
          <a:ln>
            <a:noFill/>
          </a:ln>
        </p:spPr>
      </p:pic>
      <p:pic>
        <p:nvPicPr>
          <p:cNvPr id="154" name="Google Shape;154;g976de88d53_0_28"/>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255588" y="1517650"/>
            <a:ext cx="11534775" cy="714375"/>
          </a:xfrm>
          <a:prstGeom prst="rect">
            <a:avLst/>
          </a:prstGeom>
          <a:noFill/>
          <a:ln>
            <a:noFill/>
          </a:ln>
        </p:spPr>
        <p:txBody>
          <a:bodyPr spcFirstLastPara="1" wrap="square" lIns="68550" tIns="34275" rIns="68550" bIns="34275" anchor="t" anchorCtr="0">
            <a:noAutofit/>
          </a:bodyPr>
          <a:lstStyle/>
          <a:p>
            <a:pPr marL="0" lvl="0" indent="0" algn="ctr" rtl="0">
              <a:lnSpc>
                <a:spcPct val="90000"/>
              </a:lnSpc>
              <a:spcBef>
                <a:spcPts val="0"/>
              </a:spcBef>
              <a:spcAft>
                <a:spcPts val="0"/>
              </a:spcAft>
              <a:buSzPts val="2800"/>
              <a:buNone/>
            </a:pPr>
            <a:r>
              <a:rPr lang="ru-RU" sz="2100" dirty="0">
                <a:solidFill>
                  <a:schemeClr val="dk1"/>
                </a:solidFill>
              </a:rPr>
              <a:t>В 2017 году под эгидой Министерства образования и науки Эстонии </a:t>
            </a:r>
            <a:br>
              <a:rPr lang="ru-RU" sz="2100" dirty="0">
                <a:solidFill>
                  <a:schemeClr val="dk1"/>
                </a:solidFill>
              </a:rPr>
            </a:br>
            <a:r>
              <a:rPr lang="ru-RU" sz="2100" dirty="0">
                <a:solidFill>
                  <a:schemeClr val="dk1"/>
                </a:solidFill>
              </a:rPr>
              <a:t>была создана коалиция «Образовательный путь без травли», куда входят</a:t>
            </a:r>
            <a:r>
              <a:rPr lang="et-EE" sz="2100" dirty="0">
                <a:solidFill>
                  <a:schemeClr val="dk1"/>
                </a:solidFill>
              </a:rPr>
              <a:t>:</a:t>
            </a:r>
            <a:r>
              <a:rPr lang="ru-RU" sz="2100" dirty="0">
                <a:solidFill>
                  <a:schemeClr val="dk1"/>
                </a:solidFill>
              </a:rPr>
              <a:t> </a:t>
            </a:r>
            <a:br>
              <a:rPr lang="ru-RU" sz="2100" dirty="0">
                <a:solidFill>
                  <a:schemeClr val="dk1"/>
                </a:solidFill>
              </a:rPr>
            </a:br>
            <a:br>
              <a:rPr lang="ru-RU" sz="2100" b="0" dirty="0">
                <a:solidFill>
                  <a:schemeClr val="dk1"/>
                </a:solidFill>
              </a:rPr>
            </a:br>
            <a:br>
              <a:rPr lang="ru-RU" sz="2100" b="0" dirty="0">
                <a:solidFill>
                  <a:schemeClr val="dk1"/>
                </a:solidFill>
              </a:rPr>
            </a:br>
            <a:br>
              <a:rPr lang="ru-RU" sz="2100" b="0" dirty="0"/>
            </a:br>
            <a:endParaRPr sz="2100" dirty="0"/>
          </a:p>
        </p:txBody>
      </p:sp>
      <p:sp>
        <p:nvSpPr>
          <p:cNvPr id="154" name="Google Shape;1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a:t>15</a:t>
            </a:fld>
            <a:endParaRPr/>
          </a:p>
        </p:txBody>
      </p:sp>
      <p:sp>
        <p:nvSpPr>
          <p:cNvPr id="155" name="Google Shape;155;p8"/>
          <p:cNvSpPr/>
          <p:nvPr/>
        </p:nvSpPr>
        <p:spPr>
          <a:xfrm>
            <a:off x="1737136" y="2428251"/>
            <a:ext cx="3981714" cy="1903774"/>
          </a:xfrm>
          <a:prstGeom prst="rect">
            <a:avLst/>
          </a:prstGeom>
          <a:solidFill>
            <a:srgbClr val="92D05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НКО Союз Защиты детей </a:t>
            </a:r>
            <a:br>
              <a:rPr lang="ru-RU" sz="1800" b="0" i="0" u="none" strike="noStrike" cap="none">
                <a:solidFill>
                  <a:srgbClr val="002060"/>
                </a:solidFill>
                <a:latin typeface="Calibri"/>
                <a:ea typeface="Calibri"/>
                <a:cs typeface="Calibri"/>
                <a:sym typeface="Calibri"/>
              </a:rPr>
            </a:br>
            <a:r>
              <a:rPr lang="ru-RU" sz="1800" b="0" i="0" u="none" strike="noStrike" cap="none">
                <a:solidFill>
                  <a:srgbClr val="002060"/>
                </a:solidFill>
                <a:latin typeface="Calibri"/>
                <a:ea typeface="Calibri"/>
                <a:cs typeface="Calibri"/>
                <a:sym typeface="Calibri"/>
              </a:rPr>
              <a:t>Программа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«Освободимся от травли!» </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kiusamisestvabaks.ee</a:t>
            </a:r>
            <a:endParaRPr sz="1800" b="0" i="0" u="none" strike="noStrike" cap="none">
              <a:solidFill>
                <a:srgbClr val="000000"/>
              </a:solidFill>
              <a:latin typeface="Arial"/>
              <a:ea typeface="Arial"/>
              <a:cs typeface="Arial"/>
              <a:sym typeface="Arial"/>
            </a:endParaRPr>
          </a:p>
        </p:txBody>
      </p:sp>
      <p:sp>
        <p:nvSpPr>
          <p:cNvPr id="156" name="Google Shape;156;p8"/>
          <p:cNvSpPr/>
          <p:nvPr/>
        </p:nvSpPr>
        <p:spPr>
          <a:xfrm>
            <a:off x="5785883" y="2428252"/>
            <a:ext cx="2910280" cy="1921892"/>
          </a:xfrm>
          <a:prstGeom prst="rect">
            <a:avLst/>
          </a:prstGeom>
          <a:solidFill>
            <a:srgbClr val="92D05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dirty="0">
                <a:solidFill>
                  <a:srgbClr val="002060"/>
                </a:solidFill>
                <a:latin typeface="Calibri"/>
                <a:ea typeface="Calibri"/>
                <a:cs typeface="Calibri"/>
                <a:sym typeface="Calibri"/>
              </a:rPr>
              <a:t>Институт развития</a:t>
            </a:r>
            <a:r>
              <a:rPr lang="ru-RU" sz="1800" b="0" i="0" u="none" strike="noStrike" cap="none" dirty="0">
                <a:solidFill>
                  <a:srgbClr val="002060"/>
                </a:solidFill>
                <a:latin typeface="Calibri"/>
                <a:ea typeface="Calibri"/>
                <a:cs typeface="Calibri"/>
                <a:sym typeface="Calibri"/>
              </a:rPr>
              <a:t> </a:t>
            </a:r>
            <a:r>
              <a:rPr lang="ru-RU" sz="1800" b="1" i="0" u="none" strike="noStrike" cap="none" dirty="0">
                <a:solidFill>
                  <a:srgbClr val="002060"/>
                </a:solidFill>
                <a:latin typeface="Calibri"/>
                <a:ea typeface="Calibri"/>
                <a:cs typeface="Calibri"/>
                <a:sym typeface="Calibri"/>
              </a:rPr>
              <a:t>здоровья</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Поведенческая игра VEPA</a:t>
            </a:r>
            <a:endParaRPr sz="1800" b="0"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vepa.ee</a:t>
            </a:r>
            <a:endParaRPr sz="1800" b="0" i="0" u="none" strike="noStrike" cap="none" dirty="0">
              <a:solidFill>
                <a:srgbClr val="000000"/>
              </a:solidFill>
              <a:latin typeface="Arial"/>
              <a:ea typeface="Arial"/>
              <a:cs typeface="Arial"/>
              <a:sym typeface="Arial"/>
            </a:endParaRPr>
          </a:p>
        </p:txBody>
      </p:sp>
      <p:sp>
        <p:nvSpPr>
          <p:cNvPr id="157" name="Google Shape;157;p8"/>
          <p:cNvSpPr/>
          <p:nvPr/>
        </p:nvSpPr>
        <p:spPr>
          <a:xfrm>
            <a:off x="8743316" y="2428252"/>
            <a:ext cx="2737483" cy="1903774"/>
          </a:xfrm>
          <a:prstGeom prst="rect">
            <a:avLst/>
          </a:prstGeom>
          <a:solidFill>
            <a:srgbClr val="92D05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dirty="0">
                <a:solidFill>
                  <a:srgbClr val="002060"/>
                </a:solidFill>
                <a:latin typeface="Calibri"/>
                <a:ea typeface="Calibri"/>
                <a:cs typeface="Calibri"/>
                <a:sym typeface="Calibri"/>
              </a:rPr>
              <a:t>ЦУ Школа без травли</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Программа </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«Школа без травли» (KiVa)</a:t>
            </a:r>
            <a:br>
              <a:rPr lang="ru-RU" sz="1800" b="1" i="0" u="none" strike="noStrike" cap="none" dirty="0">
                <a:solidFill>
                  <a:srgbClr val="002060"/>
                </a:solidFill>
                <a:latin typeface="Calibri"/>
                <a:ea typeface="Calibri"/>
                <a:cs typeface="Calibri"/>
                <a:sym typeface="Calibri"/>
              </a:rPr>
            </a:br>
            <a:r>
              <a:rPr lang="ru-RU" sz="1800" b="0" i="0" u="none" strike="noStrike" cap="none" dirty="0">
                <a:solidFill>
                  <a:srgbClr val="002060"/>
                </a:solidFill>
                <a:latin typeface="Calibri"/>
                <a:ea typeface="Calibri"/>
                <a:cs typeface="Calibri"/>
                <a:sym typeface="Calibri"/>
              </a:rPr>
              <a:t>kiusamisvaba.ee</a:t>
            </a:r>
            <a:endParaRPr sz="1800" b="0" i="0" u="none" strike="noStrike" cap="none" dirty="0">
              <a:solidFill>
                <a:srgbClr val="000000"/>
              </a:solidFill>
              <a:latin typeface="Arial"/>
              <a:ea typeface="Arial"/>
              <a:cs typeface="Arial"/>
              <a:sym typeface="Arial"/>
            </a:endParaRPr>
          </a:p>
        </p:txBody>
      </p:sp>
      <p:sp>
        <p:nvSpPr>
          <p:cNvPr id="158" name="Google Shape;158;p8"/>
          <p:cNvSpPr/>
          <p:nvPr/>
        </p:nvSpPr>
        <p:spPr>
          <a:xfrm>
            <a:off x="231147" y="4447359"/>
            <a:ext cx="2805502" cy="2197281"/>
          </a:xfrm>
          <a:prstGeom prst="rect">
            <a:avLst/>
          </a:prstGeom>
          <a:solidFill>
            <a:srgbClr val="92D05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dirty="0">
                <a:solidFill>
                  <a:srgbClr val="002060"/>
                </a:solidFill>
                <a:latin typeface="Calibri"/>
                <a:ea typeface="Calibri"/>
                <a:cs typeface="Calibri"/>
                <a:sym typeface="Calibri"/>
              </a:rPr>
              <a:t>НКО Молодежное </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dirty="0">
                <a:solidFill>
                  <a:srgbClr val="002060"/>
                </a:solidFill>
                <a:latin typeface="Calibri"/>
                <a:ea typeface="Calibri"/>
                <a:cs typeface="Calibri"/>
                <a:sym typeface="Calibri"/>
              </a:rPr>
              <a:t>объединение TORE</a:t>
            </a:r>
            <a:endParaRPr sz="180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  Программа обучения и поддержка опорных учеников и руководителей www.tore.ee</a:t>
            </a:r>
            <a:endParaRPr sz="1800" b="0" i="0" u="none" strike="noStrike" cap="none" dirty="0">
              <a:solidFill>
                <a:srgbClr val="000000"/>
              </a:solidFill>
              <a:latin typeface="Arial"/>
              <a:ea typeface="Arial"/>
              <a:cs typeface="Arial"/>
              <a:sym typeface="Arial"/>
            </a:endParaRPr>
          </a:p>
        </p:txBody>
      </p:sp>
      <p:sp>
        <p:nvSpPr>
          <p:cNvPr id="159" name="Google Shape;159;p8"/>
          <p:cNvSpPr/>
          <p:nvPr/>
        </p:nvSpPr>
        <p:spPr>
          <a:xfrm>
            <a:off x="3112948" y="4399280"/>
            <a:ext cx="2719939" cy="2212667"/>
          </a:xfrm>
          <a:prstGeom prst="rect">
            <a:avLst/>
          </a:prstGeom>
          <a:solidFill>
            <a:srgbClr val="92D05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НКО Союз ученических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представительств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Программа </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«Толерантная школа»</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sallivkool.ee</a:t>
            </a:r>
            <a:endParaRPr sz="1800" b="0" i="0" u="none" strike="noStrike" cap="none">
              <a:solidFill>
                <a:srgbClr val="000000"/>
              </a:solidFill>
              <a:latin typeface="Arial"/>
              <a:ea typeface="Arial"/>
              <a:cs typeface="Arial"/>
              <a:sym typeface="Arial"/>
            </a:endParaRPr>
          </a:p>
        </p:txBody>
      </p:sp>
      <p:pic>
        <p:nvPicPr>
          <p:cNvPr id="160" name="Google Shape;160;p8"/>
          <p:cNvPicPr preferRelativeResize="0"/>
          <p:nvPr/>
        </p:nvPicPr>
        <p:blipFill rotWithShape="1">
          <a:blip r:embed="rId3">
            <a:alphaModFix/>
          </a:blip>
          <a:srcRect/>
          <a:stretch/>
        </p:blipFill>
        <p:spPr>
          <a:xfrm rot="7105757">
            <a:off x="-145754" y="1232522"/>
            <a:ext cx="4948510" cy="5259014"/>
          </a:xfrm>
          <a:prstGeom prst="rect">
            <a:avLst/>
          </a:prstGeom>
          <a:noFill/>
          <a:ln>
            <a:noFill/>
          </a:ln>
        </p:spPr>
      </p:pic>
      <p:sp>
        <p:nvSpPr>
          <p:cNvPr id="161" name="Google Shape;161;p8"/>
          <p:cNvSpPr/>
          <p:nvPr/>
        </p:nvSpPr>
        <p:spPr>
          <a:xfrm>
            <a:off x="5890658" y="4389121"/>
            <a:ext cx="2852658" cy="2218082"/>
          </a:xfrm>
          <a:prstGeom prst="rect">
            <a:avLst/>
          </a:prstGeom>
          <a:solidFill>
            <a:srgbClr val="92D05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НКО Минуты тишины </a:t>
            </a:r>
            <a:r>
              <a:rPr lang="ru-RU" sz="1800" b="0" i="0" u="none" strike="noStrike" cap="none">
                <a:solidFill>
                  <a:srgbClr val="002060"/>
                </a:solidFill>
                <a:latin typeface="Calibri"/>
                <a:ea typeface="Calibri"/>
                <a:cs typeface="Calibri"/>
                <a:sym typeface="Calibri"/>
              </a:rPr>
              <a:t>Программа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«Минуты тишины» vaikuseminutid.ee</a:t>
            </a:r>
            <a:endParaRPr sz="1800" b="0" i="0" u="none" strike="noStrike" cap="none">
              <a:solidFill>
                <a:srgbClr val="000000"/>
              </a:solidFill>
              <a:latin typeface="Arial"/>
              <a:ea typeface="Arial"/>
              <a:cs typeface="Arial"/>
              <a:sym typeface="Arial"/>
            </a:endParaRPr>
          </a:p>
        </p:txBody>
      </p:sp>
      <p:sp>
        <p:nvSpPr>
          <p:cNvPr id="162" name="Google Shape;162;p8"/>
          <p:cNvSpPr/>
          <p:nvPr/>
        </p:nvSpPr>
        <p:spPr>
          <a:xfrm>
            <a:off x="8801087" y="4382006"/>
            <a:ext cx="3159766" cy="2225196"/>
          </a:xfrm>
          <a:prstGeom prst="rect">
            <a:avLst/>
          </a:prstGeom>
          <a:solidFill>
            <a:srgbClr val="92D05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dirty="0">
                <a:solidFill>
                  <a:srgbClr val="002060"/>
                </a:solidFill>
                <a:latin typeface="Calibri"/>
                <a:ea typeface="Calibri"/>
                <a:cs typeface="Calibri"/>
                <a:sym typeface="Calibri"/>
              </a:rPr>
              <a:t>Центр этики Тартуского университета</a:t>
            </a:r>
            <a:endParaRPr sz="180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Программы</a:t>
            </a:r>
            <a:endParaRPr sz="1800" b="0"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 «Модель хорошей школы»,</a:t>
            </a:r>
            <a:endParaRPr sz="1800" b="0"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«Модель ценностного воспитания»</a:t>
            </a:r>
            <a:endParaRPr sz="1800" b="0"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dirty="0">
                <a:solidFill>
                  <a:srgbClr val="002060"/>
                </a:solidFill>
                <a:latin typeface="Calibri"/>
                <a:ea typeface="Calibri"/>
                <a:cs typeface="Calibri"/>
                <a:sym typeface="Calibri"/>
              </a:rPr>
              <a:t>eetikakeskus.ut.ee</a:t>
            </a:r>
            <a:endParaRPr sz="1800" b="0" i="0" u="none" strike="noStrike" cap="none" dirty="0">
              <a:solidFill>
                <a:srgbClr val="002060"/>
              </a:solidFill>
              <a:latin typeface="Calibri"/>
              <a:ea typeface="Calibri"/>
              <a:cs typeface="Calibri"/>
              <a:sym typeface="Calibri"/>
            </a:endParaRPr>
          </a:p>
        </p:txBody>
      </p:sp>
      <p:pic>
        <p:nvPicPr>
          <p:cNvPr id="2" name="Google Shape;169;p16">
            <a:extLst>
              <a:ext uri="{FF2B5EF4-FFF2-40B4-BE49-F238E27FC236}">
                <a16:creationId xmlns:a16="http://schemas.microsoft.com/office/drawing/2014/main" id="{D857954C-094D-442E-BCBA-44D7A07AEABC}"/>
              </a:ext>
            </a:extLst>
          </p:cNvPr>
          <p:cNvPicPr preferRelativeResize="0"/>
          <p:nvPr/>
        </p:nvPicPr>
        <p:blipFill rotWithShape="1">
          <a:blip r:embed="rId4">
            <a:alphaModFix/>
          </a:blip>
          <a:srcRect r="14875" b="7220"/>
          <a:stretch/>
        </p:blipFill>
        <p:spPr>
          <a:xfrm>
            <a:off x="4683192" y="223916"/>
            <a:ext cx="2825616" cy="12318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sp>
        <p:nvSpPr>
          <p:cNvPr id="174" name="Google Shape;174;p9"/>
          <p:cNvSpPr txBox="1">
            <a:spLocks noGrp="1"/>
          </p:cNvSpPr>
          <p:nvPr>
            <p:ph type="title"/>
          </p:nvPr>
        </p:nvSpPr>
        <p:spPr>
          <a:xfrm>
            <a:off x="654550" y="1836200"/>
            <a:ext cx="6209400" cy="4224000"/>
          </a:xfrm>
          <a:prstGeom prst="rect">
            <a:avLst/>
          </a:prstGeom>
          <a:solidFill>
            <a:srgbClr val="ACDC5E"/>
          </a:solidFill>
          <a:ln w="9525" cap="flat" cmpd="sng">
            <a:solidFill>
              <a:srgbClr val="FEE599"/>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br>
              <a:rPr lang="ru-RU" sz="2400" b="0" dirty="0">
                <a:solidFill>
                  <a:srgbClr val="1E4E79"/>
                </a:solidFill>
                <a:latin typeface="Arial"/>
                <a:ea typeface="Arial"/>
                <a:cs typeface="Arial"/>
                <a:sym typeface="Arial"/>
              </a:rPr>
            </a:br>
            <a:r>
              <a:rPr lang="ru-RU" sz="2800" b="0" dirty="0">
                <a:solidFill>
                  <a:schemeClr val="dk1"/>
                </a:solidFill>
                <a:latin typeface="Arial"/>
                <a:ea typeface="Arial"/>
                <a:cs typeface="Arial"/>
                <a:sym typeface="Arial"/>
              </a:rPr>
              <a:t>Программа «Освободимся от травли!» поддерживает плавный переход </a:t>
            </a:r>
            <a:br>
              <a:rPr lang="ru-RU" sz="2800" b="0" dirty="0">
                <a:solidFill>
                  <a:schemeClr val="dk1"/>
                </a:solidFill>
                <a:latin typeface="Arial"/>
                <a:ea typeface="Arial"/>
                <a:cs typeface="Arial"/>
                <a:sym typeface="Arial"/>
              </a:rPr>
            </a:br>
            <a:r>
              <a:rPr lang="ru-RU" sz="2800" dirty="0">
                <a:solidFill>
                  <a:schemeClr val="dk1"/>
                </a:solidFill>
                <a:latin typeface="Arial"/>
                <a:ea typeface="Arial"/>
                <a:cs typeface="Arial"/>
                <a:sym typeface="Arial"/>
              </a:rPr>
              <a:t>ЯСЛИ </a:t>
            </a:r>
            <a:r>
              <a:rPr lang="ru-RU" sz="2800" dirty="0">
                <a:solidFill>
                  <a:schemeClr val="dk1"/>
                </a:solidFill>
              </a:rPr>
              <a:t>/ УЧРЕЖДЕНИЕ ПО УХОДУ</a:t>
            </a:r>
            <a:br>
              <a:rPr lang="ru-RU" sz="2800" dirty="0">
                <a:solidFill>
                  <a:schemeClr val="dk1"/>
                </a:solidFill>
                <a:latin typeface="Arial"/>
                <a:ea typeface="Arial"/>
                <a:cs typeface="Arial"/>
                <a:sym typeface="Arial"/>
              </a:rPr>
            </a:br>
            <a:r>
              <a:rPr lang="ru-RU" sz="2800" dirty="0">
                <a:solidFill>
                  <a:schemeClr val="dk1"/>
                </a:solidFill>
                <a:latin typeface="Arial"/>
                <a:ea typeface="Arial"/>
                <a:cs typeface="Arial"/>
                <a:sym typeface="Arial"/>
              </a:rPr>
              <a:t>ДЕТСКИЙ САД</a:t>
            </a:r>
            <a:br>
              <a:rPr lang="ru-RU" sz="2800" dirty="0">
                <a:solidFill>
                  <a:schemeClr val="dk1"/>
                </a:solidFill>
                <a:latin typeface="Arial"/>
                <a:ea typeface="Arial"/>
                <a:cs typeface="Arial"/>
                <a:sym typeface="Arial"/>
              </a:rPr>
            </a:br>
            <a:r>
              <a:rPr lang="ru-RU" sz="2800" dirty="0">
                <a:solidFill>
                  <a:schemeClr val="dk1"/>
                </a:solidFill>
              </a:rPr>
              <a:t>ШКОЛА</a:t>
            </a:r>
            <a:br>
              <a:rPr lang="ru-RU" sz="2800" b="0" dirty="0">
                <a:solidFill>
                  <a:schemeClr val="dk1"/>
                </a:solidFill>
                <a:latin typeface="Arial"/>
                <a:ea typeface="Arial"/>
                <a:cs typeface="Arial"/>
                <a:sym typeface="Arial"/>
              </a:rPr>
            </a:br>
            <a:br>
              <a:rPr lang="ru-RU" sz="2800" b="0" dirty="0">
                <a:solidFill>
                  <a:schemeClr val="dk1"/>
                </a:solidFill>
                <a:latin typeface="Arial"/>
                <a:ea typeface="Arial"/>
                <a:cs typeface="Arial"/>
                <a:sym typeface="Arial"/>
              </a:rPr>
            </a:br>
            <a:r>
              <a:rPr lang="ru-RU" sz="2800" b="0" dirty="0">
                <a:solidFill>
                  <a:schemeClr val="dk1"/>
                </a:solidFill>
                <a:latin typeface="Arial"/>
                <a:ea typeface="Arial"/>
                <a:cs typeface="Arial"/>
                <a:sym typeface="Arial"/>
              </a:rPr>
              <a:t> </a:t>
            </a:r>
            <a:r>
              <a:rPr lang="ru-RU" sz="2800" b="0" dirty="0">
                <a:solidFill>
                  <a:schemeClr val="dk1"/>
                </a:solidFill>
              </a:rPr>
              <a:t>Право использовать программу имеют </a:t>
            </a:r>
            <a:r>
              <a:rPr lang="et-EE" sz="2800" b="0" dirty="0">
                <a:solidFill>
                  <a:schemeClr val="dk1"/>
                </a:solidFill>
                <a:latin typeface="Arial"/>
                <a:ea typeface="Arial"/>
                <a:cs typeface="Arial"/>
                <a:sym typeface="Arial"/>
              </a:rPr>
              <a:t>80%</a:t>
            </a:r>
            <a:r>
              <a:rPr lang="ru-RU" sz="2800" b="0" dirty="0">
                <a:solidFill>
                  <a:schemeClr val="dk1"/>
                </a:solidFill>
                <a:latin typeface="Arial"/>
                <a:ea typeface="Arial"/>
                <a:cs typeface="Arial"/>
                <a:sym typeface="Arial"/>
              </a:rPr>
              <a:t> дошкольных учреждений и 30% школ Эстонии</a:t>
            </a:r>
            <a:endParaRPr sz="2800" dirty="0"/>
          </a:p>
        </p:txBody>
      </p:sp>
      <p:pic>
        <p:nvPicPr>
          <p:cNvPr id="175" name="Google Shape;175;p9" descr="На изображении может находиться: небо и на улице"/>
          <p:cNvPicPr preferRelativeResize="0"/>
          <p:nvPr/>
        </p:nvPicPr>
        <p:blipFill rotWithShape="1">
          <a:blip r:embed="rId3">
            <a:alphaModFix/>
          </a:blip>
          <a:srcRect l="874" t="22964" r="7052" b="13031"/>
          <a:stretch/>
        </p:blipFill>
        <p:spPr>
          <a:xfrm>
            <a:off x="6863950" y="1836200"/>
            <a:ext cx="4706225" cy="4224000"/>
          </a:xfrm>
          <a:prstGeom prst="rect">
            <a:avLst/>
          </a:prstGeom>
          <a:noFill/>
          <a:ln>
            <a:noFill/>
          </a:ln>
        </p:spPr>
      </p:pic>
      <p:pic>
        <p:nvPicPr>
          <p:cNvPr id="176" name="Google Shape;176;p9"/>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80"/>
        <p:cNvGrpSpPr/>
        <p:nvPr/>
      </p:nvGrpSpPr>
      <p:grpSpPr>
        <a:xfrm>
          <a:off x="0" y="0"/>
          <a:ext cx="0" cy="0"/>
          <a:chOff x="0" y="0"/>
          <a:chExt cx="0" cy="0"/>
        </a:xfrm>
      </p:grpSpPr>
      <p:sp>
        <p:nvSpPr>
          <p:cNvPr id="181" name="Google Shape;181;p12"/>
          <p:cNvSpPr txBox="1">
            <a:spLocks noGrp="1"/>
          </p:cNvSpPr>
          <p:nvPr>
            <p:ph type="body" idx="1"/>
          </p:nvPr>
        </p:nvSpPr>
        <p:spPr>
          <a:xfrm>
            <a:off x="721704" y="1746749"/>
            <a:ext cx="7142135" cy="372526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rgbClr val="1F3864"/>
              </a:buClr>
              <a:buSzPts val="1600"/>
              <a:buNone/>
            </a:pPr>
            <a:r>
              <a:rPr lang="ru-RU" sz="1800" b="1" dirty="0">
                <a:solidFill>
                  <a:schemeClr val="dk1"/>
                </a:solidFill>
              </a:rPr>
              <a:t>Цель программы </a:t>
            </a:r>
            <a:r>
              <a:rPr lang="ru-RU" sz="1800" dirty="0">
                <a:solidFill>
                  <a:schemeClr val="dk1"/>
                </a:solidFill>
              </a:rPr>
              <a:t>– создать в группе поддерживающую атмосферу, способствующую развитию культуры поведения и предотвращающую издевательства в группах детей: дети относятся друг к другу уважительно и терпимо, заботятся друг о друге, и в случае издевательств вмешиваются и защищают другого ребенка, который не может сделать этого сам.							</a:t>
            </a:r>
          </a:p>
          <a:p>
            <a:pPr marL="0" lvl="0" indent="0" algn="just" rtl="0">
              <a:lnSpc>
                <a:spcPct val="90000"/>
              </a:lnSpc>
              <a:spcBef>
                <a:spcPts val="1000"/>
              </a:spcBef>
              <a:spcAft>
                <a:spcPts val="0"/>
              </a:spcAft>
              <a:buSzPts val="2800"/>
              <a:buNone/>
            </a:pPr>
            <a:r>
              <a:rPr lang="ru-RU" sz="1800" dirty="0">
                <a:solidFill>
                  <a:schemeClr val="dk1"/>
                </a:solidFill>
              </a:rPr>
              <a:t>По образцу Дании программу в Эстонии ведет </a:t>
            </a:r>
            <a:r>
              <a:rPr lang="ru-RU" sz="1800" b="1" dirty="0">
                <a:solidFill>
                  <a:schemeClr val="dk1"/>
                </a:solidFill>
              </a:rPr>
              <a:t>Союз защиты детей </a:t>
            </a:r>
            <a:r>
              <a:rPr lang="ru-RU" sz="1800" dirty="0">
                <a:solidFill>
                  <a:schemeClr val="dk1"/>
                </a:solidFill>
              </a:rPr>
              <a:t>(с </a:t>
            </a:r>
            <a:r>
              <a:rPr lang="ru-RU" sz="1800" dirty="0">
                <a:solidFill>
                  <a:schemeClr val="dk1"/>
                </a:solidFill>
                <a:highlight>
                  <a:srgbClr val="FFFFFF"/>
                </a:highlight>
              </a:rPr>
              <a:t>2010 года в детских садах, с 2013 года в школах и с 2018 года в учреждениях по уходу за детьми до 3-х лет). </a:t>
            </a:r>
            <a:endParaRPr lang="ru-RU" sz="1800" dirty="0">
              <a:solidFill>
                <a:schemeClr val="dk1"/>
              </a:solidFill>
            </a:endParaRPr>
          </a:p>
          <a:p>
            <a:pPr marL="0" lvl="0" indent="0" algn="just" rtl="0">
              <a:lnSpc>
                <a:spcPct val="90000"/>
              </a:lnSpc>
              <a:spcBef>
                <a:spcPts val="1000"/>
              </a:spcBef>
              <a:spcAft>
                <a:spcPts val="0"/>
              </a:spcAft>
              <a:buSzPts val="2800"/>
              <a:buNone/>
            </a:pPr>
            <a:r>
              <a:rPr lang="ru-RU" sz="1800" dirty="0">
                <a:solidFill>
                  <a:schemeClr val="dk1"/>
                </a:solidFill>
              </a:rPr>
              <a:t>Программа разработана </a:t>
            </a:r>
            <a:r>
              <a:rPr lang="ru-RU" sz="1800" b="1" dirty="0">
                <a:solidFill>
                  <a:schemeClr val="dk1"/>
                </a:solidFill>
              </a:rPr>
              <a:t>учеными Университета Роскилле (Дания) </a:t>
            </a:r>
            <a:r>
              <a:rPr lang="ru-RU" sz="1800" dirty="0">
                <a:solidFill>
                  <a:schemeClr val="dk1"/>
                </a:solidFill>
              </a:rPr>
              <a:t>и адаптирована к требованиям Эстонской государственной программы обучения. </a:t>
            </a:r>
            <a:endParaRPr lang="ru-RU" sz="1800" dirty="0"/>
          </a:p>
          <a:p>
            <a:pPr marL="0" lvl="0" indent="0" algn="just" rtl="0">
              <a:lnSpc>
                <a:spcPct val="90000"/>
              </a:lnSpc>
              <a:spcBef>
                <a:spcPts val="1000"/>
              </a:spcBef>
              <a:spcAft>
                <a:spcPts val="0"/>
              </a:spcAft>
              <a:buSzPts val="2800"/>
              <a:buNone/>
            </a:pPr>
            <a:br>
              <a:rPr lang="ru-RU" sz="1800" dirty="0">
                <a:solidFill>
                  <a:schemeClr val="dk1"/>
                </a:solidFill>
              </a:rPr>
            </a:br>
            <a:endParaRPr sz="1800" dirty="0">
              <a:solidFill>
                <a:srgbClr val="000000"/>
              </a:solidFill>
            </a:endParaRPr>
          </a:p>
        </p:txBody>
      </p:sp>
      <p:pic>
        <p:nvPicPr>
          <p:cNvPr id="182" name="Google Shape;182;p12"/>
          <p:cNvPicPr preferRelativeResize="0"/>
          <p:nvPr/>
        </p:nvPicPr>
        <p:blipFill rotWithShape="1">
          <a:blip r:embed="rId3">
            <a:alphaModFix/>
          </a:blip>
          <a:srcRect/>
          <a:stretch/>
        </p:blipFill>
        <p:spPr>
          <a:xfrm>
            <a:off x="8147050" y="2144525"/>
            <a:ext cx="3116584" cy="2945250"/>
          </a:xfrm>
          <a:prstGeom prst="rect">
            <a:avLst/>
          </a:prstGeom>
          <a:noFill/>
          <a:ln>
            <a:noFill/>
          </a:ln>
        </p:spPr>
      </p:pic>
      <p:pic>
        <p:nvPicPr>
          <p:cNvPr id="183" name="Google Shape;183;p12"/>
          <p:cNvPicPr preferRelativeResize="0"/>
          <p:nvPr/>
        </p:nvPicPr>
        <p:blipFill rotWithShape="1">
          <a:blip r:embed="rId4">
            <a:alphaModFix/>
          </a:blip>
          <a:srcRect l="1791" t="17634" r="1355" b="47047"/>
          <a:stretch/>
        </p:blipFill>
        <p:spPr>
          <a:xfrm>
            <a:off x="1064900" y="5874325"/>
            <a:ext cx="9644574" cy="722774"/>
          </a:xfrm>
          <a:prstGeom prst="rect">
            <a:avLst/>
          </a:prstGeom>
          <a:noFill/>
          <a:ln>
            <a:noFill/>
          </a:ln>
        </p:spPr>
      </p:pic>
      <p:pic>
        <p:nvPicPr>
          <p:cNvPr id="184" name="Google Shape;184;p12"/>
          <p:cNvPicPr preferRelativeResize="0"/>
          <p:nvPr/>
        </p:nvPicPr>
        <p:blipFill rotWithShape="1">
          <a:blip r:embed="rId5">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88"/>
        <p:cNvGrpSpPr/>
        <p:nvPr/>
      </p:nvGrpSpPr>
      <p:grpSpPr>
        <a:xfrm>
          <a:off x="0" y="0"/>
          <a:ext cx="0" cy="0"/>
          <a:chOff x="0" y="0"/>
          <a:chExt cx="0" cy="0"/>
        </a:xfrm>
      </p:grpSpPr>
      <p:sp>
        <p:nvSpPr>
          <p:cNvPr id="189" name="Google Shape;189;ga0ec2b0205_0_20"/>
          <p:cNvSpPr/>
          <p:nvPr/>
        </p:nvSpPr>
        <p:spPr>
          <a:xfrm>
            <a:off x="4155440" y="1555699"/>
            <a:ext cx="7810559" cy="5067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000" b="1" i="0" u="none" strike="noStrike" cap="none" dirty="0">
                <a:solidFill>
                  <a:schemeClr val="dk1"/>
                </a:solidFill>
                <a:latin typeface="Arial"/>
                <a:ea typeface="Arial"/>
                <a:cs typeface="Arial"/>
                <a:sym typeface="Arial"/>
              </a:rPr>
              <a:t>ФУНДАМЕНТ  ПРОФИЛАКТИКИ ТРАВЛИ – ЦЕННОСТИ</a:t>
            </a:r>
          </a:p>
        </p:txBody>
      </p:sp>
      <p:sp>
        <p:nvSpPr>
          <p:cNvPr id="191" name="Google Shape;191;ga0ec2b0205_0_20"/>
          <p:cNvSpPr txBox="1"/>
          <p:nvPr/>
        </p:nvSpPr>
        <p:spPr>
          <a:xfrm>
            <a:off x="5286175" y="2354325"/>
            <a:ext cx="6108300" cy="4047598"/>
          </a:xfrm>
          <a:prstGeom prst="rect">
            <a:avLst/>
          </a:prstGeom>
          <a:noFill/>
          <a:ln>
            <a:noFill/>
          </a:ln>
        </p:spPr>
        <p:txBody>
          <a:bodyPr spcFirstLastPara="1" wrap="square" lIns="91425" tIns="91425" rIns="91425" bIns="91425" anchor="t" anchorCtr="0">
            <a:noAutofit/>
          </a:bodyPr>
          <a:lstStyle/>
          <a:p>
            <a:pPr>
              <a:lnSpc>
                <a:spcPct val="107000"/>
              </a:lnSpc>
              <a:spcAft>
                <a:spcPts val="800"/>
              </a:spcAft>
            </a:pPr>
            <a:r>
              <a:rPr lang="ru-RU" sz="1800" b="1" dirty="0">
                <a:effectLst/>
                <a:latin typeface="+mj-lt"/>
                <a:ea typeface="Calibri" panose="020F0502020204030204" pitchFamily="34" charset="0"/>
                <a:cs typeface="Times New Roman" panose="02020603050405020304" pitchFamily="18" charset="0"/>
              </a:rPr>
              <a:t>ТОЛЕРАНТНОСТЬ</a:t>
            </a:r>
            <a:r>
              <a:rPr lang="ru-RU" sz="1800" dirty="0">
                <a:effectLst/>
                <a:latin typeface="+mj-lt"/>
                <a:ea typeface="Calibri" panose="020F0502020204030204" pitchFamily="34" charset="0"/>
                <a:cs typeface="Times New Roman" panose="02020603050405020304" pitchFamily="18" charset="0"/>
              </a:rPr>
              <a:t> </a:t>
            </a:r>
            <a:r>
              <a:rPr lang="et-EE" sz="1800" dirty="0">
                <a:effectLst/>
                <a:latin typeface="+mj-lt"/>
                <a:ea typeface="Times New Roman" panose="02020603050405020304" pitchFamily="18" charset="0"/>
                <a:cs typeface="Times New Roman" panose="02020603050405020304" pitchFamily="18" charset="0"/>
              </a:rPr>
              <a:t>Учитываем отличия друг друга и относимся к другим как к себе равным. </a:t>
            </a:r>
            <a:endParaRPr lang="et-EE" sz="18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mj-lt"/>
                <a:ea typeface="Calibri" panose="020F0502020204030204" pitchFamily="34" charset="0"/>
                <a:cs typeface="Times New Roman" panose="02020603050405020304" pitchFamily="18" charset="0"/>
              </a:rPr>
              <a:t>У</a:t>
            </a:r>
            <a:r>
              <a:rPr lang="et-EE" sz="1800" b="1" dirty="0">
                <a:effectLst/>
                <a:latin typeface="+mj-lt"/>
                <a:ea typeface="Calibri" panose="020F0502020204030204" pitchFamily="34" charset="0"/>
                <a:cs typeface="Times New Roman" panose="02020603050405020304" pitchFamily="18" charset="0"/>
              </a:rPr>
              <a:t>ВАЖЕНИЕ </a:t>
            </a:r>
            <a:r>
              <a:rPr lang="ru-RU" sz="1800" dirty="0">
                <a:effectLst/>
                <a:latin typeface="+mj-lt"/>
                <a:ea typeface="Calibri" panose="020F0502020204030204" pitchFamily="34" charset="0"/>
                <a:cs typeface="Times New Roman" panose="02020603050405020304" pitchFamily="18" charset="0"/>
              </a:rPr>
              <a:t>С</a:t>
            </a:r>
            <a:r>
              <a:rPr lang="et-EE" sz="1800" dirty="0">
                <a:effectLst/>
                <a:latin typeface="+mj-lt"/>
                <a:ea typeface="Calibri" panose="020F0502020204030204" pitchFamily="34" charset="0"/>
                <a:cs typeface="Times New Roman" panose="02020603050405020304" pitchFamily="18" charset="0"/>
              </a:rPr>
              <a:t>читае</a:t>
            </a:r>
            <a:r>
              <a:rPr lang="ru-RU" sz="1800" dirty="0">
                <a:effectLst/>
                <a:latin typeface="+mj-lt"/>
                <a:ea typeface="Calibri" panose="020F0502020204030204" pitchFamily="34" charset="0"/>
                <a:cs typeface="Times New Roman" panose="02020603050405020304" pitchFamily="18" charset="0"/>
              </a:rPr>
              <a:t>мся друг с другом и своим вежливым поведением подаем пример окружающим. </a:t>
            </a:r>
            <a:endParaRPr lang="et-EE" sz="18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t-EE" sz="1800" b="1" dirty="0">
                <a:effectLst/>
                <a:latin typeface="+mj-lt"/>
                <a:ea typeface="Calibri" panose="020F0502020204030204" pitchFamily="34" charset="0"/>
                <a:cs typeface="Times New Roman" panose="02020603050405020304" pitchFamily="18" charset="0"/>
              </a:rPr>
              <a:t>ЗАБОТА</a:t>
            </a:r>
            <a:r>
              <a:rPr lang="et-EE" sz="1800" dirty="0">
                <a:effectLst/>
                <a:latin typeface="+mj-lt"/>
                <a:ea typeface="Calibri" panose="020F0502020204030204" pitchFamily="34" charset="0"/>
                <a:cs typeface="Times New Roman" panose="02020603050405020304" pitchFamily="18" charset="0"/>
              </a:rPr>
              <a:t> </a:t>
            </a:r>
            <a:r>
              <a:rPr lang="ru-RU" sz="1800" dirty="0">
                <a:effectLst/>
                <a:latin typeface="+mj-lt"/>
                <a:ea typeface="Calibri" panose="020F0502020204030204" pitchFamily="34" charset="0"/>
                <a:cs typeface="Times New Roman" panose="02020603050405020304" pitchFamily="18" charset="0"/>
              </a:rPr>
              <a:t>П</a:t>
            </a:r>
            <a:r>
              <a:rPr lang="et-EE" sz="1800" dirty="0">
                <a:effectLst/>
                <a:latin typeface="+mj-lt"/>
                <a:ea typeface="Calibri" panose="020F0502020204030204" pitchFamily="34" charset="0"/>
                <a:cs typeface="Times New Roman" panose="02020603050405020304" pitchFamily="18" charset="0"/>
              </a:rPr>
              <a:t>роявляе</a:t>
            </a:r>
            <a:r>
              <a:rPr lang="ru-RU" sz="1800" dirty="0">
                <a:effectLst/>
                <a:latin typeface="+mj-lt"/>
                <a:ea typeface="Calibri" panose="020F0502020204030204" pitchFamily="34" charset="0"/>
                <a:cs typeface="Times New Roman" panose="02020603050405020304" pitchFamily="18" charset="0"/>
              </a:rPr>
              <a:t>м </a:t>
            </a:r>
            <a:r>
              <a:rPr lang="et-EE" sz="1800" dirty="0">
                <a:effectLst/>
                <a:latin typeface="+mj-lt"/>
                <a:ea typeface="Calibri" panose="020F0502020204030204" pitchFamily="34" charset="0"/>
                <a:cs typeface="Times New Roman" panose="02020603050405020304" pitchFamily="18" charset="0"/>
              </a:rPr>
              <a:t>интерес, сочувствие и готовность помочь </a:t>
            </a:r>
            <a:r>
              <a:rPr lang="ru-RU" sz="1800" dirty="0">
                <a:effectLst/>
                <a:latin typeface="+mj-lt"/>
                <a:ea typeface="Calibri" panose="020F0502020204030204" pitchFamily="34" charset="0"/>
                <a:cs typeface="Times New Roman" panose="02020603050405020304" pitchFamily="18" charset="0"/>
              </a:rPr>
              <a:t>другим людям</a:t>
            </a:r>
            <a:r>
              <a:rPr lang="et-EE" sz="1800" dirty="0">
                <a:effectLst/>
                <a:latin typeface="+mj-lt"/>
                <a:ea typeface="Calibri" panose="020F0502020204030204" pitchFamily="34" charset="0"/>
                <a:cs typeface="Times New Roman" panose="02020603050405020304" pitchFamily="18" charset="0"/>
              </a:rPr>
              <a:t>.</a:t>
            </a:r>
          </a:p>
          <a:p>
            <a:r>
              <a:rPr lang="et-EE" sz="1800" b="1" dirty="0">
                <a:effectLst/>
                <a:latin typeface="+mj-lt"/>
                <a:ea typeface="Calibri" panose="020F0502020204030204" pitchFamily="34" charset="0"/>
              </a:rPr>
              <a:t>СМЕЛОСТЬ</a:t>
            </a:r>
            <a:r>
              <a:rPr lang="et-EE" sz="1800" dirty="0">
                <a:effectLst/>
                <a:latin typeface="+mj-lt"/>
                <a:ea typeface="Calibri" panose="020F0502020204030204" pitchFamily="34" charset="0"/>
              </a:rPr>
              <a:t> </a:t>
            </a:r>
            <a:r>
              <a:rPr lang="ru-RU" sz="1800" dirty="0">
                <a:effectLst/>
                <a:latin typeface="+mj-lt"/>
                <a:ea typeface="Calibri" panose="020F0502020204030204" pitchFamily="34" charset="0"/>
              </a:rPr>
              <a:t>Умеем определять свои границы и защищаем друг друга от несправедливости.</a:t>
            </a:r>
            <a:endParaRPr lang="et-EE" sz="1800" dirty="0">
              <a:effectLst/>
              <a:latin typeface="+mj-lt"/>
              <a:ea typeface="Calibri" panose="020F0502020204030204" pitchFamily="34" charset="0"/>
            </a:endParaRPr>
          </a:p>
          <a:p>
            <a:pPr marL="0" lvl="0" indent="0" algn="just" rtl="0">
              <a:lnSpc>
                <a:spcPct val="100000"/>
              </a:lnSpc>
              <a:spcBef>
                <a:spcPts val="0"/>
              </a:spcBef>
              <a:spcAft>
                <a:spcPts val="0"/>
              </a:spcAft>
              <a:buNone/>
            </a:pPr>
            <a:endParaRPr lang="ru-RU" sz="1800" dirty="0">
              <a:solidFill>
                <a:schemeClr val="dk1"/>
              </a:solidFill>
              <a:latin typeface="+mj-lt"/>
            </a:endParaRPr>
          </a:p>
          <a:p>
            <a:pPr marL="0" lvl="0" indent="0" algn="just" rtl="0">
              <a:lnSpc>
                <a:spcPct val="100000"/>
              </a:lnSpc>
              <a:spcBef>
                <a:spcPts val="0"/>
              </a:spcBef>
              <a:spcAft>
                <a:spcPts val="0"/>
              </a:spcAft>
              <a:buNone/>
            </a:pPr>
            <a:endParaRPr sz="1800" dirty="0">
              <a:solidFill>
                <a:schemeClr val="dk1"/>
              </a:solidFill>
              <a:latin typeface="+mj-lt"/>
            </a:endParaRPr>
          </a:p>
          <a:p>
            <a:pPr algn="just"/>
            <a:r>
              <a:rPr lang="ru-RU" sz="1600" dirty="0">
                <a:solidFill>
                  <a:schemeClr val="tx1"/>
                </a:solidFill>
                <a:latin typeface="+mj-lt"/>
              </a:rPr>
              <a:t>! </a:t>
            </a:r>
            <a:r>
              <a:rPr lang="ru-RU" sz="1600" dirty="0">
                <a:solidFill>
                  <a:schemeClr val="tx1"/>
                </a:solidFill>
                <a:latin typeface="+mj-lt"/>
                <a:cs typeface="Calibri" panose="020F0502020204030204" pitchFamily="34" charset="0"/>
              </a:rPr>
              <a:t>Л</a:t>
            </a:r>
            <a:r>
              <a:rPr lang="ru-RU" sz="1600" dirty="0">
                <a:solidFill>
                  <a:schemeClr val="tx1"/>
                </a:solidFill>
                <a:effectLst/>
                <a:latin typeface="+mj-lt"/>
                <a:ea typeface="Arial" panose="020B0604020202020204" pitchFamily="34" charset="0"/>
                <a:cs typeface="Calibri" panose="020F0502020204030204" pitchFamily="34" charset="0"/>
              </a:rPr>
              <a:t>учшими друзьями становятся </a:t>
            </a:r>
            <a:r>
              <a:rPr lang="et-EE" sz="1600" dirty="0">
                <a:solidFill>
                  <a:schemeClr val="tx1"/>
                </a:solidFill>
                <a:effectLst/>
                <a:latin typeface="+mj-lt"/>
                <a:ea typeface="Calibri" panose="020F0502020204030204" pitchFamily="34" charset="0"/>
                <a:cs typeface="Calibri" panose="020F0502020204030204" pitchFamily="34" charset="0"/>
              </a:rPr>
              <a:t>по собственной доброй воле</a:t>
            </a:r>
            <a:r>
              <a:rPr lang="ru-RU" sz="1600" dirty="0">
                <a:solidFill>
                  <a:schemeClr val="tx1"/>
                </a:solidFill>
                <a:effectLst/>
                <a:latin typeface="+mj-lt"/>
                <a:ea typeface="Calibri" panose="020F0502020204030204" pitchFamily="34" charset="0"/>
                <a:cs typeface="Calibri" panose="020F0502020204030204" pitchFamily="34" charset="0"/>
              </a:rPr>
              <a:t>, а хорошими приятелями можем и должны быть с каждым, кто находится в нашей группе</a:t>
            </a:r>
            <a:r>
              <a:rPr lang="et-EE" sz="1600" dirty="0">
                <a:solidFill>
                  <a:schemeClr val="tx1"/>
                </a:solidFill>
                <a:effectLst/>
                <a:latin typeface="+mj-lt"/>
                <a:ea typeface="Calibri" panose="020F0502020204030204" pitchFamily="34" charset="0"/>
                <a:cs typeface="Calibri" panose="020F0502020204030204" pitchFamily="34" charset="0"/>
              </a:rPr>
              <a:t>.</a:t>
            </a:r>
            <a:endParaRPr lang="et-EE" sz="1600" dirty="0">
              <a:solidFill>
                <a:schemeClr val="tx1"/>
              </a:solidFill>
              <a:effectLst/>
              <a:latin typeface="+mj-lt"/>
              <a:ea typeface="Calibri" panose="020F0502020204030204" pitchFamily="34" charset="0"/>
            </a:endParaRPr>
          </a:p>
          <a:p>
            <a:pPr marL="0" lvl="0" indent="0" algn="just" rtl="0">
              <a:lnSpc>
                <a:spcPct val="100000"/>
              </a:lnSpc>
              <a:spcBef>
                <a:spcPts val="0"/>
              </a:spcBef>
              <a:spcAft>
                <a:spcPts val="0"/>
              </a:spcAft>
              <a:buNone/>
            </a:pPr>
            <a:endParaRPr i="1" dirty="0">
              <a:solidFill>
                <a:schemeClr val="dk1"/>
              </a:solidFill>
              <a:latin typeface="+mj-lt"/>
            </a:endParaRPr>
          </a:p>
        </p:txBody>
      </p:sp>
      <p:pic>
        <p:nvPicPr>
          <p:cNvPr id="192" name="Google Shape;192;ga0ec2b0205_0_20"/>
          <p:cNvPicPr preferRelativeResize="0"/>
          <p:nvPr/>
        </p:nvPicPr>
        <p:blipFill rotWithShape="1">
          <a:blip r:embed="rId3">
            <a:alphaModFix/>
          </a:blip>
          <a:srcRect l="2724" t="11168" r="2667" b="36568"/>
          <a:stretch/>
        </p:blipFill>
        <p:spPr>
          <a:xfrm>
            <a:off x="0" y="-78225"/>
            <a:ext cx="12192003" cy="1344433"/>
          </a:xfrm>
          <a:prstGeom prst="rect">
            <a:avLst/>
          </a:prstGeom>
          <a:noFill/>
          <a:ln>
            <a:noFill/>
          </a:ln>
        </p:spPr>
      </p:pic>
      <p:pic>
        <p:nvPicPr>
          <p:cNvPr id="2" name="Google Shape;222;p21">
            <a:extLst>
              <a:ext uri="{FF2B5EF4-FFF2-40B4-BE49-F238E27FC236}">
                <a16:creationId xmlns:a16="http://schemas.microsoft.com/office/drawing/2014/main" id="{2571827F-470A-4651-8D53-B30C38378D3B}"/>
              </a:ext>
            </a:extLst>
          </p:cNvPr>
          <p:cNvPicPr preferRelativeResize="0"/>
          <p:nvPr/>
        </p:nvPicPr>
        <p:blipFill rotWithShape="1">
          <a:blip r:embed="rId4">
            <a:alphaModFix/>
          </a:blip>
          <a:srcRect l="25667" t="19789" r="44999" b="1765"/>
          <a:stretch/>
        </p:blipFill>
        <p:spPr>
          <a:xfrm>
            <a:off x="1635760" y="2209308"/>
            <a:ext cx="3138430" cy="4458854"/>
          </a:xfrm>
          <a:prstGeom prst="rect">
            <a:avLst/>
          </a:prstGeom>
          <a:noFill/>
          <a:ln>
            <a:noFill/>
          </a:ln>
        </p:spPr>
      </p:pic>
      <p:sp>
        <p:nvSpPr>
          <p:cNvPr id="193" name="Google Shape;193;ga0ec2b0205_0_20"/>
          <p:cNvSpPr/>
          <p:nvPr/>
        </p:nvSpPr>
        <p:spPr>
          <a:xfrm>
            <a:off x="226000" y="864875"/>
            <a:ext cx="2312100" cy="2011800"/>
          </a:xfrm>
          <a:prstGeom prst="flowChartConnector">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RU" sz="1100" b="1" dirty="0"/>
              <a:t>ОЖИДАНИЯ В ОТНОШЕНИИ РОДИТЕЛЕЙ: основные ценности программы применяются также дома и в общении с другими родителями</a:t>
            </a:r>
            <a:endParaRPr sz="11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7"/>
        <p:cNvGrpSpPr/>
        <p:nvPr/>
      </p:nvGrpSpPr>
      <p:grpSpPr>
        <a:xfrm>
          <a:off x="0" y="0"/>
          <a:ext cx="0" cy="0"/>
          <a:chOff x="0" y="0"/>
          <a:chExt cx="0" cy="0"/>
        </a:xfrm>
      </p:grpSpPr>
      <p:sp>
        <p:nvSpPr>
          <p:cNvPr id="198" name="Google Shape;198;p14"/>
          <p:cNvSpPr txBox="1">
            <a:spLocks noGrp="1"/>
          </p:cNvSpPr>
          <p:nvPr>
            <p:ph type="title"/>
          </p:nvPr>
        </p:nvSpPr>
        <p:spPr>
          <a:xfrm>
            <a:off x="1176574" y="1969918"/>
            <a:ext cx="7266385"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sz="2800" dirty="0">
                <a:solidFill>
                  <a:schemeClr val="dk1"/>
                </a:solidFill>
              </a:rPr>
              <a:t>ИССЛЕДОВАНИЯ МЕТОДИКИ В ДАНИИ</a:t>
            </a:r>
            <a:br>
              <a:rPr lang="ru-RU" dirty="0"/>
            </a:br>
            <a:endParaRPr dirty="0"/>
          </a:p>
        </p:txBody>
      </p:sp>
      <p:sp>
        <p:nvSpPr>
          <p:cNvPr id="199" name="Google Shape;199;p14"/>
          <p:cNvSpPr txBox="1"/>
          <p:nvPr/>
        </p:nvSpPr>
        <p:spPr>
          <a:xfrm>
            <a:off x="1176575" y="2611275"/>
            <a:ext cx="9691800" cy="338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Датские исследования методики программы, проведенные организацией Союза защиты детей в Дании (Save the Children Denmark), учеными Университета Роскилле в течение пяти  лет (2007-2011 гг.) показывают:</a:t>
            </a:r>
            <a:endParaRPr lang="ru-RU"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ru-RU"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53% опрошенных учителей и других специалистов отмечают, что сами дети могут </a:t>
            </a:r>
            <a:r>
              <a:rPr lang="ru-RU" sz="1800" b="1" i="0" u="none" strike="noStrike" cap="none" dirty="0">
                <a:solidFill>
                  <a:schemeClr val="dk1"/>
                </a:solidFill>
                <a:latin typeface="Arial"/>
                <a:ea typeface="Arial"/>
                <a:cs typeface="Arial"/>
                <a:sym typeface="Arial"/>
              </a:rPr>
              <a:t>лучше справляться с ситуацией издевательств и травли</a:t>
            </a:r>
            <a:r>
              <a:rPr lang="ru-RU" sz="1800" b="0" i="0" u="none" strike="noStrike" cap="none" dirty="0">
                <a:solidFill>
                  <a:schemeClr val="dk1"/>
                </a:solidFill>
                <a:latin typeface="Arial"/>
                <a:ea typeface="Arial"/>
                <a:cs typeface="Arial"/>
                <a:sym typeface="Arial"/>
              </a:rPr>
              <a:t>;</a:t>
            </a:r>
            <a:endParaRPr lang="ru-RU"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58% отмечают, что дети </a:t>
            </a:r>
            <a:r>
              <a:rPr lang="ru-RU" sz="1800" b="1" i="0" u="none" strike="noStrike" cap="none" dirty="0">
                <a:solidFill>
                  <a:schemeClr val="dk1"/>
                </a:solidFill>
                <a:latin typeface="Arial"/>
                <a:ea typeface="Arial"/>
                <a:cs typeface="Arial"/>
                <a:sym typeface="Arial"/>
              </a:rPr>
              <a:t>стали</a:t>
            </a:r>
            <a:r>
              <a:rPr lang="ru-RU" sz="1800" b="0" i="0" u="none" strike="noStrike" cap="none" dirty="0">
                <a:solidFill>
                  <a:schemeClr val="dk1"/>
                </a:solidFill>
                <a:latin typeface="Arial"/>
                <a:ea typeface="Arial"/>
                <a:cs typeface="Arial"/>
                <a:sym typeface="Arial"/>
              </a:rPr>
              <a:t> </a:t>
            </a:r>
            <a:r>
              <a:rPr lang="ru-RU" sz="1800" b="1" i="0" u="none" strike="noStrike" cap="none" dirty="0">
                <a:solidFill>
                  <a:schemeClr val="dk1"/>
                </a:solidFill>
                <a:latin typeface="Arial"/>
                <a:ea typeface="Arial"/>
                <a:cs typeface="Arial"/>
                <a:sym typeface="Arial"/>
              </a:rPr>
              <a:t>больше заботиться друг о друге</a:t>
            </a:r>
            <a:r>
              <a:rPr lang="ru-RU" sz="1800" b="0" i="0" u="none" strike="noStrike" cap="none" dirty="0">
                <a:solidFill>
                  <a:schemeClr val="dk1"/>
                </a:solidFill>
                <a:latin typeface="Arial"/>
                <a:ea typeface="Arial"/>
                <a:cs typeface="Arial"/>
                <a:sym typeface="Arial"/>
              </a:rPr>
              <a:t>. Дети </a:t>
            </a:r>
            <a:r>
              <a:rPr lang="ru-RU" sz="1800" b="1" i="0" u="none" strike="noStrike" cap="none" dirty="0">
                <a:solidFill>
                  <a:schemeClr val="dk1"/>
                </a:solidFill>
                <a:latin typeface="Arial"/>
                <a:ea typeface="Arial"/>
                <a:cs typeface="Arial"/>
                <a:sym typeface="Arial"/>
              </a:rPr>
              <a:t>смелее вмешиваются</a:t>
            </a:r>
            <a:r>
              <a:rPr lang="ru-RU" sz="1800" b="0" i="0" u="none" strike="noStrike" cap="none" dirty="0">
                <a:solidFill>
                  <a:schemeClr val="dk1"/>
                </a:solidFill>
                <a:latin typeface="Arial"/>
                <a:ea typeface="Arial"/>
                <a:cs typeface="Arial"/>
                <a:sym typeface="Arial"/>
              </a:rPr>
              <a:t>, когда видят, что кто-то ведет себя несправедливо;</a:t>
            </a:r>
            <a:endParaRPr lang="ru-RU"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ru-RU" sz="1800" b="0"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sng" strike="noStrike" cap="none" dirty="0">
                <a:solidFill>
                  <a:schemeClr val="hlink"/>
                </a:solidFill>
                <a:latin typeface="Arial"/>
                <a:ea typeface="Arial"/>
                <a:cs typeface="Arial"/>
                <a:sym typeface="Arial"/>
                <a:hlinkClick r:id="rId3"/>
              </a:rPr>
              <a:t>Автор исследования: Wilke, научно-исследовательская компания в университете Роскилле, 2011</a:t>
            </a:r>
            <a:endParaRPr sz="1800" b="0" i="0" u="none" strike="noStrike" cap="none" dirty="0">
              <a:solidFill>
                <a:srgbClr val="1E4E79"/>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t>
            </a:r>
            <a:br>
              <a:rPr lang="ru-RU" sz="1800" b="0" i="0" u="none" strike="noStrike" cap="none" dirty="0">
                <a:solidFill>
                  <a:schemeClr val="dk1"/>
                </a:solidFill>
                <a:latin typeface="Arial"/>
                <a:ea typeface="Arial"/>
                <a:cs typeface="Arial"/>
                <a:sym typeface="Arial"/>
              </a:rPr>
            </a:br>
            <a:br>
              <a:rPr lang="ru-RU"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pic>
        <p:nvPicPr>
          <p:cNvPr id="200" name="Google Shape;200;p14"/>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g9cb1e835b6_0_73"/>
          <p:cNvPicPr preferRelativeResize="0"/>
          <p:nvPr/>
        </p:nvPicPr>
        <p:blipFill rotWithShape="1">
          <a:blip r:embed="rId3">
            <a:alphaModFix/>
          </a:blip>
          <a:srcRect l="16448" r="14875"/>
          <a:stretch/>
        </p:blipFill>
        <p:spPr>
          <a:xfrm>
            <a:off x="10768625" y="5656275"/>
            <a:ext cx="865500" cy="835525"/>
          </a:xfrm>
          <a:prstGeom prst="rect">
            <a:avLst/>
          </a:prstGeom>
          <a:noFill/>
          <a:ln>
            <a:noFill/>
          </a:ln>
        </p:spPr>
      </p:pic>
      <p:sp>
        <p:nvSpPr>
          <p:cNvPr id="54" name="Google Shape;54;g9cb1e835b6_0_73"/>
          <p:cNvSpPr txBox="1"/>
          <p:nvPr/>
        </p:nvSpPr>
        <p:spPr>
          <a:xfrm>
            <a:off x="5070970" y="2061237"/>
            <a:ext cx="6470790" cy="40128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ru-RU" sz="2100" dirty="0">
                <a:solidFill>
                  <a:schemeClr val="dk1"/>
                </a:solidFill>
              </a:rPr>
              <a:t>Пожалуйста, вместе с уведомлением о проведении собрания раздайте родителям </a:t>
            </a:r>
            <a:r>
              <a:rPr lang="ru-RU" sz="2100" b="1" dirty="0">
                <a:solidFill>
                  <a:schemeClr val="dk1"/>
                </a:solidFill>
              </a:rPr>
              <a:t>письмо «Освободимся от травли!»</a:t>
            </a:r>
            <a:r>
              <a:rPr lang="ru-RU" sz="2100" dirty="0">
                <a:solidFill>
                  <a:schemeClr val="dk1"/>
                </a:solidFill>
              </a:rPr>
              <a:t>, в котором они найдут описание программы и рекомендации, которые помогут их ребенку сформировать хорошие отношения с ребятами из группы.   </a:t>
            </a:r>
            <a:endParaRPr sz="2100" dirty="0">
              <a:solidFill>
                <a:schemeClr val="dk1"/>
              </a:solidFill>
            </a:endParaRPr>
          </a:p>
          <a:p>
            <a:pPr marL="0" lvl="0" indent="0" algn="ctr" rtl="0">
              <a:lnSpc>
                <a:spcPct val="115000"/>
              </a:lnSpc>
              <a:spcBef>
                <a:spcPts val="0"/>
              </a:spcBef>
              <a:spcAft>
                <a:spcPts val="0"/>
              </a:spcAft>
              <a:buNone/>
            </a:pPr>
            <a:endParaRPr lang="ru-RU" sz="1600" i="1" dirty="0">
              <a:solidFill>
                <a:schemeClr val="dk1"/>
              </a:solidFill>
            </a:endParaRPr>
          </a:p>
          <a:p>
            <a:pPr marL="0" lvl="0" indent="0" algn="ctr" rtl="0">
              <a:lnSpc>
                <a:spcPct val="115000"/>
              </a:lnSpc>
              <a:spcBef>
                <a:spcPts val="0"/>
              </a:spcBef>
              <a:spcAft>
                <a:spcPts val="0"/>
              </a:spcAft>
              <a:buNone/>
            </a:pPr>
            <a:r>
              <a:rPr lang="ru-RU" sz="1500" i="1" dirty="0">
                <a:solidFill>
                  <a:schemeClr val="dk1"/>
                </a:solidFill>
              </a:rPr>
              <a:t>Письма «Освободимся от травли!» для родителей содержатся в чемоданчике. Их также можно допечатать с</a:t>
            </a:r>
            <a:r>
              <a:rPr lang="en-GB" sz="1500" i="1" dirty="0">
                <a:solidFill>
                  <a:schemeClr val="dk1"/>
                </a:solidFill>
              </a:rPr>
              <a:t> </a:t>
            </a:r>
            <a:r>
              <a:rPr lang="ru-RU" sz="1500" i="1" dirty="0">
                <a:solidFill>
                  <a:schemeClr val="dk1"/>
                </a:solidFill>
              </a:rPr>
              <a:t>сайта</a:t>
            </a:r>
            <a:r>
              <a:rPr lang="et-EE" sz="1500" i="1" dirty="0">
                <a:solidFill>
                  <a:schemeClr val="dk1"/>
                </a:solidFill>
              </a:rPr>
              <a:t> </a:t>
            </a:r>
            <a:endParaRPr sz="1500" i="1" dirty="0">
              <a:solidFill>
                <a:schemeClr val="dk1"/>
              </a:solidFill>
            </a:endParaRPr>
          </a:p>
          <a:p>
            <a:pPr marL="0" lvl="0" indent="0" algn="ctr" rtl="0">
              <a:lnSpc>
                <a:spcPct val="115000"/>
              </a:lnSpc>
              <a:spcBef>
                <a:spcPts val="0"/>
              </a:spcBef>
              <a:spcAft>
                <a:spcPts val="0"/>
              </a:spcAft>
              <a:buNone/>
            </a:pPr>
            <a:r>
              <a:rPr lang="ru-RU" sz="1500" i="1" dirty="0">
                <a:solidFill>
                  <a:schemeClr val="dk1"/>
                </a:solidFill>
                <a:hlinkClick r:id="rId4"/>
              </a:rPr>
              <a:t>vwww.kiusamisestvabaks.ee</a:t>
            </a:r>
            <a:r>
              <a:rPr lang="ru-RU" sz="1600" i="1" dirty="0">
                <a:solidFill>
                  <a:schemeClr val="dk1"/>
                </a:solidFill>
                <a:hlinkClick r:id="rId4"/>
              </a:rPr>
              <a:t> </a:t>
            </a:r>
            <a:endParaRPr sz="1600" i="1" dirty="0">
              <a:solidFill>
                <a:schemeClr val="dk1"/>
              </a:solidFill>
            </a:endParaRPr>
          </a:p>
        </p:txBody>
      </p:sp>
      <p:pic>
        <p:nvPicPr>
          <p:cNvPr id="56" name="Google Shape;56;g9cb1e835b6_0_73"/>
          <p:cNvPicPr preferRelativeResize="0"/>
          <p:nvPr/>
        </p:nvPicPr>
        <p:blipFill rotWithShape="1">
          <a:blip r:embed="rId5">
            <a:alphaModFix/>
          </a:blip>
          <a:srcRect l="2724" t="11168" r="2667" b="36568"/>
          <a:stretch/>
        </p:blipFill>
        <p:spPr>
          <a:xfrm>
            <a:off x="0" y="0"/>
            <a:ext cx="12192003" cy="1344433"/>
          </a:xfrm>
          <a:prstGeom prst="rect">
            <a:avLst/>
          </a:prstGeom>
          <a:noFill/>
          <a:ln>
            <a:noFill/>
          </a:ln>
        </p:spPr>
      </p:pic>
      <p:pic>
        <p:nvPicPr>
          <p:cNvPr id="2" name="Picture 1">
            <a:extLst>
              <a:ext uri="{FF2B5EF4-FFF2-40B4-BE49-F238E27FC236}">
                <a16:creationId xmlns:a16="http://schemas.microsoft.com/office/drawing/2014/main" id="{95F1D44C-3436-498C-8913-37FF97B8C7FD}"/>
              </a:ext>
            </a:extLst>
          </p:cNvPr>
          <p:cNvPicPr>
            <a:picLocks noChangeAspect="1"/>
          </p:cNvPicPr>
          <p:nvPr/>
        </p:nvPicPr>
        <p:blipFill rotWithShape="1">
          <a:blip r:embed="rId6"/>
          <a:srcRect l="26250" t="20588" r="46416" b="2713"/>
          <a:stretch/>
        </p:blipFill>
        <p:spPr>
          <a:xfrm>
            <a:off x="1239520" y="1344433"/>
            <a:ext cx="3515360" cy="53408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04"/>
        <p:cNvGrpSpPr/>
        <p:nvPr/>
      </p:nvGrpSpPr>
      <p:grpSpPr>
        <a:xfrm>
          <a:off x="0" y="0"/>
          <a:ext cx="0" cy="0"/>
          <a:chOff x="0" y="0"/>
          <a:chExt cx="0" cy="0"/>
        </a:xfrm>
      </p:grpSpPr>
      <p:sp>
        <p:nvSpPr>
          <p:cNvPr id="205" name="Google Shape;205;p15"/>
          <p:cNvSpPr txBox="1">
            <a:spLocks noGrp="1"/>
          </p:cNvSpPr>
          <p:nvPr>
            <p:ph type="body" idx="1"/>
          </p:nvPr>
        </p:nvSpPr>
        <p:spPr>
          <a:xfrm>
            <a:off x="966780" y="1740010"/>
            <a:ext cx="9995860" cy="45185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2800" b="1" dirty="0">
                <a:solidFill>
                  <a:schemeClr val="dk1"/>
                </a:solidFill>
              </a:rPr>
              <a:t>ИССЛЕДОВАНИЯ МЕТОДИКИ В ЭСТОНИИ</a:t>
            </a:r>
          </a:p>
          <a:p>
            <a:pPr marL="0" lvl="0" indent="0" algn="just" rtl="0">
              <a:lnSpc>
                <a:spcPct val="90000"/>
              </a:lnSpc>
              <a:spcBef>
                <a:spcPts val="1000"/>
              </a:spcBef>
              <a:spcAft>
                <a:spcPts val="0"/>
              </a:spcAft>
              <a:buSzPts val="2800"/>
              <a:buNone/>
            </a:pPr>
            <a:endParaRPr sz="1400" b="1"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Результаты двухлетнего исследования эффективности методики «Освободимся от травли!» в детских садах и школах показывают:</a:t>
            </a:r>
          </a:p>
          <a:p>
            <a:pPr marL="457200" lvl="0" indent="-342900" algn="just" rtl="0">
              <a:lnSpc>
                <a:spcPct val="90000"/>
              </a:lnSpc>
              <a:spcBef>
                <a:spcPts val="1000"/>
              </a:spcBef>
              <a:spcAft>
                <a:spcPts val="0"/>
              </a:spcAft>
              <a:buClr>
                <a:srgbClr val="000000"/>
              </a:buClr>
              <a:buSzPts val="1800"/>
              <a:buChar char="•"/>
            </a:pPr>
            <a:r>
              <a:rPr lang="ru-RU" sz="1800" dirty="0">
                <a:solidFill>
                  <a:srgbClr val="000000"/>
                </a:solidFill>
              </a:rPr>
              <a:t>«</a:t>
            </a:r>
            <a:r>
              <a:rPr lang="ru-RU" sz="1800" b="1" dirty="0">
                <a:solidFill>
                  <a:srgbClr val="000000"/>
                </a:solidFill>
              </a:rPr>
              <a:t>В результате регулярного использования методики проблема травли ослабла, </a:t>
            </a:r>
            <a:r>
              <a:rPr lang="ru-RU" sz="1800" dirty="0">
                <a:solidFill>
                  <a:srgbClr val="000000"/>
                </a:solidFill>
              </a:rPr>
              <a:t>с точки зрения преподавателей, так и родителей, и учеников. Особенно это выражается в уменьшении вербальной травли и игнорирования товарищей».</a:t>
            </a:r>
          </a:p>
          <a:p>
            <a:pPr marL="457200" lvl="0" indent="0" algn="just" rtl="0">
              <a:lnSpc>
                <a:spcPct val="90000"/>
              </a:lnSpc>
              <a:spcBef>
                <a:spcPts val="1000"/>
              </a:spcBef>
              <a:spcAft>
                <a:spcPts val="0"/>
              </a:spcAft>
              <a:buSzPts val="2800"/>
              <a:buNone/>
            </a:pPr>
            <a:endParaRPr lang="ru-RU" sz="1800" dirty="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dirty="0">
                <a:solidFill>
                  <a:srgbClr val="000000"/>
                </a:solidFill>
              </a:rPr>
              <a:t>«В группах детских садов и школьных классах, где учителя применяют элементы методики ежедневно, </a:t>
            </a:r>
            <a:r>
              <a:rPr lang="ru-RU" sz="1800" b="1" dirty="0">
                <a:solidFill>
                  <a:srgbClr val="000000"/>
                </a:solidFill>
              </a:rPr>
              <a:t>дети активнее используют словарный запас, описывающий чувства и общение. </a:t>
            </a:r>
            <a:r>
              <a:rPr lang="ru-RU" sz="1800" dirty="0">
                <a:solidFill>
                  <a:srgbClr val="000000"/>
                </a:solidFill>
              </a:rPr>
              <a:t>Более широкий вербальный ресурс дает, в свою очередь, возможность предотвратить проблемные ситуации и вмешаться в них».</a:t>
            </a:r>
            <a:endParaRPr lang="ru-RU" sz="1800" b="1"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Исполнитель: Psience OÜ, </a:t>
            </a:r>
            <a:r>
              <a:rPr lang="ru-RU" sz="1800" u="sng" dirty="0">
                <a:solidFill>
                  <a:srgbClr val="000000"/>
                </a:solidFill>
                <a:hlinkClick r:id="rId3">
                  <a:extLst>
                    <a:ext uri="{A12FA001-AC4F-418D-AE19-62706E023703}">
                      <ahyp:hlinkClr xmlns:ahyp="http://schemas.microsoft.com/office/drawing/2018/hyperlinkcolor" val="tx"/>
                    </a:ext>
                  </a:extLst>
                </a:hlinkClick>
              </a:rPr>
              <a:t>Eesti uuring 2015-2016</a:t>
            </a:r>
            <a:endParaRPr lang="ru-RU" sz="1800" dirty="0">
              <a:solidFill>
                <a:srgbClr val="000000"/>
              </a:solidFill>
            </a:endParaRPr>
          </a:p>
          <a:p>
            <a:pPr marL="0" lvl="0" indent="0" algn="just" rtl="0">
              <a:lnSpc>
                <a:spcPct val="90000"/>
              </a:lnSpc>
              <a:spcBef>
                <a:spcPts val="1000"/>
              </a:spcBef>
              <a:spcAft>
                <a:spcPts val="0"/>
              </a:spcAft>
              <a:buSzPts val="2800"/>
              <a:buNone/>
            </a:pPr>
            <a:endParaRPr sz="2000" dirty="0">
              <a:solidFill>
                <a:schemeClr val="dk1"/>
              </a:solidFill>
              <a:highlight>
                <a:srgbClr val="000000"/>
              </a:highlight>
            </a:endParaRPr>
          </a:p>
          <a:p>
            <a:pPr marL="50800" lvl="0" indent="0" algn="just" rtl="0">
              <a:lnSpc>
                <a:spcPct val="90000"/>
              </a:lnSpc>
              <a:spcBef>
                <a:spcPts val="1000"/>
              </a:spcBef>
              <a:spcAft>
                <a:spcPts val="0"/>
              </a:spcAft>
              <a:buSzPts val="2800"/>
              <a:buNone/>
            </a:pPr>
            <a:endParaRPr sz="2000" dirty="0">
              <a:solidFill>
                <a:srgbClr val="1E4E79"/>
              </a:solidFill>
              <a:highlight>
                <a:srgbClr val="000000"/>
              </a:highlight>
              <a:latin typeface="Arial"/>
              <a:ea typeface="Arial"/>
              <a:cs typeface="Arial"/>
              <a:sym typeface="Arial"/>
            </a:endParaRPr>
          </a:p>
        </p:txBody>
      </p:sp>
      <p:pic>
        <p:nvPicPr>
          <p:cNvPr id="206" name="Google Shape;206;p15"/>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92e6739a07_0_20"/>
          <p:cNvSpPr txBox="1">
            <a:spLocks noGrp="1"/>
          </p:cNvSpPr>
          <p:nvPr>
            <p:ph type="body" idx="1"/>
          </p:nvPr>
        </p:nvSpPr>
        <p:spPr>
          <a:xfrm>
            <a:off x="1411625" y="1634875"/>
            <a:ext cx="9492600" cy="18765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ru-RU" sz="2000" b="1" dirty="0">
                <a:solidFill>
                  <a:srgbClr val="202020"/>
                </a:solidFill>
                <a:highlight>
                  <a:srgbClr val="FFFFFF"/>
                </a:highlight>
              </a:rPr>
              <a:t>УЧИМСЯ ИГРАЯ</a:t>
            </a:r>
            <a:endParaRPr lang="ru-RU" sz="2000" b="1" dirty="0"/>
          </a:p>
          <a:p>
            <a:pPr marL="50800" lvl="0" indent="0" algn="ctr" rtl="0">
              <a:lnSpc>
                <a:spcPct val="90000"/>
              </a:lnSpc>
              <a:spcBef>
                <a:spcPts val="1000"/>
              </a:spcBef>
              <a:spcAft>
                <a:spcPts val="0"/>
              </a:spcAft>
              <a:buSzPts val="2800"/>
              <a:buNone/>
            </a:pPr>
            <a:r>
              <a:rPr lang="ru-RU" sz="2000" dirty="0"/>
              <a:t>Для создания хорошей атмосферы среди детей разработаны </a:t>
            </a:r>
            <a:r>
              <a:rPr lang="ru-RU" sz="2000" b="1" dirty="0"/>
              <a:t>социальные поведенческие модели</a:t>
            </a:r>
            <a:r>
              <a:rPr lang="ru-RU" sz="2000" dirty="0"/>
              <a:t>, методика передачи которых объединена </a:t>
            </a:r>
            <a:r>
              <a:rPr lang="ru-RU" sz="2000" b="1" dirty="0"/>
              <a:t>в возрастной чемоданчик «Освободимся от травли!»</a:t>
            </a:r>
            <a:r>
              <a:rPr lang="ru-RU" sz="2000" dirty="0"/>
              <a:t>  </a:t>
            </a:r>
            <a:br>
              <a:rPr lang="ru-RU" sz="2000" dirty="0"/>
            </a:br>
            <a:endParaRPr lang="ru-RU" sz="2000" dirty="0"/>
          </a:p>
          <a:p>
            <a:pPr marL="0" lvl="0" indent="0" algn="ctr" rtl="0">
              <a:lnSpc>
                <a:spcPct val="100000"/>
              </a:lnSpc>
              <a:spcBef>
                <a:spcPts val="0"/>
              </a:spcBef>
              <a:spcAft>
                <a:spcPts val="0"/>
              </a:spcAft>
              <a:buSzPts val="2800"/>
              <a:buNone/>
            </a:pPr>
            <a:br>
              <a:rPr lang="ru-RU" sz="2500" dirty="0"/>
            </a:br>
            <a:endParaRPr sz="2500" dirty="0"/>
          </a:p>
        </p:txBody>
      </p:sp>
      <p:pic>
        <p:nvPicPr>
          <p:cNvPr id="212" name="Google Shape;212;g92e6739a07_0_20"/>
          <p:cNvPicPr preferRelativeResize="0"/>
          <p:nvPr/>
        </p:nvPicPr>
        <p:blipFill rotWithShape="1">
          <a:blip r:embed="rId3">
            <a:alphaModFix/>
          </a:blip>
          <a:srcRect t="33188" r="920" b="10966"/>
          <a:stretch/>
        </p:blipFill>
        <p:spPr>
          <a:xfrm>
            <a:off x="1052400" y="3605875"/>
            <a:ext cx="6109299" cy="2520299"/>
          </a:xfrm>
          <a:prstGeom prst="rect">
            <a:avLst/>
          </a:prstGeom>
          <a:noFill/>
          <a:ln>
            <a:noFill/>
          </a:ln>
        </p:spPr>
      </p:pic>
      <p:sp>
        <p:nvSpPr>
          <p:cNvPr id="213" name="Google Shape;213;g92e6739a07_0_20"/>
          <p:cNvSpPr txBox="1"/>
          <p:nvPr/>
        </p:nvSpPr>
        <p:spPr>
          <a:xfrm>
            <a:off x="7586020" y="3605875"/>
            <a:ext cx="2990540" cy="2446783"/>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Синий чемоданчик </a:t>
            </a:r>
            <a:r>
              <a:rPr lang="ru-RU" sz="1700" b="0" i="0" u="none" strike="noStrike" cap="none" dirty="0">
                <a:solidFill>
                  <a:srgbClr val="000000"/>
                </a:solidFill>
                <a:highlight>
                  <a:srgbClr val="FFFFFF"/>
                </a:highlight>
                <a:latin typeface="Arial"/>
                <a:ea typeface="Arial"/>
                <a:cs typeface="Arial"/>
                <a:sym typeface="Arial"/>
              </a:rPr>
              <a:t>– используется в школах</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dirty="0">
              <a:highlight>
                <a:srgbClr val="FFFFFF"/>
              </a:highlight>
            </a:endParaRPr>
          </a:p>
          <a:p>
            <a:pPr lvl="0" algn="just">
              <a:lnSpc>
                <a:spcPct val="90000"/>
              </a:lnSpc>
              <a:buSzPts val="2800"/>
            </a:pPr>
            <a:r>
              <a:rPr lang="ru-RU" sz="1700" b="1" dirty="0">
                <a:highlight>
                  <a:srgbClr val="FFFFFF"/>
                </a:highlight>
              </a:rPr>
              <a:t>Зеленый</a:t>
            </a:r>
            <a:r>
              <a:rPr lang="ru-RU" sz="1700" b="0" i="0" u="none" strike="noStrike" cap="none" dirty="0">
                <a:solidFill>
                  <a:srgbClr val="000000"/>
                </a:solidFill>
                <a:highlight>
                  <a:srgbClr val="FFFFFF"/>
                </a:highlight>
                <a:latin typeface="Arial"/>
                <a:ea typeface="Arial"/>
                <a:cs typeface="Arial"/>
                <a:sym typeface="Arial"/>
              </a:rPr>
              <a:t> </a:t>
            </a:r>
            <a:r>
              <a:rPr lang="ru-RU" sz="1700" b="1" dirty="0">
                <a:highlight>
                  <a:srgbClr val="FFFFFF"/>
                </a:highlight>
              </a:rPr>
              <a:t>чемоданчик</a:t>
            </a:r>
            <a:r>
              <a:rPr lang="ru-RU" sz="1700" b="0" i="0" u="none" strike="noStrike" cap="none" dirty="0">
                <a:solidFill>
                  <a:srgbClr val="000000"/>
                </a:solidFill>
                <a:highlight>
                  <a:srgbClr val="FFFFFF"/>
                </a:highlight>
                <a:latin typeface="Arial"/>
                <a:ea typeface="Arial"/>
                <a:cs typeface="Arial"/>
                <a:sym typeface="Arial"/>
              </a:rPr>
              <a:t> – </a:t>
            </a:r>
            <a:r>
              <a:rPr lang="ru-RU" sz="1700" dirty="0">
                <a:highlight>
                  <a:srgbClr val="FFFFFF"/>
                </a:highlight>
              </a:rPr>
              <a:t>используется в детских садах </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dirty="0">
              <a:highlight>
                <a:srgbClr val="FFFFFF"/>
              </a:highlight>
            </a:endParaRPr>
          </a:p>
          <a:p>
            <a:pPr lvl="0" algn="just">
              <a:lnSpc>
                <a:spcPct val="90000"/>
              </a:lnSpc>
              <a:buSzPts val="2800"/>
            </a:pPr>
            <a:r>
              <a:rPr lang="ru-RU" sz="1700" b="1" i="0" u="none" strike="noStrike" cap="none" dirty="0">
                <a:solidFill>
                  <a:srgbClr val="000000"/>
                </a:solidFill>
                <a:highlight>
                  <a:srgbClr val="FFFFFF"/>
                </a:highlight>
                <a:latin typeface="Arial"/>
                <a:ea typeface="Arial"/>
                <a:cs typeface="Arial"/>
                <a:sym typeface="Arial"/>
              </a:rPr>
              <a:t>Оранжевый</a:t>
            </a:r>
            <a:r>
              <a:rPr lang="ru-RU" sz="1700" b="0" i="0" u="none" strike="noStrike" cap="none" dirty="0">
                <a:solidFill>
                  <a:srgbClr val="000000"/>
                </a:solidFill>
                <a:highlight>
                  <a:srgbClr val="FFFFFF"/>
                </a:highlight>
                <a:latin typeface="Arial"/>
                <a:ea typeface="Arial"/>
                <a:cs typeface="Arial"/>
                <a:sym typeface="Arial"/>
              </a:rPr>
              <a:t> </a:t>
            </a:r>
            <a:r>
              <a:rPr lang="ru-RU" sz="1700" b="1" dirty="0">
                <a:highlight>
                  <a:srgbClr val="FFFFFF"/>
                </a:highlight>
              </a:rPr>
              <a:t>чемоданчик</a:t>
            </a:r>
            <a:r>
              <a:rPr lang="ru-RU" sz="1700" b="0" i="0" u="none" strike="noStrike" cap="none" dirty="0">
                <a:solidFill>
                  <a:srgbClr val="000000"/>
                </a:solidFill>
                <a:highlight>
                  <a:srgbClr val="FFFFFF"/>
                </a:highlight>
                <a:latin typeface="Arial"/>
                <a:ea typeface="Arial"/>
                <a:cs typeface="Arial"/>
                <a:sym typeface="Arial"/>
              </a:rPr>
              <a:t> – используется в группах детей в возрасте </a:t>
            </a:r>
            <a:r>
              <a:rPr lang="ru-RU" sz="1700" dirty="0">
                <a:highlight>
                  <a:srgbClr val="FFFFFF"/>
                </a:highlight>
              </a:rPr>
              <a:t>0–3 года</a:t>
            </a:r>
            <a:endParaRPr sz="1700" b="0" i="0" u="none" strike="noStrike" cap="none" dirty="0">
              <a:solidFill>
                <a:srgbClr val="000000"/>
              </a:solidFill>
              <a:latin typeface="Arial"/>
              <a:ea typeface="Arial"/>
              <a:cs typeface="Arial"/>
              <a:sym typeface="Arial"/>
            </a:endParaRPr>
          </a:p>
        </p:txBody>
      </p:sp>
      <p:pic>
        <p:nvPicPr>
          <p:cNvPr id="214" name="Google Shape;214;g92e6739a07_0_20"/>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92e6739a07_0_25"/>
          <p:cNvSpPr txBox="1">
            <a:spLocks noGrp="1"/>
          </p:cNvSpPr>
          <p:nvPr>
            <p:ph type="title"/>
          </p:nvPr>
        </p:nvSpPr>
        <p:spPr>
          <a:xfrm>
            <a:off x="748325" y="1825800"/>
            <a:ext cx="5347800" cy="66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400" b="1" dirty="0">
                <a:solidFill>
                  <a:schemeClr val="dk1"/>
                </a:solidFill>
                <a:latin typeface="Arial"/>
                <a:ea typeface="Arial"/>
                <a:cs typeface="Arial"/>
                <a:sym typeface="Arial"/>
              </a:rPr>
              <a:t>Содержимое методического чемоданчика для детских садов </a:t>
            </a:r>
            <a:br>
              <a:rPr lang="ru-RU" sz="2400" b="1" dirty="0">
                <a:solidFill>
                  <a:schemeClr val="dk1"/>
                </a:solidFill>
                <a:latin typeface="Arial"/>
                <a:ea typeface="Arial"/>
                <a:cs typeface="Arial"/>
                <a:sym typeface="Arial"/>
              </a:rPr>
            </a:br>
            <a:br>
              <a:rPr lang="ru-RU" sz="2000" u="sng" dirty="0"/>
            </a:br>
            <a:endParaRPr sz="2000" u="sng" dirty="0">
              <a:solidFill>
                <a:srgbClr val="000000"/>
              </a:solidFill>
            </a:endParaRPr>
          </a:p>
        </p:txBody>
      </p:sp>
      <p:sp>
        <p:nvSpPr>
          <p:cNvPr id="228" name="Google Shape;228;g92e6739a07_0_25"/>
          <p:cNvSpPr txBox="1"/>
          <p:nvPr/>
        </p:nvSpPr>
        <p:spPr>
          <a:xfrm>
            <a:off x="6988029" y="2368594"/>
            <a:ext cx="4581900" cy="71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2060"/>
              </a:solidFill>
              <a:latin typeface="Arial"/>
              <a:ea typeface="Arial"/>
              <a:cs typeface="Arial"/>
              <a:sym typeface="Arial"/>
            </a:endParaRPr>
          </a:p>
        </p:txBody>
      </p:sp>
      <p:sp>
        <p:nvSpPr>
          <p:cNvPr id="229" name="Google Shape;229;g92e6739a07_0_25"/>
          <p:cNvSpPr/>
          <p:nvPr/>
        </p:nvSpPr>
        <p:spPr>
          <a:xfrm>
            <a:off x="6240435" y="1601921"/>
            <a:ext cx="5847600" cy="4805880"/>
          </a:xfrm>
          <a:prstGeom prst="rect">
            <a:avLst/>
          </a:prstGeom>
          <a:noFill/>
          <a:ln>
            <a:noFill/>
          </a:ln>
        </p:spPr>
        <p:txBody>
          <a:bodyPr spcFirstLastPara="1" wrap="square" lIns="91425" tIns="45700" rIns="91425" bIns="45700" anchor="t" anchorCtr="0">
            <a:noAutofit/>
          </a:bodyPr>
          <a:lstStyle/>
          <a:p>
            <a:pPr algn="l"/>
            <a:r>
              <a:rPr lang="ru-RU" b="0" i="0" dirty="0">
                <a:solidFill>
                  <a:srgbClr val="212529"/>
                </a:solidFill>
                <a:effectLst/>
                <a:latin typeface="+mj-lt"/>
              </a:rPr>
              <a:t>1. Большой Друг Медведь, 29 см</a:t>
            </a:r>
            <a:br>
              <a:rPr lang="ru-RU" b="0" i="0" dirty="0">
                <a:solidFill>
                  <a:srgbClr val="212529"/>
                </a:solidFill>
                <a:effectLst/>
                <a:latin typeface="+mj-lt"/>
              </a:rPr>
            </a:br>
            <a:r>
              <a:rPr lang="ru-RU" b="0" i="0" dirty="0">
                <a:solidFill>
                  <a:srgbClr val="212529"/>
                </a:solidFill>
                <a:effectLst/>
                <a:latin typeface="+mj-lt"/>
              </a:rPr>
              <a:t>2. Справочник</a:t>
            </a:r>
            <a:br>
              <a:rPr lang="ru-RU" b="0" i="0" dirty="0">
                <a:solidFill>
                  <a:srgbClr val="212529"/>
                </a:solidFill>
                <a:effectLst/>
                <a:latin typeface="+mj-lt"/>
              </a:rPr>
            </a:br>
            <a:r>
              <a:rPr lang="ru-RU" b="0" i="0" dirty="0">
                <a:solidFill>
                  <a:srgbClr val="212529"/>
                </a:solidFill>
                <a:effectLst/>
                <a:latin typeface="+mj-lt"/>
              </a:rPr>
              <a:t>3. Книга заданий и игр</a:t>
            </a:r>
            <a:br>
              <a:rPr lang="ru-RU" b="0" i="0" dirty="0">
                <a:solidFill>
                  <a:srgbClr val="212529"/>
                </a:solidFill>
                <a:effectLst/>
                <a:latin typeface="+mj-lt"/>
              </a:rPr>
            </a:br>
            <a:r>
              <a:rPr lang="ru-RU" b="0" i="0" dirty="0">
                <a:solidFill>
                  <a:srgbClr val="212529"/>
                </a:solidFill>
                <a:effectLst/>
                <a:latin typeface="+mj-lt"/>
              </a:rPr>
              <a:t>4. Книга «Кого касаются, того не дразнят»</a:t>
            </a:r>
            <a:br>
              <a:rPr lang="ru-RU" b="0" i="0" dirty="0">
                <a:solidFill>
                  <a:srgbClr val="212529"/>
                </a:solidFill>
                <a:effectLst/>
                <a:latin typeface="+mj-lt"/>
              </a:rPr>
            </a:br>
            <a:r>
              <a:rPr lang="ru-RU" b="0" i="0" dirty="0">
                <a:solidFill>
                  <a:srgbClr val="212529"/>
                </a:solidFill>
                <a:effectLst/>
                <a:latin typeface="+mj-lt"/>
              </a:rPr>
              <a:t>5. Книга о занятиях на свежем воздухе «Вместе во дворе»</a:t>
            </a:r>
            <a:br>
              <a:rPr lang="ru-RU" b="0" i="0" dirty="0">
                <a:solidFill>
                  <a:srgbClr val="212529"/>
                </a:solidFill>
                <a:effectLst/>
                <a:latin typeface="+mj-lt"/>
              </a:rPr>
            </a:br>
            <a:r>
              <a:rPr lang="ru-RU" b="0" i="0" dirty="0">
                <a:solidFill>
                  <a:srgbClr val="212529"/>
                </a:solidFill>
                <a:effectLst/>
                <a:latin typeface="+mj-lt"/>
              </a:rPr>
              <a:t>6. Книга нот «Мы все такие разные» (Igaüks on isemoodi) на эст</a:t>
            </a:r>
            <a:r>
              <a:rPr lang="et-EE" b="0" i="0" dirty="0">
                <a:solidFill>
                  <a:srgbClr val="212529"/>
                </a:solidFill>
                <a:effectLst/>
                <a:latin typeface="+mj-lt"/>
              </a:rPr>
              <a:t>.</a:t>
            </a:r>
            <a:r>
              <a:rPr lang="ru-RU" b="0" i="0" dirty="0">
                <a:solidFill>
                  <a:srgbClr val="212529"/>
                </a:solidFill>
                <a:effectLst/>
                <a:latin typeface="+mj-lt"/>
              </a:rPr>
              <a:t> яз</a:t>
            </a:r>
            <a:br>
              <a:rPr lang="ru-RU" b="0" i="0" dirty="0">
                <a:solidFill>
                  <a:srgbClr val="212529"/>
                </a:solidFill>
                <a:effectLst/>
                <a:latin typeface="+mj-lt"/>
              </a:rPr>
            </a:br>
            <a:r>
              <a:rPr lang="ru-RU" b="0" i="0" dirty="0">
                <a:solidFill>
                  <a:srgbClr val="212529"/>
                </a:solidFill>
                <a:effectLst/>
                <a:latin typeface="+mj-lt"/>
              </a:rPr>
              <a:t>7. Музыка «Мы все такие разные» (Igaüks on isemoodi) на эст</a:t>
            </a:r>
            <a:r>
              <a:rPr lang="et-EE" dirty="0">
                <a:solidFill>
                  <a:srgbClr val="212529"/>
                </a:solidFill>
                <a:latin typeface="+mj-lt"/>
              </a:rPr>
              <a:t>.</a:t>
            </a:r>
            <a:r>
              <a:rPr lang="ru-RU" dirty="0">
                <a:solidFill>
                  <a:srgbClr val="212529"/>
                </a:solidFill>
                <a:latin typeface="+mj-lt"/>
              </a:rPr>
              <a:t> яз</a:t>
            </a:r>
            <a:br>
              <a:rPr lang="ru-RU" b="0" i="0" dirty="0">
                <a:solidFill>
                  <a:srgbClr val="212529"/>
                </a:solidFill>
                <a:effectLst/>
                <a:latin typeface="+mj-lt"/>
              </a:rPr>
            </a:br>
            <a:r>
              <a:rPr lang="ru-RU" b="0" i="0" dirty="0">
                <a:solidFill>
                  <a:srgbClr val="212529"/>
                </a:solidFill>
                <a:effectLst/>
                <a:latin typeface="+mj-lt"/>
              </a:rPr>
              <a:t>8. Дискуссионные тематические карточки, 25 шт.</a:t>
            </a:r>
            <a:br>
              <a:rPr lang="ru-RU" b="0" i="0" dirty="0">
                <a:solidFill>
                  <a:srgbClr val="212529"/>
                </a:solidFill>
                <a:effectLst/>
                <a:latin typeface="+mj-lt"/>
              </a:rPr>
            </a:br>
            <a:r>
              <a:rPr lang="ru-RU" b="0" i="0" dirty="0">
                <a:solidFill>
                  <a:srgbClr val="212529"/>
                </a:solidFill>
                <a:effectLst/>
                <a:latin typeface="+mj-lt"/>
              </a:rPr>
              <a:t>9. Плакат «Наши ценности» (заполненный)</a:t>
            </a:r>
            <a:br>
              <a:rPr lang="ru-RU" b="0" i="0" dirty="0">
                <a:solidFill>
                  <a:srgbClr val="212529"/>
                </a:solidFill>
                <a:effectLst/>
                <a:latin typeface="+mj-lt"/>
              </a:rPr>
            </a:br>
            <a:r>
              <a:rPr lang="ru-RU" b="0" i="0" dirty="0">
                <a:solidFill>
                  <a:srgbClr val="212529"/>
                </a:solidFill>
                <a:effectLst/>
                <a:latin typeface="+mj-lt"/>
              </a:rPr>
              <a:t>10. Плакат «Наши ценности» (для заполнения)</a:t>
            </a:r>
            <a:br>
              <a:rPr lang="ru-RU" b="0" i="0" dirty="0">
                <a:solidFill>
                  <a:srgbClr val="212529"/>
                </a:solidFill>
                <a:effectLst/>
                <a:latin typeface="+mj-lt"/>
              </a:rPr>
            </a:br>
            <a:r>
              <a:rPr lang="ru-RU" b="0" i="0" dirty="0">
                <a:solidFill>
                  <a:srgbClr val="212529"/>
                </a:solidFill>
                <a:effectLst/>
                <a:latin typeface="+mj-lt"/>
              </a:rPr>
              <a:t>11. Плакаты «Эмоции» (страх, злость, печаль, радость)</a:t>
            </a:r>
            <a:br>
              <a:rPr lang="ru-RU" b="0" i="0" dirty="0">
                <a:solidFill>
                  <a:srgbClr val="212529"/>
                </a:solidFill>
                <a:effectLst/>
                <a:latin typeface="+mj-lt"/>
              </a:rPr>
            </a:br>
            <a:r>
              <a:rPr lang="ru-RU" b="0" i="0" dirty="0">
                <a:solidFill>
                  <a:srgbClr val="212529"/>
                </a:solidFill>
                <a:effectLst/>
                <a:latin typeface="+mj-lt"/>
              </a:rPr>
              <a:t>12. Письмо директору, присоединившегося к программе</a:t>
            </a:r>
            <a:br>
              <a:rPr lang="ru-RU" b="0" i="0" dirty="0">
                <a:solidFill>
                  <a:srgbClr val="212529"/>
                </a:solidFill>
                <a:effectLst/>
                <a:latin typeface="+mj-lt"/>
              </a:rPr>
            </a:br>
            <a:r>
              <a:rPr lang="ru-RU" b="0" i="0" dirty="0">
                <a:solidFill>
                  <a:srgbClr val="212529"/>
                </a:solidFill>
                <a:effectLst/>
                <a:latin typeface="+mj-lt"/>
              </a:rPr>
              <a:t>13. Письмо учителю, присоединившегося к программе</a:t>
            </a:r>
            <a:br>
              <a:rPr lang="ru-RU" b="0" i="0" dirty="0">
                <a:solidFill>
                  <a:srgbClr val="212529"/>
                </a:solidFill>
                <a:effectLst/>
                <a:latin typeface="+mj-lt"/>
              </a:rPr>
            </a:br>
            <a:r>
              <a:rPr lang="ru-RU" b="0" i="0" dirty="0">
                <a:solidFill>
                  <a:srgbClr val="212529"/>
                </a:solidFill>
                <a:effectLst/>
                <a:latin typeface="+mj-lt"/>
              </a:rPr>
              <a:t>14. Письма родителям</a:t>
            </a:r>
            <a:br>
              <a:rPr lang="ru-RU" b="0" i="0" dirty="0">
                <a:solidFill>
                  <a:srgbClr val="212529"/>
                </a:solidFill>
                <a:effectLst/>
                <a:latin typeface="+mj-lt"/>
              </a:rPr>
            </a:br>
            <a:r>
              <a:rPr lang="ru-RU" b="0" i="0" dirty="0">
                <a:solidFill>
                  <a:srgbClr val="212529"/>
                </a:solidFill>
                <a:effectLst/>
                <a:latin typeface="+mj-lt"/>
              </a:rPr>
              <a:t>15. Плакат «Семь советов родителю»</a:t>
            </a:r>
            <a:br>
              <a:rPr lang="ru-RU" b="0" i="0" dirty="0">
                <a:solidFill>
                  <a:srgbClr val="212529"/>
                </a:solidFill>
                <a:effectLst/>
                <a:latin typeface="+mj-lt"/>
              </a:rPr>
            </a:br>
            <a:r>
              <a:rPr lang="ru-RU" b="0" i="0" dirty="0">
                <a:solidFill>
                  <a:srgbClr val="212529"/>
                </a:solidFill>
                <a:effectLst/>
                <a:latin typeface="+mj-lt"/>
              </a:rPr>
              <a:t>16. Диалоговые карточки для обсуждения с родителями</a:t>
            </a:r>
            <a:br>
              <a:rPr lang="ru-RU" b="0" i="0" dirty="0">
                <a:solidFill>
                  <a:srgbClr val="212529"/>
                </a:solidFill>
                <a:effectLst/>
                <a:latin typeface="+mj-lt"/>
              </a:rPr>
            </a:br>
            <a:r>
              <a:rPr lang="ru-RU" b="0" i="0" dirty="0">
                <a:solidFill>
                  <a:srgbClr val="212529"/>
                </a:solidFill>
                <a:effectLst/>
                <a:latin typeface="+mj-lt"/>
              </a:rPr>
              <a:t>17. Диалоговые карточки для обсуждения с коллегами</a:t>
            </a:r>
            <a:br>
              <a:rPr lang="ru-RU" b="0" i="0" dirty="0">
                <a:solidFill>
                  <a:srgbClr val="212529"/>
                </a:solidFill>
                <a:effectLst/>
                <a:latin typeface="+mj-lt"/>
              </a:rPr>
            </a:br>
            <a:r>
              <a:rPr lang="ru-RU" b="0" i="0" dirty="0">
                <a:solidFill>
                  <a:srgbClr val="212529"/>
                </a:solidFill>
                <a:effectLst/>
                <a:latin typeface="+mj-lt"/>
              </a:rPr>
              <a:t>18. Информационная брошюра программы</a:t>
            </a:r>
            <a:br>
              <a:rPr lang="ru-RU" b="0" i="0" dirty="0">
                <a:solidFill>
                  <a:srgbClr val="212529"/>
                </a:solidFill>
                <a:effectLst/>
                <a:latin typeface="+mj-lt"/>
              </a:rPr>
            </a:br>
            <a:r>
              <a:rPr lang="ru-RU" b="0" i="0" dirty="0">
                <a:solidFill>
                  <a:srgbClr val="212529"/>
                </a:solidFill>
                <a:effectLst/>
                <a:latin typeface="+mj-lt"/>
              </a:rPr>
              <a:t>19. Диплом для группы</a:t>
            </a:r>
            <a:br>
              <a:rPr lang="ru-RU" b="0" i="0" dirty="0">
                <a:solidFill>
                  <a:srgbClr val="212529"/>
                </a:solidFill>
                <a:effectLst/>
                <a:latin typeface="+mj-lt"/>
              </a:rPr>
            </a:br>
            <a:r>
              <a:rPr lang="ru-RU" b="0" i="0" dirty="0">
                <a:solidFill>
                  <a:srgbClr val="212529"/>
                </a:solidFill>
                <a:effectLst/>
                <a:latin typeface="+mj-lt"/>
              </a:rPr>
              <a:t>20. Наклейки</a:t>
            </a:r>
            <a:br>
              <a:rPr lang="ru-RU" b="0" i="0" dirty="0">
                <a:solidFill>
                  <a:srgbClr val="212529"/>
                </a:solidFill>
                <a:effectLst/>
                <a:latin typeface="+mj-lt"/>
              </a:rPr>
            </a:br>
            <a:r>
              <a:rPr lang="ru-RU" b="0" i="0" dirty="0">
                <a:solidFill>
                  <a:srgbClr val="212529"/>
                </a:solidFill>
                <a:effectLst/>
                <a:latin typeface="+mj-lt"/>
              </a:rPr>
              <a:t>21. Учебная игра-карточки «Друг Медведь» с инструкцией</a:t>
            </a:r>
            <a:br>
              <a:rPr lang="ru-RU" b="0" i="0" dirty="0">
                <a:solidFill>
                  <a:srgbClr val="212529"/>
                </a:solidFill>
                <a:effectLst/>
                <a:latin typeface="+mj-lt"/>
              </a:rPr>
            </a:br>
            <a:r>
              <a:rPr lang="ru-RU" b="0" i="0" dirty="0">
                <a:solidFill>
                  <a:srgbClr val="212529"/>
                </a:solidFill>
                <a:effectLst/>
                <a:latin typeface="+mj-lt"/>
              </a:rPr>
              <a:t>22. Альбом «Друг Медведь навещает детей дома» </a:t>
            </a:r>
          </a:p>
          <a:p>
            <a:pPr algn="l"/>
            <a:endParaRPr lang="ru-RU" b="0" i="0" dirty="0">
              <a:solidFill>
                <a:srgbClr val="212529"/>
              </a:solidFill>
              <a:effectLst/>
              <a:latin typeface="+mj-lt"/>
            </a:endParaRPr>
          </a:p>
        </p:txBody>
      </p:sp>
      <p:pic>
        <p:nvPicPr>
          <p:cNvPr id="230" name="Google Shape;230;g92e6739a07_0_25"/>
          <p:cNvPicPr preferRelativeResize="0"/>
          <p:nvPr/>
        </p:nvPicPr>
        <p:blipFill rotWithShape="1">
          <a:blip r:embed="rId3">
            <a:alphaModFix/>
          </a:blip>
          <a:srcRect/>
          <a:stretch/>
        </p:blipFill>
        <p:spPr>
          <a:xfrm>
            <a:off x="748325" y="2820475"/>
            <a:ext cx="5347675" cy="3587326"/>
          </a:xfrm>
          <a:prstGeom prst="rect">
            <a:avLst/>
          </a:prstGeom>
          <a:noFill/>
          <a:ln>
            <a:noFill/>
          </a:ln>
        </p:spPr>
      </p:pic>
      <p:pic>
        <p:nvPicPr>
          <p:cNvPr id="231" name="Google Shape;231;g92e6739a07_0_25"/>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9cb1e835b6_0_19"/>
          <p:cNvSpPr txBox="1">
            <a:spLocks noGrp="1"/>
          </p:cNvSpPr>
          <p:nvPr>
            <p:ph type="body" idx="1"/>
          </p:nvPr>
        </p:nvSpPr>
        <p:spPr>
          <a:xfrm>
            <a:off x="616807" y="1720352"/>
            <a:ext cx="10958385" cy="4843007"/>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ru-RU" sz="2700" b="1" dirty="0">
                <a:solidFill>
                  <a:schemeClr val="dk1"/>
                </a:solidFill>
              </a:rPr>
              <a:t>Символ программы – Друг Медведь </a:t>
            </a:r>
          </a:p>
          <a:p>
            <a:pPr marL="0" lvl="0" indent="0" algn="l" rtl="0">
              <a:lnSpc>
                <a:spcPct val="100000"/>
              </a:lnSpc>
              <a:spcBef>
                <a:spcPts val="0"/>
              </a:spcBef>
              <a:spcAft>
                <a:spcPts val="0"/>
              </a:spcAft>
              <a:buNone/>
            </a:pPr>
            <a:r>
              <a:rPr lang="ru-RU" sz="2800" b="1" dirty="0">
                <a:solidFill>
                  <a:schemeClr val="dk1"/>
                </a:solidFill>
              </a:rPr>
              <a:t>(Sõber Karu)</a:t>
            </a:r>
          </a:p>
          <a:p>
            <a:pPr marL="0" lvl="0" indent="0" algn="l" rtl="0">
              <a:lnSpc>
                <a:spcPct val="100000"/>
              </a:lnSpc>
              <a:spcBef>
                <a:spcPts val="0"/>
              </a:spcBef>
              <a:spcAft>
                <a:spcPts val="0"/>
              </a:spcAft>
              <a:buNone/>
            </a:pPr>
            <a:endParaRPr lang="ru-RU" sz="2000" b="1" dirty="0"/>
          </a:p>
          <a:p>
            <a:pPr marL="0" lvl="0" indent="0" algn="l" rtl="0">
              <a:lnSpc>
                <a:spcPct val="100000"/>
              </a:lnSpc>
              <a:spcBef>
                <a:spcPts val="0"/>
              </a:spcBef>
              <a:spcAft>
                <a:spcPts val="0"/>
              </a:spcAft>
              <a:buNone/>
            </a:pPr>
            <a:endParaRPr sz="2000" b="1" dirty="0"/>
          </a:p>
          <a:p>
            <a:pPr marL="0" lvl="0" indent="-342900" algn="l" rtl="0">
              <a:lnSpc>
                <a:spcPct val="100000"/>
              </a:lnSpc>
              <a:spcBef>
                <a:spcPts val="0"/>
              </a:spcBef>
              <a:spcAft>
                <a:spcPts val="0"/>
              </a:spcAft>
              <a:buSzPts val="2400"/>
              <a:buChar char="•"/>
            </a:pPr>
            <a:r>
              <a:rPr lang="ru-RU" sz="2000" dirty="0"/>
              <a:t>Название «</a:t>
            </a:r>
            <a:r>
              <a:rPr lang="ru-RU" sz="2000" b="1" dirty="0"/>
              <a:t>Друг Медведь</a:t>
            </a:r>
            <a:r>
              <a:rPr lang="ru-RU" sz="2000" dirty="0"/>
              <a:t>»;</a:t>
            </a:r>
          </a:p>
          <a:p>
            <a:pPr marL="0" lvl="0" indent="0" algn="l" rtl="0">
              <a:lnSpc>
                <a:spcPct val="100000"/>
              </a:lnSpc>
              <a:spcBef>
                <a:spcPts val="0"/>
              </a:spcBef>
              <a:spcAft>
                <a:spcPts val="0"/>
              </a:spcAft>
              <a:buSzPts val="2400"/>
              <a:buNone/>
            </a:pPr>
            <a:r>
              <a:rPr lang="ru-RU" sz="2000" dirty="0"/>
              <a:t>Большой – учительский</a:t>
            </a:r>
            <a:r>
              <a:rPr lang="en-GB" sz="2000" dirty="0"/>
              <a:t>; </a:t>
            </a:r>
            <a:r>
              <a:rPr lang="ru-RU" sz="2000" dirty="0"/>
              <a:t>маленький – для детей.</a:t>
            </a:r>
          </a:p>
          <a:p>
            <a:pPr marL="0" lvl="0" indent="-342900" algn="l" rtl="0">
              <a:lnSpc>
                <a:spcPct val="100000"/>
              </a:lnSpc>
              <a:spcBef>
                <a:spcPts val="0"/>
              </a:spcBef>
              <a:spcAft>
                <a:spcPts val="0"/>
              </a:spcAft>
              <a:buSzPts val="2400"/>
              <a:buChar char="•"/>
            </a:pPr>
            <a:endParaRPr lang="ru-RU" sz="2000" dirty="0"/>
          </a:p>
          <a:p>
            <a:pPr marL="0" marR="0" lvl="0" indent="-381000" algn="l" rtl="0">
              <a:lnSpc>
                <a:spcPct val="100000"/>
              </a:lnSpc>
              <a:spcBef>
                <a:spcPts val="0"/>
              </a:spcBef>
              <a:spcAft>
                <a:spcPts val="0"/>
              </a:spcAft>
              <a:buSzPts val="2400"/>
              <a:buChar char="•"/>
            </a:pPr>
            <a:r>
              <a:rPr lang="ru-RU" sz="2000" b="1" dirty="0"/>
              <a:t>Цвет</a:t>
            </a:r>
            <a:r>
              <a:rPr lang="ru-RU" sz="2000" dirty="0"/>
              <a:t> – безопасность, забота, толерантность. </a:t>
            </a:r>
          </a:p>
          <a:p>
            <a:pPr marL="0" marR="0" lvl="0" indent="0" algn="l" rtl="0">
              <a:lnSpc>
                <a:spcPct val="100000"/>
              </a:lnSpc>
              <a:spcBef>
                <a:spcPts val="0"/>
              </a:spcBef>
              <a:spcAft>
                <a:spcPts val="0"/>
              </a:spcAft>
              <a:buSzPts val="2400"/>
              <a:buNone/>
            </a:pPr>
            <a:r>
              <a:rPr lang="ru-RU" sz="2000" dirty="0"/>
              <a:t>Фиолетовый - признанный цвет OOH Международного дня по борьбе с буллингом;</a:t>
            </a:r>
          </a:p>
          <a:p>
            <a:pPr marL="0" marR="0" lvl="0" indent="0" algn="l" rtl="0">
              <a:lnSpc>
                <a:spcPct val="100000"/>
              </a:lnSpc>
              <a:spcBef>
                <a:spcPts val="0"/>
              </a:spcBef>
              <a:spcAft>
                <a:spcPts val="0"/>
              </a:spcAft>
              <a:buSzPts val="2400"/>
              <a:buNone/>
            </a:pPr>
            <a:endParaRPr lang="ru-RU" sz="2000" dirty="0"/>
          </a:p>
          <a:p>
            <a:pPr marL="0" marR="0" lvl="0" indent="-381000" algn="just" rtl="0">
              <a:lnSpc>
                <a:spcPct val="100000"/>
              </a:lnSpc>
              <a:spcBef>
                <a:spcPts val="0"/>
              </a:spcBef>
              <a:spcAft>
                <a:spcPts val="0"/>
              </a:spcAft>
              <a:buSzPts val="2400"/>
              <a:buChar char="•"/>
            </a:pPr>
            <a:r>
              <a:rPr lang="ru-RU" sz="2000" b="1" dirty="0"/>
              <a:t>Методическое средство</a:t>
            </a:r>
            <a:r>
              <a:rPr lang="et-EE" sz="2000" b="1" dirty="0"/>
              <a:t>:</a:t>
            </a:r>
            <a:r>
              <a:rPr lang="ru-RU" sz="2000" b="1" dirty="0"/>
              <a:t> </a:t>
            </a:r>
            <a:r>
              <a:rPr lang="ru-RU" sz="2000" dirty="0"/>
              <a:t>Друг Медведь напоминание о концепции хорошего приятеля (об основных ценностях программы), утешает и является рупором. На детских собраниях, т.н. медвежьих встречах с помощью Друга Медведя детям легче рассказывать о своих чувствах и переживаниях, обсуждать или разыгрывать возможные жизненные ситуации и договариваться о поведении в группе в соответствующих ситуациях.</a:t>
            </a:r>
            <a:endParaRPr sz="2000" b="1" dirty="0"/>
          </a:p>
          <a:p>
            <a:pPr marL="0" lvl="0" indent="0" algn="l" rtl="0">
              <a:lnSpc>
                <a:spcPct val="100000"/>
              </a:lnSpc>
              <a:spcBef>
                <a:spcPts val="0"/>
              </a:spcBef>
              <a:spcAft>
                <a:spcPts val="0"/>
              </a:spcAft>
              <a:buNone/>
            </a:pPr>
            <a:endParaRPr sz="1800" dirty="0"/>
          </a:p>
        </p:txBody>
      </p:sp>
      <p:pic>
        <p:nvPicPr>
          <p:cNvPr id="221" name="Google Shape;221;g9cb1e835b6_0_19"/>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222" name="Google Shape;222;g9cb1e835b6_0_19"/>
          <p:cNvPicPr preferRelativeResize="0"/>
          <p:nvPr/>
        </p:nvPicPr>
        <p:blipFill>
          <a:blip r:embed="rId4">
            <a:alphaModFix/>
          </a:blip>
          <a:stretch>
            <a:fillRect/>
          </a:stretch>
        </p:blipFill>
        <p:spPr>
          <a:xfrm>
            <a:off x="8808720" y="152400"/>
            <a:ext cx="3037840" cy="40843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92e6739a07_0_165"/>
          <p:cNvSpPr txBox="1">
            <a:spLocks noGrp="1"/>
          </p:cNvSpPr>
          <p:nvPr>
            <p:ph type="title"/>
          </p:nvPr>
        </p:nvSpPr>
        <p:spPr>
          <a:xfrm>
            <a:off x="2971500" y="1903625"/>
            <a:ext cx="4796700" cy="65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Font typeface="Arial"/>
              <a:buNone/>
            </a:pPr>
            <a:r>
              <a:rPr lang="ru-RU" sz="2400">
                <a:solidFill>
                  <a:schemeClr val="dk1"/>
                </a:solidFill>
              </a:rPr>
              <a:t>Большой Друг Медведь навещает семьи и сплачивает</a:t>
            </a:r>
            <a:endParaRPr>
              <a:solidFill>
                <a:srgbClr val="000000"/>
              </a:solidFill>
            </a:endParaRPr>
          </a:p>
        </p:txBody>
      </p:sp>
      <p:sp>
        <p:nvSpPr>
          <p:cNvPr id="1004" name="Google Shape;1004;g92e6739a07_0_165"/>
          <p:cNvSpPr txBox="1"/>
          <p:nvPr/>
        </p:nvSpPr>
        <p:spPr>
          <a:xfrm>
            <a:off x="2853575" y="2761000"/>
            <a:ext cx="9069000" cy="37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dirty="0"/>
              <a:t>После того, как дети познакомились с Другом Медведем на медвежьих собраниях программы «Освободимся от травли!», он начинает ходить ко всем ребятам по очереди в гости, чтобы больше узнать об их жизни за пределами образовательного учреждения.</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ru-RU" b="1" dirty="0"/>
              <a:t>Основные принципы заполнения альбома: </a:t>
            </a:r>
            <a:endParaRPr b="1" dirty="0"/>
          </a:p>
          <a:p>
            <a:pPr marL="0" lvl="0" indent="0" algn="l" rtl="0">
              <a:spcBef>
                <a:spcPts val="0"/>
              </a:spcBef>
              <a:spcAft>
                <a:spcPts val="0"/>
              </a:spcAft>
              <a:buNone/>
            </a:pPr>
            <a:r>
              <a:rPr lang="ru-RU" dirty="0"/>
              <a:t>• Большой Друг Медведь навещает детей на основании расписания, составленного путем жеребьевки; </a:t>
            </a:r>
            <a:endParaRPr dirty="0"/>
          </a:p>
          <a:p>
            <a:pPr marL="0" lvl="0" indent="0" algn="l" rtl="0">
              <a:spcBef>
                <a:spcPts val="0"/>
              </a:spcBef>
              <a:spcAft>
                <a:spcPts val="0"/>
              </a:spcAft>
              <a:buNone/>
            </a:pPr>
            <a:r>
              <a:rPr lang="ru-RU" dirty="0"/>
              <a:t>• первую запись в альбоме делает учитель; </a:t>
            </a:r>
            <a:endParaRPr dirty="0"/>
          </a:p>
          <a:p>
            <a:pPr marL="0" lvl="0" indent="0" algn="l" rtl="0">
              <a:spcBef>
                <a:spcPts val="0"/>
              </a:spcBef>
              <a:spcAft>
                <a:spcPts val="0"/>
              </a:spcAft>
              <a:buNone/>
            </a:pPr>
            <a:r>
              <a:rPr lang="ru-RU" dirty="0"/>
              <a:t>• заполнение альбома помогает объединить семьи детских коллективов и дает возможность каждому ребенку испытывать гордость за свою семью; </a:t>
            </a:r>
            <a:endParaRPr dirty="0"/>
          </a:p>
          <a:p>
            <a:pPr marL="0" lvl="0" indent="0" algn="l" rtl="0">
              <a:spcBef>
                <a:spcPts val="0"/>
              </a:spcBef>
              <a:spcAft>
                <a:spcPts val="0"/>
              </a:spcAft>
              <a:buNone/>
            </a:pPr>
            <a:r>
              <a:rPr lang="ru-RU" dirty="0"/>
              <a:t>• семья читает в альбоме о других семьях детского коллектива. Это создает возможность для знакомства с семьями и способами проведения их досуга; </a:t>
            </a:r>
            <a:endParaRPr dirty="0"/>
          </a:p>
          <a:p>
            <a:pPr marL="0" lvl="0" indent="0" algn="l" rtl="0">
              <a:spcBef>
                <a:spcPts val="0"/>
              </a:spcBef>
              <a:spcAft>
                <a:spcPts val="0"/>
              </a:spcAft>
              <a:buNone/>
            </a:pPr>
            <a:r>
              <a:rPr lang="ru-RU" dirty="0"/>
              <a:t>• семья записывает в альбом рассказы о своих выходных, дополняя их рисунками или фотографиями, в центре внимания которых – общие ценности, а не материальные возможности семьи</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ru-RU" i="1" dirty="0"/>
              <a:t>Пример стр.: ЗАДАНИЕ 2 Предварительно обсудив с ребенком, напишите, что особенно сильно радует вашу семью. Добавьте рисунки или фотографии визита Друга Медведя в вашу семью.</a:t>
            </a:r>
            <a:endParaRPr i="1" dirty="0"/>
          </a:p>
        </p:txBody>
      </p:sp>
      <p:pic>
        <p:nvPicPr>
          <p:cNvPr id="1005" name="Google Shape;1005;g92e6739a07_0_165"/>
          <p:cNvPicPr preferRelativeResize="0"/>
          <p:nvPr/>
        </p:nvPicPr>
        <p:blipFill rotWithShape="1">
          <a:blip r:embed="rId3">
            <a:alphaModFix/>
          </a:blip>
          <a:srcRect l="3188" t="8512" r="2844" b="39548"/>
          <a:stretch/>
        </p:blipFill>
        <p:spPr>
          <a:xfrm>
            <a:off x="0" y="-11091"/>
            <a:ext cx="12192000" cy="1347828"/>
          </a:xfrm>
          <a:prstGeom prst="rect">
            <a:avLst/>
          </a:prstGeom>
          <a:noFill/>
          <a:ln>
            <a:noFill/>
          </a:ln>
        </p:spPr>
      </p:pic>
      <p:pic>
        <p:nvPicPr>
          <p:cNvPr id="1006" name="Google Shape;1006;g92e6739a07_0_165"/>
          <p:cNvPicPr preferRelativeResize="0"/>
          <p:nvPr/>
        </p:nvPicPr>
        <p:blipFill>
          <a:blip r:embed="rId4">
            <a:alphaModFix/>
          </a:blip>
          <a:stretch>
            <a:fillRect/>
          </a:stretch>
        </p:blipFill>
        <p:spPr>
          <a:xfrm>
            <a:off x="532825" y="3671025"/>
            <a:ext cx="1978925" cy="2739575"/>
          </a:xfrm>
          <a:prstGeom prst="rect">
            <a:avLst/>
          </a:prstGeom>
          <a:noFill/>
          <a:ln>
            <a:noFill/>
          </a:ln>
        </p:spPr>
      </p:pic>
      <p:pic>
        <p:nvPicPr>
          <p:cNvPr id="1007" name="Google Shape;1007;g92e6739a07_0_165"/>
          <p:cNvPicPr preferRelativeResize="0"/>
          <p:nvPr/>
        </p:nvPicPr>
        <p:blipFill>
          <a:blip r:embed="rId5">
            <a:alphaModFix/>
          </a:blip>
          <a:stretch>
            <a:fillRect/>
          </a:stretch>
        </p:blipFill>
        <p:spPr>
          <a:xfrm>
            <a:off x="655712" y="1633338"/>
            <a:ext cx="1733150" cy="1741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g9439f63d38_0_36"/>
          <p:cNvSpPr txBox="1">
            <a:spLocks noGrp="1"/>
          </p:cNvSpPr>
          <p:nvPr>
            <p:ph type="title"/>
          </p:nvPr>
        </p:nvSpPr>
        <p:spPr>
          <a:xfrm>
            <a:off x="765324" y="1691204"/>
            <a:ext cx="5646474" cy="5471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Маленький Друг Медведь</a:t>
            </a:r>
            <a:endParaRPr dirty="0">
              <a:solidFill>
                <a:srgbClr val="000000"/>
              </a:solidFill>
            </a:endParaRPr>
          </a:p>
        </p:txBody>
      </p:sp>
      <p:sp>
        <p:nvSpPr>
          <p:cNvPr id="248" name="Google Shape;248;g9439f63d38_0_36"/>
          <p:cNvSpPr txBox="1">
            <a:spLocks noGrp="1"/>
          </p:cNvSpPr>
          <p:nvPr>
            <p:ph type="body" idx="1"/>
          </p:nvPr>
        </p:nvSpPr>
        <p:spPr>
          <a:xfrm>
            <a:off x="519204" y="2443564"/>
            <a:ext cx="7388400" cy="3896275"/>
          </a:xfrm>
          <a:prstGeom prst="rect">
            <a:avLst/>
          </a:prstGeom>
          <a:noFill/>
          <a:ln>
            <a:noFill/>
          </a:ln>
        </p:spPr>
        <p:txBody>
          <a:bodyPr spcFirstLastPara="1" wrap="square" lIns="91425" tIns="45700" rIns="91425" bIns="45700" anchor="t" anchorCtr="0">
            <a:noAutofit/>
          </a:bodyPr>
          <a:lstStyle/>
          <a:p>
            <a:pPr lvl="0" indent="-342900" algn="just">
              <a:lnSpc>
                <a:spcPct val="100000"/>
              </a:lnSpc>
              <a:buSzPts val="1800"/>
            </a:pPr>
            <a:r>
              <a:rPr lang="ru-RU" sz="1800" b="1" dirty="0"/>
              <a:t>Друг Медведь </a:t>
            </a:r>
            <a:r>
              <a:rPr lang="ru-RU" sz="1800" dirty="0"/>
              <a:t>– отличающийся неповторимой внешностью персональный друг </a:t>
            </a:r>
            <a:r>
              <a:rPr lang="ru-RU" sz="1800" b="1" dirty="0"/>
              <a:t>каждого ребенка</a:t>
            </a:r>
            <a:r>
              <a:rPr lang="ru-RU" sz="1800" dirty="0"/>
              <a:t>, который всегда находится с ним в детском саду и принимает участие в занятиях программы «Освободимся от травли!». </a:t>
            </a:r>
            <a:endParaRPr sz="1800" dirty="0"/>
          </a:p>
          <a:p>
            <a:pPr marL="457200" lvl="0" indent="-342900" algn="just" rtl="0">
              <a:lnSpc>
                <a:spcPct val="100000"/>
              </a:lnSpc>
              <a:spcBef>
                <a:spcPts val="1000"/>
              </a:spcBef>
              <a:spcAft>
                <a:spcPts val="0"/>
              </a:spcAft>
              <a:buSzPts val="1800"/>
              <a:buChar char="•"/>
            </a:pPr>
            <a:r>
              <a:rPr lang="ru-RU" sz="1800" dirty="0"/>
              <a:t>Друг Медведь может утешить ребенка или помочь ему утешить приятеля или друга в группе. С ним можно играть в помещении и на улице, ему можно показать книжку, с ним можно танцевать и петь и, самое главное, с его помощью можно говорить о своих чувствах и опыте общения с другими.</a:t>
            </a:r>
          </a:p>
          <a:p>
            <a:pPr indent="-342900" algn="just">
              <a:lnSpc>
                <a:spcPct val="100000"/>
              </a:lnSpc>
              <a:buSzPts val="1800"/>
            </a:pPr>
            <a:r>
              <a:rPr lang="ru-RU" sz="1800" dirty="0"/>
              <a:t> Как правило, маленькие Друзья Медведи в гости домой не ходят, но персонального мишку все же можно взять домой, чтобы постирать и/или смастерить ему одежду.</a:t>
            </a:r>
          </a:p>
          <a:p>
            <a:pPr marL="457200" lvl="0" indent="-342900" algn="just" rtl="0">
              <a:lnSpc>
                <a:spcPct val="100000"/>
              </a:lnSpc>
              <a:spcBef>
                <a:spcPts val="1000"/>
              </a:spcBef>
              <a:spcAft>
                <a:spcPts val="0"/>
              </a:spcAft>
              <a:buSzPts val="1800"/>
              <a:buChar char="•"/>
            </a:pPr>
            <a:endParaRPr lang="ru-RU" sz="1800" dirty="0"/>
          </a:p>
          <a:p>
            <a:pPr marL="457200" lvl="0" indent="0" algn="just" rtl="0">
              <a:lnSpc>
                <a:spcPct val="100000"/>
              </a:lnSpc>
              <a:spcBef>
                <a:spcPts val="1000"/>
              </a:spcBef>
              <a:spcAft>
                <a:spcPts val="0"/>
              </a:spcAft>
              <a:buNone/>
            </a:pPr>
            <a:endParaRPr sz="1800" dirty="0"/>
          </a:p>
          <a:p>
            <a:pPr marL="0" lvl="0" indent="0" algn="l" rtl="0">
              <a:lnSpc>
                <a:spcPct val="90000"/>
              </a:lnSpc>
              <a:spcBef>
                <a:spcPts val="1000"/>
              </a:spcBef>
              <a:spcAft>
                <a:spcPts val="0"/>
              </a:spcAft>
              <a:buSzPts val="2800"/>
              <a:buNone/>
            </a:pPr>
            <a:endParaRPr sz="1600" dirty="0"/>
          </a:p>
        </p:txBody>
      </p:sp>
      <p:pic>
        <p:nvPicPr>
          <p:cNvPr id="249" name="Google Shape;249;g9439f63d38_0_3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6" name="Picture 5">
            <a:extLst>
              <a:ext uri="{FF2B5EF4-FFF2-40B4-BE49-F238E27FC236}">
                <a16:creationId xmlns:a16="http://schemas.microsoft.com/office/drawing/2014/main" id="{813588DA-F309-491C-B4D7-E9EF8781C736}"/>
              </a:ext>
            </a:extLst>
          </p:cNvPr>
          <p:cNvPicPr>
            <a:picLocks noChangeAspect="1"/>
          </p:cNvPicPr>
          <p:nvPr/>
        </p:nvPicPr>
        <p:blipFill>
          <a:blip r:embed="rId4"/>
          <a:stretch>
            <a:fillRect/>
          </a:stretch>
        </p:blipFill>
        <p:spPr>
          <a:xfrm>
            <a:off x="8221786" y="2869877"/>
            <a:ext cx="3848585" cy="2565723"/>
          </a:xfrm>
          <a:prstGeom prst="rect">
            <a:avLst/>
          </a:prstGeom>
        </p:spPr>
      </p:pic>
      <p:sp>
        <p:nvSpPr>
          <p:cNvPr id="10" name="TextBox 9">
            <a:extLst>
              <a:ext uri="{FF2B5EF4-FFF2-40B4-BE49-F238E27FC236}">
                <a16:creationId xmlns:a16="http://schemas.microsoft.com/office/drawing/2014/main" id="{19A914BA-C71E-4F15-97B6-883413A69F9C}"/>
              </a:ext>
            </a:extLst>
          </p:cNvPr>
          <p:cNvSpPr txBox="1"/>
          <p:nvPr/>
        </p:nvSpPr>
        <p:spPr>
          <a:xfrm>
            <a:off x="7907604" y="5385732"/>
            <a:ext cx="4162767" cy="954107"/>
          </a:xfrm>
          <a:prstGeom prst="rect">
            <a:avLst/>
          </a:prstGeom>
          <a:noFill/>
        </p:spPr>
        <p:txBody>
          <a:bodyPr wrap="square">
            <a:spAutoFit/>
          </a:bodyPr>
          <a:lstStyle/>
          <a:p>
            <a:pPr indent="-342900" algn="ctr">
              <a:lnSpc>
                <a:spcPct val="100000"/>
              </a:lnSpc>
              <a:buSzPts val="1800"/>
            </a:pPr>
            <a:r>
              <a:rPr lang="ru-RU" sz="1400" i="1" dirty="0"/>
              <a:t>Ребята как правило дают своему Другу Медведю имя и одевают его дома с родителями, чтобы и ребенок, и учитель могли узнать в группе своего Друга Медведя.</a:t>
            </a:r>
            <a:endParaRPr lang="et-EE" sz="1400"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a0d6b5276d_2_0"/>
          <p:cNvSpPr txBox="1">
            <a:spLocks noGrp="1"/>
          </p:cNvSpPr>
          <p:nvPr>
            <p:ph type="title"/>
          </p:nvPr>
        </p:nvSpPr>
        <p:spPr>
          <a:xfrm>
            <a:off x="1250299" y="1756125"/>
            <a:ext cx="5951779" cy="6280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Заключаем договоренности</a:t>
            </a:r>
            <a:endParaRPr dirty="0">
              <a:solidFill>
                <a:srgbClr val="000000"/>
              </a:solidFill>
            </a:endParaRPr>
          </a:p>
        </p:txBody>
      </p:sp>
      <p:sp>
        <p:nvSpPr>
          <p:cNvPr id="257" name="Google Shape;257;ga0d6b5276d_2_0"/>
          <p:cNvSpPr txBox="1">
            <a:spLocks noGrp="1"/>
          </p:cNvSpPr>
          <p:nvPr>
            <p:ph type="body" idx="1"/>
          </p:nvPr>
        </p:nvSpPr>
        <p:spPr>
          <a:xfrm>
            <a:off x="1184250" y="2384150"/>
            <a:ext cx="5051100" cy="387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endParaRPr sz="2000"/>
          </a:p>
          <a:p>
            <a:pPr marL="457200" lvl="0" indent="0" algn="l" rtl="0">
              <a:lnSpc>
                <a:spcPct val="100000"/>
              </a:lnSpc>
              <a:spcBef>
                <a:spcPts val="1000"/>
              </a:spcBef>
              <a:spcAft>
                <a:spcPts val="0"/>
              </a:spcAft>
              <a:buNone/>
            </a:pPr>
            <a:endParaRPr sz="2000"/>
          </a:p>
          <a:p>
            <a:pPr marL="0" lvl="0" indent="0" algn="l" rtl="0">
              <a:lnSpc>
                <a:spcPct val="100000"/>
              </a:lnSpc>
              <a:spcBef>
                <a:spcPts val="1000"/>
              </a:spcBef>
              <a:spcAft>
                <a:spcPts val="0"/>
              </a:spcAft>
              <a:buNone/>
            </a:pPr>
            <a:endParaRPr sz="2400"/>
          </a:p>
          <a:p>
            <a:pPr marL="0" lvl="0" indent="0" algn="l" rtl="0">
              <a:lnSpc>
                <a:spcPct val="100000"/>
              </a:lnSpc>
              <a:spcBef>
                <a:spcPts val="1000"/>
              </a:spcBef>
              <a:spcAft>
                <a:spcPts val="0"/>
              </a:spcAft>
              <a:buNone/>
            </a:pPr>
            <a:endParaRPr sz="2400"/>
          </a:p>
          <a:p>
            <a:pPr marL="457200" lvl="0" indent="0" algn="l" rtl="0">
              <a:lnSpc>
                <a:spcPct val="100000"/>
              </a:lnSpc>
              <a:spcBef>
                <a:spcPts val="1000"/>
              </a:spcBef>
              <a:spcAft>
                <a:spcPts val="0"/>
              </a:spcAft>
              <a:buSzPts val="2800"/>
              <a:buNone/>
            </a:pPr>
            <a:endParaRPr sz="2400"/>
          </a:p>
          <a:p>
            <a:pPr marL="0" lvl="0" indent="0" algn="l" rtl="0">
              <a:lnSpc>
                <a:spcPct val="100000"/>
              </a:lnSpc>
              <a:spcBef>
                <a:spcPts val="0"/>
              </a:spcBef>
              <a:spcAft>
                <a:spcPts val="0"/>
              </a:spcAft>
              <a:buSzPts val="2800"/>
              <a:buNone/>
            </a:pPr>
            <a:endParaRPr sz="2000"/>
          </a:p>
          <a:p>
            <a:pPr marL="0" lvl="0" indent="0" algn="l" rtl="0">
              <a:lnSpc>
                <a:spcPct val="90000"/>
              </a:lnSpc>
              <a:spcBef>
                <a:spcPts val="1000"/>
              </a:spcBef>
              <a:spcAft>
                <a:spcPts val="0"/>
              </a:spcAft>
              <a:buSzPts val="2800"/>
              <a:buNone/>
            </a:pPr>
            <a:endParaRPr/>
          </a:p>
        </p:txBody>
      </p:sp>
      <p:sp>
        <p:nvSpPr>
          <p:cNvPr id="258" name="Google Shape;258;ga0d6b5276d_2_0"/>
          <p:cNvSpPr txBox="1"/>
          <p:nvPr/>
        </p:nvSpPr>
        <p:spPr>
          <a:xfrm>
            <a:off x="8242350" y="5720700"/>
            <a:ext cx="3555000" cy="9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Arial"/>
              <a:ea typeface="Arial"/>
              <a:cs typeface="Arial"/>
              <a:sym typeface="Arial"/>
            </a:endParaRPr>
          </a:p>
        </p:txBody>
      </p:sp>
      <p:pic>
        <p:nvPicPr>
          <p:cNvPr id="259" name="Google Shape;259;ga0d6b5276d_2_0"/>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260" name="Google Shape;260;ga0d6b5276d_2_0"/>
          <p:cNvPicPr preferRelativeResize="0"/>
          <p:nvPr/>
        </p:nvPicPr>
        <p:blipFill>
          <a:blip r:embed="rId4">
            <a:alphaModFix/>
          </a:blip>
          <a:stretch>
            <a:fillRect/>
          </a:stretch>
        </p:blipFill>
        <p:spPr>
          <a:xfrm>
            <a:off x="7380300" y="2588619"/>
            <a:ext cx="3050180" cy="3987475"/>
          </a:xfrm>
          <a:prstGeom prst="rect">
            <a:avLst/>
          </a:prstGeom>
          <a:noFill/>
          <a:ln>
            <a:noFill/>
          </a:ln>
        </p:spPr>
      </p:pic>
      <p:sp>
        <p:nvSpPr>
          <p:cNvPr id="261" name="Google Shape;261;ga0d6b5276d_2_0"/>
          <p:cNvSpPr/>
          <p:nvPr/>
        </p:nvSpPr>
        <p:spPr>
          <a:xfrm>
            <a:off x="1945975" y="2471500"/>
            <a:ext cx="3723300" cy="2867700"/>
          </a:xfrm>
          <a:prstGeom prst="wedgeRoundRectCallout">
            <a:avLst>
              <a:gd name="adj1" fmla="val 118664"/>
              <a:gd name="adj2" fmla="val 5922"/>
              <a:gd name="adj3" fmla="val 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000"/>
              </a:spcBef>
              <a:spcAft>
                <a:spcPts val="0"/>
              </a:spcAft>
              <a:buNone/>
            </a:pPr>
            <a:r>
              <a:rPr lang="ru-RU" sz="1900" dirty="0">
                <a:solidFill>
                  <a:schemeClr val="dk1"/>
                </a:solidFill>
              </a:rPr>
              <a:t>Как ребенок узнает своего Друга Медведя? Смастерим для него наряд?</a:t>
            </a:r>
            <a:endParaRPr sz="1900" dirty="0">
              <a:solidFill>
                <a:schemeClr val="dk1"/>
              </a:solidFill>
            </a:endParaRPr>
          </a:p>
          <a:p>
            <a:pPr marL="0" lvl="0" indent="0" algn="ctr" rtl="0">
              <a:lnSpc>
                <a:spcPct val="115000"/>
              </a:lnSpc>
              <a:spcBef>
                <a:spcPts val="1000"/>
              </a:spcBef>
              <a:spcAft>
                <a:spcPts val="0"/>
              </a:spcAft>
              <a:buNone/>
            </a:pPr>
            <a:r>
              <a:rPr lang="ru-RU" sz="1900" dirty="0">
                <a:solidFill>
                  <a:schemeClr val="dk1"/>
                </a:solidFill>
              </a:rPr>
              <a:t>Как учитель узнает Друга Медведя ребенка? Укажем на нем имя ребенка. </a:t>
            </a:r>
            <a:endParaRPr sz="15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976de88d53_0_48"/>
          <p:cNvSpPr txBox="1">
            <a:spLocks noGrp="1"/>
          </p:cNvSpPr>
          <p:nvPr>
            <p:ph type="title"/>
          </p:nvPr>
        </p:nvSpPr>
        <p:spPr>
          <a:xfrm>
            <a:off x="1097850" y="1563874"/>
            <a:ext cx="9864790" cy="1344433"/>
          </a:xfrm>
          <a:prstGeom prst="rect">
            <a:avLst/>
          </a:prstGeom>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700" dirty="0">
                <a:solidFill>
                  <a:srgbClr val="000000"/>
                </a:solidFill>
              </a:rPr>
              <a:t>Прибытие Друзей Медведей в группу</a:t>
            </a:r>
            <a:r>
              <a:rPr lang="en-GB" sz="2700" dirty="0">
                <a:solidFill>
                  <a:srgbClr val="000000"/>
                </a:solidFill>
              </a:rPr>
              <a:t> </a:t>
            </a:r>
          </a:p>
          <a:p>
            <a:pPr marL="0" marR="0" lvl="0" indent="0" algn="l" rtl="0">
              <a:lnSpc>
                <a:spcPct val="90000"/>
              </a:lnSpc>
              <a:spcBef>
                <a:spcPts val="0"/>
              </a:spcBef>
              <a:spcAft>
                <a:spcPts val="0"/>
              </a:spcAft>
              <a:buClr>
                <a:srgbClr val="000000"/>
              </a:buClr>
              <a:buSzPts val="3200"/>
              <a:buFont typeface="Arial"/>
              <a:buNone/>
            </a:pPr>
            <a:endParaRPr lang="en-GB" sz="2500" dirty="0">
              <a:solidFill>
                <a:srgbClr val="000000"/>
              </a:solidFill>
            </a:endParaRPr>
          </a:p>
          <a:p>
            <a:pPr marL="0" marR="0" lvl="0" indent="0" algn="l" rtl="0">
              <a:lnSpc>
                <a:spcPct val="90000"/>
              </a:lnSpc>
              <a:spcBef>
                <a:spcPts val="0"/>
              </a:spcBef>
              <a:spcAft>
                <a:spcPts val="0"/>
              </a:spcAft>
              <a:buClr>
                <a:srgbClr val="000000"/>
              </a:buClr>
              <a:buSzPts val="3200"/>
              <a:buFont typeface="Arial"/>
              <a:buNone/>
            </a:pPr>
            <a:r>
              <a:rPr lang="ru-RU" sz="2300" b="0" dirty="0">
                <a:solidFill>
                  <a:srgbClr val="000000"/>
                </a:solidFill>
              </a:rPr>
              <a:t>Подумаем вместе, как в группу НАШИХ детей прибудут маленькие Друзья Медведи? </a:t>
            </a:r>
            <a:endParaRPr sz="2300" b="0" dirty="0">
              <a:solidFill>
                <a:srgbClr val="000000"/>
              </a:solidFill>
            </a:endParaRPr>
          </a:p>
        </p:txBody>
      </p:sp>
      <p:pic>
        <p:nvPicPr>
          <p:cNvPr id="268" name="Google Shape;268;g976de88d53_0_48"/>
          <p:cNvPicPr preferRelativeResize="0"/>
          <p:nvPr/>
        </p:nvPicPr>
        <p:blipFill rotWithShape="1">
          <a:blip r:embed="rId3">
            <a:alphaModFix/>
          </a:blip>
          <a:srcRect l="8414" r="31862"/>
          <a:stretch/>
        </p:blipFill>
        <p:spPr>
          <a:xfrm>
            <a:off x="3744245" y="3262671"/>
            <a:ext cx="2286000" cy="2870799"/>
          </a:xfrm>
          <a:prstGeom prst="rect">
            <a:avLst/>
          </a:prstGeom>
          <a:noFill/>
          <a:ln>
            <a:noFill/>
          </a:ln>
        </p:spPr>
      </p:pic>
      <p:pic>
        <p:nvPicPr>
          <p:cNvPr id="269" name="Google Shape;269;g976de88d53_0_48"/>
          <p:cNvPicPr preferRelativeResize="0"/>
          <p:nvPr/>
        </p:nvPicPr>
        <p:blipFill>
          <a:blip r:embed="rId4">
            <a:alphaModFix/>
          </a:blip>
          <a:stretch>
            <a:fillRect/>
          </a:stretch>
        </p:blipFill>
        <p:spPr>
          <a:xfrm>
            <a:off x="6357480" y="3271445"/>
            <a:ext cx="2153093" cy="2870801"/>
          </a:xfrm>
          <a:prstGeom prst="rect">
            <a:avLst/>
          </a:prstGeom>
          <a:noFill/>
          <a:ln>
            <a:noFill/>
          </a:ln>
        </p:spPr>
      </p:pic>
      <p:pic>
        <p:nvPicPr>
          <p:cNvPr id="270" name="Google Shape;270;g976de88d53_0_48"/>
          <p:cNvPicPr preferRelativeResize="0"/>
          <p:nvPr/>
        </p:nvPicPr>
        <p:blipFill>
          <a:blip r:embed="rId5">
            <a:alphaModFix/>
          </a:blip>
          <a:stretch>
            <a:fillRect/>
          </a:stretch>
        </p:blipFill>
        <p:spPr>
          <a:xfrm>
            <a:off x="8693482" y="3271445"/>
            <a:ext cx="2153100" cy="2870810"/>
          </a:xfrm>
          <a:prstGeom prst="rect">
            <a:avLst/>
          </a:prstGeom>
          <a:noFill/>
          <a:ln>
            <a:noFill/>
          </a:ln>
        </p:spPr>
      </p:pic>
      <p:pic>
        <p:nvPicPr>
          <p:cNvPr id="271" name="Google Shape;271;g976de88d53_0_48"/>
          <p:cNvPicPr preferRelativeResize="0"/>
          <p:nvPr/>
        </p:nvPicPr>
        <p:blipFill rotWithShape="1">
          <a:blip r:embed="rId6">
            <a:alphaModFix/>
          </a:blip>
          <a:srcRect l="14757" t="-1289" r="11858" b="3576"/>
          <a:stretch/>
        </p:blipFill>
        <p:spPr>
          <a:xfrm>
            <a:off x="1266754" y="3271445"/>
            <a:ext cx="2252085" cy="2870800"/>
          </a:xfrm>
          <a:prstGeom prst="rect">
            <a:avLst/>
          </a:prstGeom>
          <a:noFill/>
          <a:ln>
            <a:noFill/>
          </a:ln>
        </p:spPr>
      </p:pic>
      <p:pic>
        <p:nvPicPr>
          <p:cNvPr id="272" name="Google Shape;272;g976de88d53_0_48"/>
          <p:cNvPicPr preferRelativeResize="0"/>
          <p:nvPr/>
        </p:nvPicPr>
        <p:blipFill rotWithShape="1">
          <a:blip r:embed="rId7">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77"/>
        <p:cNvGrpSpPr/>
        <p:nvPr/>
      </p:nvGrpSpPr>
      <p:grpSpPr>
        <a:xfrm>
          <a:off x="0" y="0"/>
          <a:ext cx="0" cy="0"/>
          <a:chOff x="0" y="0"/>
          <a:chExt cx="0" cy="0"/>
        </a:xfrm>
      </p:grpSpPr>
      <p:sp>
        <p:nvSpPr>
          <p:cNvPr id="278" name="Google Shape;278;ga0ec2b0205_0_9"/>
          <p:cNvSpPr txBox="1">
            <a:spLocks noGrp="1"/>
          </p:cNvSpPr>
          <p:nvPr>
            <p:ph type="title"/>
          </p:nvPr>
        </p:nvSpPr>
        <p:spPr>
          <a:xfrm>
            <a:off x="4581548" y="1787934"/>
            <a:ext cx="67944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Дом Друзей Медведей в группе</a:t>
            </a:r>
            <a:endParaRPr dirty="0">
              <a:solidFill>
                <a:srgbClr val="000000"/>
              </a:solidFill>
            </a:endParaRPr>
          </a:p>
        </p:txBody>
      </p:sp>
      <p:sp>
        <p:nvSpPr>
          <p:cNvPr id="279" name="Google Shape;279;ga0ec2b0205_0_9"/>
          <p:cNvSpPr txBox="1">
            <a:spLocks noGrp="1"/>
          </p:cNvSpPr>
          <p:nvPr>
            <p:ph type="body" idx="1"/>
          </p:nvPr>
        </p:nvSpPr>
        <p:spPr>
          <a:xfrm>
            <a:off x="1044400" y="2420425"/>
            <a:ext cx="7277400" cy="3879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None/>
            </a:pPr>
            <a:endParaRPr sz="1800"/>
          </a:p>
          <a:p>
            <a:pPr marL="0" lvl="0" indent="0" algn="l" rtl="0">
              <a:lnSpc>
                <a:spcPct val="90000"/>
              </a:lnSpc>
              <a:spcBef>
                <a:spcPts val="1000"/>
              </a:spcBef>
              <a:spcAft>
                <a:spcPts val="0"/>
              </a:spcAft>
              <a:buSzPts val="2800"/>
              <a:buNone/>
            </a:pPr>
            <a:endParaRPr sz="1600"/>
          </a:p>
        </p:txBody>
      </p:sp>
      <p:pic>
        <p:nvPicPr>
          <p:cNvPr id="280" name="Google Shape;280;ga0ec2b0205_0_9"/>
          <p:cNvPicPr preferRelativeResize="0"/>
          <p:nvPr/>
        </p:nvPicPr>
        <p:blipFill rotWithShape="1">
          <a:blip r:embed="rId3">
            <a:alphaModFix/>
          </a:blip>
          <a:srcRect/>
          <a:stretch/>
        </p:blipFill>
        <p:spPr>
          <a:xfrm>
            <a:off x="816052" y="1738942"/>
            <a:ext cx="3349547" cy="4558984"/>
          </a:xfrm>
          <a:prstGeom prst="rect">
            <a:avLst/>
          </a:prstGeom>
          <a:noFill/>
          <a:ln>
            <a:noFill/>
          </a:ln>
        </p:spPr>
      </p:pic>
      <p:sp>
        <p:nvSpPr>
          <p:cNvPr id="281" name="Google Shape;281;ga0ec2b0205_0_9"/>
          <p:cNvSpPr txBox="1"/>
          <p:nvPr/>
        </p:nvSpPr>
        <p:spPr>
          <a:xfrm>
            <a:off x="4403050" y="5773358"/>
            <a:ext cx="6838340" cy="52666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200" i="1" dirty="0"/>
              <a:t>Пример: Большой Друг Медведь в центре, маленькие окружают его</a:t>
            </a:r>
            <a:r>
              <a:rPr lang="ru-RU" sz="1200" b="0" i="1" u="none" strike="noStrike" cap="none" dirty="0">
                <a:solidFill>
                  <a:srgbClr val="000000"/>
                </a:solidFill>
                <a:latin typeface="Arial"/>
                <a:ea typeface="Arial"/>
                <a:cs typeface="Arial"/>
                <a:sym typeface="Arial"/>
              </a:rPr>
              <a:t>. </a:t>
            </a:r>
            <a:endParaRPr sz="1200" b="0"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200" b="0" i="1" u="none" strike="noStrike" cap="none" dirty="0">
                <a:solidFill>
                  <a:srgbClr val="000000"/>
                </a:solidFill>
                <a:latin typeface="Arial"/>
                <a:ea typeface="Arial"/>
                <a:cs typeface="Arial"/>
                <a:sym typeface="Arial"/>
              </a:rPr>
              <a:t>Таллиннский детский сад «Арбу»</a:t>
            </a:r>
            <a:endParaRPr sz="1200" b="0" i="1" u="none" strike="noStrike" cap="none" dirty="0">
              <a:solidFill>
                <a:srgbClr val="000000"/>
              </a:solidFill>
              <a:latin typeface="Arial"/>
              <a:ea typeface="Arial"/>
              <a:cs typeface="Arial"/>
              <a:sym typeface="Arial"/>
            </a:endParaRPr>
          </a:p>
        </p:txBody>
      </p:sp>
      <p:pic>
        <p:nvPicPr>
          <p:cNvPr id="282" name="Google Shape;282;ga0ec2b0205_0_9"/>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283" name="Google Shape;283;ga0ec2b0205_0_9"/>
          <p:cNvSpPr txBox="1">
            <a:spLocks noGrp="1"/>
          </p:cNvSpPr>
          <p:nvPr>
            <p:ph type="body" idx="1"/>
          </p:nvPr>
        </p:nvSpPr>
        <p:spPr>
          <a:xfrm>
            <a:off x="5657003" y="2611192"/>
            <a:ext cx="4738800" cy="2735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ru-RU" b="1" dirty="0"/>
              <a:t>Для размышления и обсуждения : </a:t>
            </a:r>
            <a:endParaRPr b="1" dirty="0"/>
          </a:p>
          <a:p>
            <a:pPr marL="0" lvl="0" indent="0" algn="ctr" rtl="0">
              <a:lnSpc>
                <a:spcPct val="90000"/>
              </a:lnSpc>
              <a:spcBef>
                <a:spcPts val="1000"/>
              </a:spcBef>
              <a:spcAft>
                <a:spcPts val="0"/>
              </a:spcAft>
              <a:buSzPts val="2800"/>
              <a:buNone/>
            </a:pPr>
            <a:r>
              <a:rPr lang="ru-RU" b="1" dirty="0"/>
              <a:t>Как будет выглядеть дом Друзей Медведей наших детей в групповой комнате?</a:t>
            </a:r>
            <a:endParaRPr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g928d8f59ee_0_34"/>
          <p:cNvSpPr txBox="1">
            <a:spLocks noGrp="1"/>
          </p:cNvSpPr>
          <p:nvPr>
            <p:ph type="title"/>
          </p:nvPr>
        </p:nvSpPr>
        <p:spPr>
          <a:xfrm>
            <a:off x="1771670" y="2545892"/>
            <a:ext cx="8997930" cy="1766215"/>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ru-RU" sz="2600" dirty="0">
                <a:solidFill>
                  <a:srgbClr val="000000"/>
                </a:solidFill>
                <a:latin typeface="+mj-lt"/>
                <a:ea typeface="Georgia"/>
                <a:cs typeface="Georgia"/>
                <a:sym typeface="Georgia"/>
              </a:rPr>
              <a:t>ВНЕДРЕНИЕ ЦЕННОСТЕЙ И ПРИНЦИПОВ ПРОГРАММЫ В ОБРАЗОВАТЕЛЬНОМ УЧРЕЖДЕНИИ ПРИ УЧАСТИИ РОДИТЕЛЕЙ</a:t>
            </a:r>
            <a:endParaRPr sz="4000" dirty="0">
              <a:solidFill>
                <a:srgbClr val="000000"/>
              </a:solidFill>
              <a:latin typeface="+mj-lt"/>
            </a:endParaRPr>
          </a:p>
        </p:txBody>
      </p:sp>
      <p:pic>
        <p:nvPicPr>
          <p:cNvPr id="290" name="Google Shape;290;g928d8f59ee_0_34"/>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9e02c22856_0_96"/>
          <p:cNvSpPr txBox="1">
            <a:spLocks noGrp="1"/>
          </p:cNvSpPr>
          <p:nvPr>
            <p:ph type="ctrTitle"/>
          </p:nvPr>
        </p:nvSpPr>
        <p:spPr>
          <a:xfrm>
            <a:off x="1137850" y="1918225"/>
            <a:ext cx="10149910" cy="3181800"/>
          </a:xfrm>
          <a:prstGeom prst="rect">
            <a:avLst/>
          </a:prstGeom>
        </p:spPr>
        <p:txBody>
          <a:bodyPr spcFirstLastPara="1" wrap="square" lIns="91425" tIns="45700" rIns="91425" bIns="45700" anchor="ctr" anchorCtr="0">
            <a:noAutofit/>
          </a:bodyPr>
          <a:lstStyle/>
          <a:p>
            <a:pPr marL="0" lvl="0" indent="0" algn="just" rtl="0">
              <a:lnSpc>
                <a:spcPct val="100000"/>
              </a:lnSpc>
              <a:spcBef>
                <a:spcPts val="0"/>
              </a:spcBef>
              <a:spcAft>
                <a:spcPts val="0"/>
              </a:spcAft>
              <a:buNone/>
            </a:pPr>
            <a:endParaRPr sz="1800" b="0" i="1" dirty="0">
              <a:solidFill>
                <a:schemeClr val="dk1"/>
              </a:solidFill>
            </a:endParaRPr>
          </a:p>
          <a:p>
            <a:pPr marL="0" lvl="0" indent="0" algn="just" rtl="0">
              <a:lnSpc>
                <a:spcPct val="100000"/>
              </a:lnSpc>
              <a:spcBef>
                <a:spcPts val="0"/>
              </a:spcBef>
              <a:spcAft>
                <a:spcPts val="0"/>
              </a:spcAft>
              <a:buNone/>
            </a:pPr>
            <a:endParaRPr sz="1800" b="0" i="1" dirty="0">
              <a:solidFill>
                <a:schemeClr val="dk1"/>
              </a:solidFill>
            </a:endParaRPr>
          </a:p>
          <a:p>
            <a:pPr marL="0" lvl="0" indent="0" algn="just" rtl="0">
              <a:lnSpc>
                <a:spcPct val="100000"/>
              </a:lnSpc>
              <a:spcBef>
                <a:spcPts val="0"/>
              </a:spcBef>
              <a:spcAft>
                <a:spcPts val="0"/>
              </a:spcAft>
              <a:buNone/>
            </a:pPr>
            <a:r>
              <a:rPr lang="ru-RU" sz="1500" i="1" dirty="0">
                <a:solidFill>
                  <a:schemeClr val="dk1"/>
                </a:solidFill>
              </a:rPr>
              <a:t>Главы</a:t>
            </a:r>
            <a:r>
              <a:rPr lang="ru-RU" sz="1500" b="0" i="1" dirty="0">
                <a:solidFill>
                  <a:schemeClr val="dk1"/>
                </a:solidFill>
              </a:rPr>
              <a:t> для проведения родительского собрания по программе «Освободимся от травли!» </a:t>
            </a:r>
            <a:r>
              <a:rPr lang="ru-RU" sz="1500" i="1" dirty="0">
                <a:solidFill>
                  <a:schemeClr val="dk1"/>
                </a:solidFill>
              </a:rPr>
              <a:t>учителя групп выбирают самостоятельно, от них же зависит ход собрания</a:t>
            </a:r>
            <a:r>
              <a:rPr lang="ru-RU" sz="1500" b="0" i="1" dirty="0">
                <a:solidFill>
                  <a:schemeClr val="dk1"/>
                </a:solidFill>
              </a:rPr>
              <a:t>, однако рекомендуется не просто информировать родителей о принципах программы и связанных с ней упражнениях, а выполнять ВМЕСТЕ с родителями те же самые упражнения, которые учитель проводит в группе.</a:t>
            </a:r>
            <a:endParaRPr sz="1500" b="0" i="1" dirty="0">
              <a:solidFill>
                <a:schemeClr val="dk1"/>
              </a:solidFill>
            </a:endParaRPr>
          </a:p>
          <a:p>
            <a:pPr marL="0" lvl="0" indent="0" algn="just" rtl="0">
              <a:lnSpc>
                <a:spcPct val="100000"/>
              </a:lnSpc>
              <a:spcBef>
                <a:spcPts val="0"/>
              </a:spcBef>
              <a:spcAft>
                <a:spcPts val="0"/>
              </a:spcAft>
              <a:buNone/>
            </a:pPr>
            <a:endParaRPr sz="1500" b="0" i="1" dirty="0">
              <a:solidFill>
                <a:schemeClr val="dk1"/>
              </a:solidFill>
            </a:endParaRPr>
          </a:p>
          <a:p>
            <a:pPr lvl="0" algn="just">
              <a:lnSpc>
                <a:spcPct val="100000"/>
              </a:lnSpc>
              <a:buClr>
                <a:schemeClr val="dk1"/>
              </a:buClr>
            </a:pPr>
            <a:r>
              <a:rPr lang="ru-RU" sz="1500" b="0" i="1" dirty="0">
                <a:solidFill>
                  <a:schemeClr val="dk1"/>
                </a:solidFill>
              </a:rPr>
              <a:t>Глава </a:t>
            </a:r>
            <a:r>
              <a:rPr lang="et-EE" sz="1500" b="0" i="1" dirty="0">
                <a:solidFill>
                  <a:schemeClr val="dk1"/>
                </a:solidFill>
              </a:rPr>
              <a:t>I </a:t>
            </a:r>
            <a:r>
              <a:rPr lang="ru-RU" sz="1500" b="0" i="1" dirty="0">
                <a:solidFill>
                  <a:schemeClr val="dk1"/>
                </a:solidFill>
              </a:rPr>
              <a:t>презентации рассказывает о</a:t>
            </a:r>
            <a:r>
              <a:rPr lang="et-EE" sz="1500" b="0" i="1" dirty="0">
                <a:solidFill>
                  <a:schemeClr val="dk1"/>
                </a:solidFill>
              </a:rPr>
              <a:t> </a:t>
            </a:r>
            <a:r>
              <a:rPr lang="ru-RU" sz="1500" b="0" i="1" dirty="0">
                <a:solidFill>
                  <a:schemeClr val="dk1"/>
                </a:solidFill>
              </a:rPr>
              <a:t>феномене травли. Глава </a:t>
            </a:r>
            <a:r>
              <a:rPr lang="et-EE" sz="1500" b="0" i="1" dirty="0">
                <a:solidFill>
                  <a:schemeClr val="dk1"/>
                </a:solidFill>
              </a:rPr>
              <a:t>II</a:t>
            </a:r>
            <a:r>
              <a:rPr lang="ru-RU" sz="1500" b="0" i="1" dirty="0">
                <a:solidFill>
                  <a:schemeClr val="dk1"/>
                </a:solidFill>
              </a:rPr>
              <a:t> знакомит родителей с программой «Освободимся от травли!». Глава </a:t>
            </a:r>
            <a:r>
              <a:rPr lang="et-EE" sz="1500" b="0" i="1" dirty="0">
                <a:solidFill>
                  <a:schemeClr val="dk1"/>
                </a:solidFill>
              </a:rPr>
              <a:t>III </a:t>
            </a:r>
            <a:r>
              <a:rPr lang="ru-RU" sz="1500" b="0" i="1" dirty="0">
                <a:solidFill>
                  <a:schemeClr val="dk1"/>
                </a:solidFill>
              </a:rPr>
              <a:t>представляет собой методику для проигрывания элементов методики вместе с родителями – это призвано сформировать чувство сплоченности между родителями и повысить эффективность совместной работы в интересах детей.</a:t>
            </a:r>
            <a:endParaRPr sz="1500" b="0" i="1" dirty="0">
              <a:solidFill>
                <a:schemeClr val="dk1"/>
              </a:solidFill>
            </a:endParaRPr>
          </a:p>
          <a:p>
            <a:pPr marL="0" lvl="0" indent="0" algn="just" rtl="0">
              <a:lnSpc>
                <a:spcPct val="100000"/>
              </a:lnSpc>
              <a:spcBef>
                <a:spcPts val="0"/>
              </a:spcBef>
              <a:spcAft>
                <a:spcPts val="0"/>
              </a:spcAft>
              <a:buNone/>
            </a:pPr>
            <a:endParaRPr sz="1500" b="0" i="1" dirty="0">
              <a:solidFill>
                <a:schemeClr val="dk1"/>
              </a:solidFill>
            </a:endParaRPr>
          </a:p>
          <a:p>
            <a:pPr lvl="0" algn="just">
              <a:lnSpc>
                <a:spcPct val="100000"/>
              </a:lnSpc>
              <a:buClr>
                <a:schemeClr val="dk1"/>
              </a:buClr>
            </a:pPr>
            <a:r>
              <a:rPr lang="ru-RU" sz="1500" b="0" i="1" dirty="0">
                <a:solidFill>
                  <a:schemeClr val="dk1"/>
                </a:solidFill>
              </a:rPr>
              <a:t>Продолжительность родительского собрания составляет 1–1,5 часа. В течение учебного года рекомендуется проводить не менее двух родительских собраний по программе «Освободимся от травли!».</a:t>
            </a:r>
            <a:endParaRPr sz="1500" b="0" i="1" dirty="0">
              <a:solidFill>
                <a:schemeClr val="dk1"/>
              </a:solidFill>
            </a:endParaRPr>
          </a:p>
          <a:p>
            <a:pPr marL="0" lvl="0" indent="0" algn="ctr" rtl="0">
              <a:spcBef>
                <a:spcPts val="0"/>
              </a:spcBef>
              <a:spcAft>
                <a:spcPts val="0"/>
              </a:spcAft>
              <a:buNone/>
            </a:pPr>
            <a:endParaRPr dirty="0"/>
          </a:p>
        </p:txBody>
      </p:sp>
      <p:sp>
        <p:nvSpPr>
          <p:cNvPr id="63" name="Google Shape;63;g9e02c22856_0_96"/>
          <p:cNvSpPr txBox="1">
            <a:spLocks noGrp="1"/>
          </p:cNvSpPr>
          <p:nvPr>
            <p:ph type="subTitle" idx="1"/>
          </p:nvPr>
        </p:nvSpPr>
        <p:spPr>
          <a:xfrm>
            <a:off x="6096000" y="5292925"/>
            <a:ext cx="4817974" cy="806217"/>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ru-RU" sz="1500" i="1" dirty="0"/>
              <a:t>Желаем вам весело и с пользой провести время, </a:t>
            </a:r>
          </a:p>
          <a:p>
            <a:pPr marL="0" lvl="0" indent="0" algn="ctr" rtl="0">
              <a:lnSpc>
                <a:spcPct val="100000"/>
              </a:lnSpc>
              <a:spcBef>
                <a:spcPts val="0"/>
              </a:spcBef>
              <a:spcAft>
                <a:spcPts val="0"/>
              </a:spcAft>
              <a:buNone/>
            </a:pPr>
            <a:br>
              <a:rPr lang="ru-RU" sz="1500" i="1" dirty="0"/>
            </a:br>
            <a:r>
              <a:rPr lang="ru-RU" sz="1500" i="1" dirty="0"/>
              <a:t>Команда антибуллинговой профилактической учебной программы  «Освободимся от травли!» </a:t>
            </a:r>
          </a:p>
        </p:txBody>
      </p:sp>
      <p:pic>
        <p:nvPicPr>
          <p:cNvPr id="64" name="Google Shape;64;g9e02c22856_0_9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sp>
        <p:nvSpPr>
          <p:cNvPr id="295" name="Google Shape;295;p13"/>
          <p:cNvSpPr txBox="1">
            <a:spLocks noGrp="1"/>
          </p:cNvSpPr>
          <p:nvPr>
            <p:ph type="title"/>
          </p:nvPr>
        </p:nvSpPr>
        <p:spPr>
          <a:xfrm>
            <a:off x="1557255" y="1849912"/>
            <a:ext cx="84867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sz="2400" dirty="0">
                <a:solidFill>
                  <a:srgbClr val="000000"/>
                </a:solidFill>
              </a:rPr>
              <a:t>Целевые группы по внедрению ценностей программы «Освободимся от травли!»</a:t>
            </a:r>
            <a:endParaRPr sz="2600" dirty="0">
              <a:solidFill>
                <a:srgbClr val="000000"/>
              </a:solidFill>
            </a:endParaRPr>
          </a:p>
        </p:txBody>
      </p:sp>
      <p:sp>
        <p:nvSpPr>
          <p:cNvPr id="296" name="Google Shape;296;p13"/>
          <p:cNvSpPr txBox="1">
            <a:spLocks noGrp="1"/>
          </p:cNvSpPr>
          <p:nvPr>
            <p:ph type="body" idx="1"/>
          </p:nvPr>
        </p:nvSpPr>
        <p:spPr>
          <a:xfrm>
            <a:off x="1115965" y="2980252"/>
            <a:ext cx="7076400" cy="2618500"/>
          </a:xfrm>
          <a:prstGeom prst="rect">
            <a:avLst/>
          </a:prstGeom>
          <a:noFill/>
          <a:ln>
            <a:noFill/>
          </a:ln>
        </p:spPr>
        <p:txBody>
          <a:bodyPr spcFirstLastPara="1" wrap="square" lIns="91425" tIns="45700" rIns="91425" bIns="45700" anchor="t" anchorCtr="0">
            <a:noAutofit/>
          </a:bodyPr>
          <a:lstStyle/>
          <a:p>
            <a:pPr marL="457200" lvl="0" indent="-406400" algn="just" rtl="0">
              <a:lnSpc>
                <a:spcPct val="70000"/>
              </a:lnSpc>
              <a:spcBef>
                <a:spcPts val="1000"/>
              </a:spcBef>
              <a:spcAft>
                <a:spcPts val="0"/>
              </a:spcAft>
              <a:buSzPts val="2800"/>
              <a:buChar char="•"/>
            </a:pPr>
            <a:r>
              <a:rPr lang="ru-RU" sz="1800" dirty="0">
                <a:solidFill>
                  <a:schemeClr val="dk1"/>
                </a:solidFill>
              </a:rPr>
              <a:t>Профессионалы, которые работают с детьми, то есть все </a:t>
            </a:r>
            <a:r>
              <a:rPr lang="ru-RU" sz="1800" b="1" dirty="0">
                <a:solidFill>
                  <a:schemeClr val="dk1"/>
                </a:solidFill>
              </a:rPr>
              <a:t>сотрудники </a:t>
            </a:r>
            <a:r>
              <a:rPr lang="ru-RU" sz="1800" b="1" dirty="0"/>
              <a:t>учебного заведения</a:t>
            </a:r>
            <a:r>
              <a:rPr lang="ru-RU" sz="1800" dirty="0">
                <a:solidFill>
                  <a:schemeClr val="dk1"/>
                </a:solidFill>
              </a:rPr>
              <a:t>. Они являются для детей образцом для подражания.</a:t>
            </a:r>
            <a:endParaRPr lang="ru-RU" sz="2000" dirty="0">
              <a:solidFill>
                <a:schemeClr val="dk1"/>
              </a:solidFill>
            </a:endParaRPr>
          </a:p>
          <a:p>
            <a:pPr marL="457200" lvl="0" indent="-406400" algn="just" rtl="0">
              <a:lnSpc>
                <a:spcPct val="70000"/>
              </a:lnSpc>
              <a:spcBef>
                <a:spcPts val="1000"/>
              </a:spcBef>
              <a:spcAft>
                <a:spcPts val="0"/>
              </a:spcAft>
              <a:buSzPts val="2800"/>
              <a:buChar char="•"/>
            </a:pPr>
            <a:r>
              <a:rPr lang="ru-RU" sz="1800" b="1" dirty="0">
                <a:solidFill>
                  <a:schemeClr val="dk1"/>
                </a:solidFill>
              </a:rPr>
              <a:t>Родители</a:t>
            </a:r>
            <a:r>
              <a:rPr lang="ru-RU" sz="1800" dirty="0">
                <a:solidFill>
                  <a:schemeClr val="dk1"/>
                </a:solidFill>
              </a:rPr>
              <a:t>, которых вдохновляют поддерживать действия программы. Они также являются для детей образцом для подражания.</a:t>
            </a:r>
            <a:endParaRPr lang="ru-RU" sz="2000" dirty="0">
              <a:solidFill>
                <a:schemeClr val="dk1"/>
              </a:solidFill>
            </a:endParaRPr>
          </a:p>
          <a:p>
            <a:pPr marL="457200" lvl="0" indent="-406400" algn="just" rtl="0">
              <a:lnSpc>
                <a:spcPct val="70000"/>
              </a:lnSpc>
              <a:spcBef>
                <a:spcPts val="1000"/>
              </a:spcBef>
              <a:spcAft>
                <a:spcPts val="0"/>
              </a:spcAft>
              <a:buSzPts val="2800"/>
              <a:buChar char="•"/>
            </a:pPr>
            <a:r>
              <a:rPr lang="ru-RU" sz="1800" b="1" dirty="0">
                <a:solidFill>
                  <a:schemeClr val="dk1"/>
                </a:solidFill>
              </a:rPr>
              <a:t>Дети, </a:t>
            </a:r>
            <a:r>
              <a:rPr lang="ru-RU" sz="1800" dirty="0">
                <a:solidFill>
                  <a:schemeClr val="dk1"/>
                </a:solidFill>
              </a:rPr>
              <a:t>как единый дружный и сплоченный коллектив, где поддерживают и не исключают друг друга. Особое внимание будет уделено пассивным зрителям, которые играют важную роль при травле в </a:t>
            </a:r>
            <a:r>
              <a:rPr lang="ru-RU" sz="1800" dirty="0"/>
              <a:t>детском саду и </a:t>
            </a:r>
            <a:r>
              <a:rPr lang="ru-RU" sz="1800" dirty="0">
                <a:solidFill>
                  <a:schemeClr val="dk1"/>
                </a:solidFill>
              </a:rPr>
              <a:t>школе.</a:t>
            </a:r>
            <a:endParaRPr lang="ru-RU" sz="1800" dirty="0"/>
          </a:p>
          <a:p>
            <a:pPr marL="457200" lvl="0" indent="-228600" algn="just" rtl="0">
              <a:lnSpc>
                <a:spcPct val="80000"/>
              </a:lnSpc>
              <a:spcBef>
                <a:spcPts val="1000"/>
              </a:spcBef>
              <a:spcAft>
                <a:spcPts val="0"/>
              </a:spcAft>
              <a:buSzPts val="2800"/>
              <a:buNone/>
            </a:pPr>
            <a:endParaRPr sz="1850" dirty="0">
              <a:solidFill>
                <a:srgbClr val="002060"/>
              </a:solidFill>
            </a:endParaRPr>
          </a:p>
        </p:txBody>
      </p:sp>
      <p:pic>
        <p:nvPicPr>
          <p:cNvPr id="297" name="Google Shape;297;p13"/>
          <p:cNvPicPr preferRelativeResize="0"/>
          <p:nvPr/>
        </p:nvPicPr>
        <p:blipFill rotWithShape="1">
          <a:blip r:embed="rId3">
            <a:alphaModFix/>
          </a:blip>
          <a:srcRect/>
          <a:stretch/>
        </p:blipFill>
        <p:spPr>
          <a:xfrm>
            <a:off x="8562999" y="3070077"/>
            <a:ext cx="2961913" cy="2134050"/>
          </a:xfrm>
          <a:prstGeom prst="rect">
            <a:avLst/>
          </a:prstGeom>
          <a:noFill/>
          <a:ln>
            <a:noFill/>
          </a:ln>
        </p:spPr>
      </p:pic>
      <p:pic>
        <p:nvPicPr>
          <p:cNvPr id="298" name="Google Shape;298;p13"/>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a0ec2b0205_0_20"/>
          <p:cNvSpPr/>
          <p:nvPr/>
        </p:nvSpPr>
        <p:spPr>
          <a:xfrm>
            <a:off x="4155440" y="1555699"/>
            <a:ext cx="7810559" cy="5067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000" b="1" i="0" u="none" strike="noStrike" cap="none" dirty="0">
                <a:solidFill>
                  <a:schemeClr val="dk1"/>
                </a:solidFill>
                <a:latin typeface="Arial"/>
                <a:ea typeface="Arial"/>
                <a:cs typeface="Arial"/>
                <a:sym typeface="Arial"/>
              </a:rPr>
              <a:t>ФУНДАМЕНТ  ПРОФИЛАКТИКИ ТРАВЛИ – ЦЕННОСТИ</a:t>
            </a:r>
          </a:p>
        </p:txBody>
      </p:sp>
      <p:sp>
        <p:nvSpPr>
          <p:cNvPr id="191" name="Google Shape;191;ga0ec2b0205_0_20"/>
          <p:cNvSpPr txBox="1"/>
          <p:nvPr/>
        </p:nvSpPr>
        <p:spPr>
          <a:xfrm>
            <a:off x="5286175" y="2354325"/>
            <a:ext cx="6108300" cy="4047598"/>
          </a:xfrm>
          <a:prstGeom prst="rect">
            <a:avLst/>
          </a:prstGeom>
          <a:noFill/>
          <a:ln>
            <a:noFill/>
          </a:ln>
        </p:spPr>
        <p:txBody>
          <a:bodyPr spcFirstLastPara="1" wrap="square" lIns="91425" tIns="91425" rIns="91425" bIns="91425" anchor="t" anchorCtr="0">
            <a:noAutofit/>
          </a:bodyPr>
          <a:lstStyle/>
          <a:p>
            <a:pPr>
              <a:lnSpc>
                <a:spcPct val="107000"/>
              </a:lnSpc>
              <a:spcAft>
                <a:spcPts val="800"/>
              </a:spcAft>
            </a:pPr>
            <a:r>
              <a:rPr lang="ru-RU" sz="1800" b="1" dirty="0">
                <a:effectLst/>
                <a:latin typeface="+mj-lt"/>
                <a:ea typeface="Calibri" panose="020F0502020204030204" pitchFamily="34" charset="0"/>
                <a:cs typeface="Times New Roman" panose="02020603050405020304" pitchFamily="18" charset="0"/>
              </a:rPr>
              <a:t>ТОЛЕРАНТНОСТЬ</a:t>
            </a:r>
            <a:r>
              <a:rPr lang="ru-RU" sz="1800" dirty="0">
                <a:effectLst/>
                <a:latin typeface="+mj-lt"/>
                <a:ea typeface="Calibri" panose="020F0502020204030204" pitchFamily="34" charset="0"/>
                <a:cs typeface="Times New Roman" panose="02020603050405020304" pitchFamily="18" charset="0"/>
              </a:rPr>
              <a:t> </a:t>
            </a:r>
            <a:r>
              <a:rPr lang="et-EE" sz="1800" dirty="0">
                <a:effectLst/>
                <a:latin typeface="+mj-lt"/>
                <a:ea typeface="Times New Roman" panose="02020603050405020304" pitchFamily="18" charset="0"/>
                <a:cs typeface="Times New Roman" panose="02020603050405020304" pitchFamily="18" charset="0"/>
              </a:rPr>
              <a:t>Учитываем отличия друг друга и относимся к другим как к себе равным. </a:t>
            </a:r>
            <a:endParaRPr lang="et-EE" sz="18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ru-RU" sz="1800" b="1" dirty="0">
                <a:effectLst/>
                <a:latin typeface="+mj-lt"/>
                <a:ea typeface="Calibri" panose="020F0502020204030204" pitchFamily="34" charset="0"/>
                <a:cs typeface="Times New Roman" panose="02020603050405020304" pitchFamily="18" charset="0"/>
              </a:rPr>
              <a:t>У</a:t>
            </a:r>
            <a:r>
              <a:rPr lang="et-EE" sz="1800" b="1" dirty="0">
                <a:effectLst/>
                <a:latin typeface="+mj-lt"/>
                <a:ea typeface="Calibri" panose="020F0502020204030204" pitchFamily="34" charset="0"/>
                <a:cs typeface="Times New Roman" panose="02020603050405020304" pitchFamily="18" charset="0"/>
              </a:rPr>
              <a:t>ВАЖЕНИЕ </a:t>
            </a:r>
            <a:r>
              <a:rPr lang="ru-RU" sz="1800" dirty="0">
                <a:effectLst/>
                <a:latin typeface="+mj-lt"/>
                <a:ea typeface="Calibri" panose="020F0502020204030204" pitchFamily="34" charset="0"/>
                <a:cs typeface="Times New Roman" panose="02020603050405020304" pitchFamily="18" charset="0"/>
              </a:rPr>
              <a:t>С</a:t>
            </a:r>
            <a:r>
              <a:rPr lang="et-EE" sz="1800" dirty="0">
                <a:effectLst/>
                <a:latin typeface="+mj-lt"/>
                <a:ea typeface="Calibri" panose="020F0502020204030204" pitchFamily="34" charset="0"/>
                <a:cs typeface="Times New Roman" panose="02020603050405020304" pitchFamily="18" charset="0"/>
              </a:rPr>
              <a:t>читае</a:t>
            </a:r>
            <a:r>
              <a:rPr lang="ru-RU" sz="1800" dirty="0">
                <a:effectLst/>
                <a:latin typeface="+mj-lt"/>
                <a:ea typeface="Calibri" panose="020F0502020204030204" pitchFamily="34" charset="0"/>
                <a:cs typeface="Times New Roman" panose="02020603050405020304" pitchFamily="18" charset="0"/>
              </a:rPr>
              <a:t>мся друг с другом и своим вежливым поведением подаем пример окружающим. </a:t>
            </a:r>
            <a:endParaRPr lang="et-EE" sz="18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t-EE" sz="1800" b="1" dirty="0">
                <a:effectLst/>
                <a:latin typeface="+mj-lt"/>
                <a:ea typeface="Calibri" panose="020F0502020204030204" pitchFamily="34" charset="0"/>
                <a:cs typeface="Times New Roman" panose="02020603050405020304" pitchFamily="18" charset="0"/>
              </a:rPr>
              <a:t>ЗАБОТА</a:t>
            </a:r>
            <a:r>
              <a:rPr lang="et-EE" sz="1800" dirty="0">
                <a:effectLst/>
                <a:latin typeface="+mj-lt"/>
                <a:ea typeface="Calibri" panose="020F0502020204030204" pitchFamily="34" charset="0"/>
                <a:cs typeface="Times New Roman" panose="02020603050405020304" pitchFamily="18" charset="0"/>
              </a:rPr>
              <a:t> </a:t>
            </a:r>
            <a:r>
              <a:rPr lang="ru-RU" sz="1800" dirty="0">
                <a:effectLst/>
                <a:latin typeface="+mj-lt"/>
                <a:ea typeface="Calibri" panose="020F0502020204030204" pitchFamily="34" charset="0"/>
                <a:cs typeface="Times New Roman" panose="02020603050405020304" pitchFamily="18" charset="0"/>
              </a:rPr>
              <a:t>П</a:t>
            </a:r>
            <a:r>
              <a:rPr lang="et-EE" sz="1800" dirty="0">
                <a:effectLst/>
                <a:latin typeface="+mj-lt"/>
                <a:ea typeface="Calibri" panose="020F0502020204030204" pitchFamily="34" charset="0"/>
                <a:cs typeface="Times New Roman" panose="02020603050405020304" pitchFamily="18" charset="0"/>
              </a:rPr>
              <a:t>роявляе</a:t>
            </a:r>
            <a:r>
              <a:rPr lang="ru-RU" sz="1800" dirty="0">
                <a:effectLst/>
                <a:latin typeface="+mj-lt"/>
                <a:ea typeface="Calibri" panose="020F0502020204030204" pitchFamily="34" charset="0"/>
                <a:cs typeface="Times New Roman" panose="02020603050405020304" pitchFamily="18" charset="0"/>
              </a:rPr>
              <a:t>м </a:t>
            </a:r>
            <a:r>
              <a:rPr lang="et-EE" sz="1800" dirty="0">
                <a:effectLst/>
                <a:latin typeface="+mj-lt"/>
                <a:ea typeface="Calibri" panose="020F0502020204030204" pitchFamily="34" charset="0"/>
                <a:cs typeface="Times New Roman" panose="02020603050405020304" pitchFamily="18" charset="0"/>
              </a:rPr>
              <a:t>интерес, сочувствие и готовность помочь </a:t>
            </a:r>
            <a:r>
              <a:rPr lang="ru-RU" sz="1800" dirty="0">
                <a:effectLst/>
                <a:latin typeface="+mj-lt"/>
                <a:ea typeface="Calibri" panose="020F0502020204030204" pitchFamily="34" charset="0"/>
                <a:cs typeface="Times New Roman" panose="02020603050405020304" pitchFamily="18" charset="0"/>
              </a:rPr>
              <a:t>другим людям</a:t>
            </a:r>
            <a:r>
              <a:rPr lang="et-EE" sz="1800" dirty="0">
                <a:effectLst/>
                <a:latin typeface="+mj-lt"/>
                <a:ea typeface="Calibri" panose="020F0502020204030204" pitchFamily="34" charset="0"/>
                <a:cs typeface="Times New Roman" panose="02020603050405020304" pitchFamily="18" charset="0"/>
              </a:rPr>
              <a:t>.</a:t>
            </a:r>
          </a:p>
          <a:p>
            <a:r>
              <a:rPr lang="et-EE" sz="1800" b="1" dirty="0">
                <a:effectLst/>
                <a:latin typeface="+mj-lt"/>
                <a:ea typeface="Calibri" panose="020F0502020204030204" pitchFamily="34" charset="0"/>
              </a:rPr>
              <a:t>СМЕЛОСТЬ</a:t>
            </a:r>
            <a:r>
              <a:rPr lang="et-EE" sz="1800" dirty="0">
                <a:effectLst/>
                <a:latin typeface="+mj-lt"/>
                <a:ea typeface="Calibri" panose="020F0502020204030204" pitchFamily="34" charset="0"/>
              </a:rPr>
              <a:t> </a:t>
            </a:r>
            <a:r>
              <a:rPr lang="ru-RU" sz="1800" dirty="0">
                <a:effectLst/>
                <a:latin typeface="+mj-lt"/>
                <a:ea typeface="Calibri" panose="020F0502020204030204" pitchFamily="34" charset="0"/>
              </a:rPr>
              <a:t>Умеем определять свои границы и защищаем друг друга от несправедливости.</a:t>
            </a:r>
            <a:endParaRPr lang="et-EE" sz="1800" dirty="0">
              <a:effectLst/>
              <a:latin typeface="+mj-lt"/>
              <a:ea typeface="Calibri" panose="020F0502020204030204" pitchFamily="34" charset="0"/>
            </a:endParaRPr>
          </a:p>
          <a:p>
            <a:pPr marL="0" lvl="0" indent="0" algn="just" rtl="0">
              <a:lnSpc>
                <a:spcPct val="100000"/>
              </a:lnSpc>
              <a:spcBef>
                <a:spcPts val="0"/>
              </a:spcBef>
              <a:spcAft>
                <a:spcPts val="0"/>
              </a:spcAft>
              <a:buNone/>
            </a:pPr>
            <a:endParaRPr lang="ru-RU" sz="1800" dirty="0">
              <a:solidFill>
                <a:schemeClr val="dk1"/>
              </a:solidFill>
              <a:latin typeface="+mj-lt"/>
            </a:endParaRPr>
          </a:p>
          <a:p>
            <a:pPr marL="0" lvl="0" indent="0" algn="just" rtl="0">
              <a:lnSpc>
                <a:spcPct val="100000"/>
              </a:lnSpc>
              <a:spcBef>
                <a:spcPts val="0"/>
              </a:spcBef>
              <a:spcAft>
                <a:spcPts val="0"/>
              </a:spcAft>
              <a:buNone/>
            </a:pPr>
            <a:endParaRPr sz="1800" dirty="0">
              <a:solidFill>
                <a:schemeClr val="dk1"/>
              </a:solidFill>
              <a:latin typeface="+mj-lt"/>
            </a:endParaRPr>
          </a:p>
          <a:p>
            <a:pPr algn="just"/>
            <a:r>
              <a:rPr lang="ru-RU" sz="1600" dirty="0">
                <a:solidFill>
                  <a:schemeClr val="tx1"/>
                </a:solidFill>
                <a:latin typeface="+mj-lt"/>
              </a:rPr>
              <a:t>! </a:t>
            </a:r>
            <a:r>
              <a:rPr lang="ru-RU" sz="1600" dirty="0">
                <a:solidFill>
                  <a:schemeClr val="tx1"/>
                </a:solidFill>
                <a:latin typeface="+mj-lt"/>
                <a:cs typeface="Calibri" panose="020F0502020204030204" pitchFamily="34" charset="0"/>
              </a:rPr>
              <a:t>Л</a:t>
            </a:r>
            <a:r>
              <a:rPr lang="ru-RU" sz="1600" dirty="0">
                <a:solidFill>
                  <a:schemeClr val="tx1"/>
                </a:solidFill>
                <a:effectLst/>
                <a:latin typeface="+mj-lt"/>
                <a:ea typeface="Arial" panose="020B0604020202020204" pitchFamily="34" charset="0"/>
                <a:cs typeface="Calibri" panose="020F0502020204030204" pitchFamily="34" charset="0"/>
              </a:rPr>
              <a:t>учшими друзьями становятся </a:t>
            </a:r>
            <a:r>
              <a:rPr lang="et-EE" sz="1600" dirty="0">
                <a:solidFill>
                  <a:schemeClr val="tx1"/>
                </a:solidFill>
                <a:effectLst/>
                <a:latin typeface="+mj-lt"/>
                <a:ea typeface="Calibri" panose="020F0502020204030204" pitchFamily="34" charset="0"/>
                <a:cs typeface="Calibri" panose="020F0502020204030204" pitchFamily="34" charset="0"/>
              </a:rPr>
              <a:t>по собственной доброй воле</a:t>
            </a:r>
            <a:r>
              <a:rPr lang="ru-RU" sz="1600" dirty="0">
                <a:solidFill>
                  <a:schemeClr val="tx1"/>
                </a:solidFill>
                <a:effectLst/>
                <a:latin typeface="+mj-lt"/>
                <a:ea typeface="Calibri" panose="020F0502020204030204" pitchFamily="34" charset="0"/>
                <a:cs typeface="Calibri" panose="020F0502020204030204" pitchFamily="34" charset="0"/>
              </a:rPr>
              <a:t>, а хорошими приятелями можем и должны быть с каждым, кто находится в нашей группе</a:t>
            </a:r>
            <a:r>
              <a:rPr lang="et-EE" sz="1600" dirty="0">
                <a:solidFill>
                  <a:schemeClr val="tx1"/>
                </a:solidFill>
                <a:effectLst/>
                <a:latin typeface="+mj-lt"/>
                <a:ea typeface="Calibri" panose="020F0502020204030204" pitchFamily="34" charset="0"/>
                <a:cs typeface="Calibri" panose="020F0502020204030204" pitchFamily="34" charset="0"/>
              </a:rPr>
              <a:t>.</a:t>
            </a:r>
            <a:endParaRPr lang="et-EE" sz="1600" dirty="0">
              <a:solidFill>
                <a:schemeClr val="tx1"/>
              </a:solidFill>
              <a:effectLst/>
              <a:latin typeface="+mj-lt"/>
              <a:ea typeface="Calibri" panose="020F0502020204030204" pitchFamily="34" charset="0"/>
            </a:endParaRPr>
          </a:p>
          <a:p>
            <a:pPr marL="0" lvl="0" indent="0" algn="just" rtl="0">
              <a:lnSpc>
                <a:spcPct val="100000"/>
              </a:lnSpc>
              <a:spcBef>
                <a:spcPts val="0"/>
              </a:spcBef>
              <a:spcAft>
                <a:spcPts val="0"/>
              </a:spcAft>
              <a:buNone/>
            </a:pPr>
            <a:endParaRPr i="1" dirty="0">
              <a:solidFill>
                <a:schemeClr val="dk1"/>
              </a:solidFill>
              <a:latin typeface="+mj-lt"/>
            </a:endParaRPr>
          </a:p>
        </p:txBody>
      </p:sp>
      <p:pic>
        <p:nvPicPr>
          <p:cNvPr id="192" name="Google Shape;192;ga0ec2b0205_0_20"/>
          <p:cNvPicPr preferRelativeResize="0"/>
          <p:nvPr/>
        </p:nvPicPr>
        <p:blipFill rotWithShape="1">
          <a:blip r:embed="rId3">
            <a:alphaModFix/>
          </a:blip>
          <a:srcRect l="2724" t="11168" r="2667" b="36568"/>
          <a:stretch/>
        </p:blipFill>
        <p:spPr>
          <a:xfrm>
            <a:off x="0" y="-78225"/>
            <a:ext cx="12192003" cy="1344433"/>
          </a:xfrm>
          <a:prstGeom prst="rect">
            <a:avLst/>
          </a:prstGeom>
          <a:noFill/>
          <a:ln>
            <a:noFill/>
          </a:ln>
        </p:spPr>
      </p:pic>
      <p:pic>
        <p:nvPicPr>
          <p:cNvPr id="2" name="Google Shape;222;p21">
            <a:extLst>
              <a:ext uri="{FF2B5EF4-FFF2-40B4-BE49-F238E27FC236}">
                <a16:creationId xmlns:a16="http://schemas.microsoft.com/office/drawing/2014/main" id="{2571827F-470A-4651-8D53-B30C38378D3B}"/>
              </a:ext>
            </a:extLst>
          </p:cNvPr>
          <p:cNvPicPr preferRelativeResize="0"/>
          <p:nvPr/>
        </p:nvPicPr>
        <p:blipFill rotWithShape="1">
          <a:blip r:embed="rId4">
            <a:alphaModFix/>
          </a:blip>
          <a:srcRect l="25667" t="19789" r="44999" b="1765"/>
          <a:stretch/>
        </p:blipFill>
        <p:spPr>
          <a:xfrm>
            <a:off x="1635760" y="2209308"/>
            <a:ext cx="3138430" cy="4458854"/>
          </a:xfrm>
          <a:prstGeom prst="rect">
            <a:avLst/>
          </a:prstGeom>
          <a:noFill/>
          <a:ln>
            <a:noFill/>
          </a:ln>
        </p:spPr>
      </p:pic>
      <p:sp>
        <p:nvSpPr>
          <p:cNvPr id="193" name="Google Shape;193;ga0ec2b0205_0_20"/>
          <p:cNvSpPr/>
          <p:nvPr/>
        </p:nvSpPr>
        <p:spPr>
          <a:xfrm>
            <a:off x="226000" y="864875"/>
            <a:ext cx="2312100" cy="2011800"/>
          </a:xfrm>
          <a:prstGeom prst="flowChartConnector">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lvl="0" algn="ctr"/>
            <a:r>
              <a:rPr lang="ru-RU" sz="1100" b="1" dirty="0"/>
              <a:t>ОЖИДАНИЯ В ОТНОШЕНИИ РОДИТЕЛЕЙ: основные ценности программы применяются также дома и в общении с другими родителями</a:t>
            </a:r>
          </a:p>
        </p:txBody>
      </p:sp>
    </p:spTree>
    <p:extLst>
      <p:ext uri="{BB962C8B-B14F-4D97-AF65-F5344CB8AC3E}">
        <p14:creationId xmlns:p14="http://schemas.microsoft.com/office/powerpoint/2010/main" val="3704718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9cb1e835b6_0_92"/>
          <p:cNvSpPr txBox="1">
            <a:spLocks noGrp="1"/>
          </p:cNvSpPr>
          <p:nvPr>
            <p:ph type="title"/>
          </p:nvPr>
        </p:nvSpPr>
        <p:spPr>
          <a:xfrm>
            <a:off x="4439920" y="2090550"/>
            <a:ext cx="7061199" cy="383273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1900" dirty="0">
                <a:solidFill>
                  <a:srgbClr val="000000"/>
                </a:solidFill>
              </a:rPr>
              <a:t>Упражнение для родителей:</a:t>
            </a:r>
            <a:r>
              <a:rPr lang="ru-RU" sz="1900" b="0" dirty="0">
                <a:solidFill>
                  <a:srgbClr val="000000"/>
                </a:solidFill>
              </a:rPr>
              <a:t> </a:t>
            </a:r>
            <a:endParaRPr sz="1900" b="0" dirty="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1900" dirty="0">
                <a:solidFill>
                  <a:srgbClr val="000000"/>
                </a:solidFill>
              </a:rPr>
              <a:t>ознакомление с ценностями </a:t>
            </a:r>
            <a:br>
              <a:rPr lang="et-EE" sz="1900" dirty="0">
                <a:solidFill>
                  <a:srgbClr val="000000"/>
                </a:solidFill>
              </a:rPr>
            </a:br>
            <a:r>
              <a:rPr lang="ru-RU" sz="1900" dirty="0">
                <a:solidFill>
                  <a:srgbClr val="000000"/>
                </a:solidFill>
              </a:rPr>
              <a:t>«Родитель как пример для подражания» </a:t>
            </a:r>
            <a:endParaRPr sz="1900" dirty="0">
              <a:solidFill>
                <a:srgbClr val="000000"/>
              </a:solidFill>
            </a:endParaRPr>
          </a:p>
          <a:p>
            <a:pPr lvl="0" algn="ctr">
              <a:lnSpc>
                <a:spcPct val="100000"/>
              </a:lnSpc>
              <a:buClr>
                <a:schemeClr val="dk1"/>
              </a:buClr>
              <a:buSzPts val="1100"/>
            </a:pPr>
            <a:r>
              <a:rPr lang="ru-RU" sz="1900" b="0" dirty="0">
                <a:solidFill>
                  <a:srgbClr val="000000"/>
                </a:solidFill>
              </a:rPr>
              <a:t>(родители заполняют пустые плакаты в группах)</a:t>
            </a:r>
            <a:br>
              <a:rPr lang="ru-RU" sz="1900" b="0" dirty="0">
                <a:solidFill>
                  <a:srgbClr val="000000"/>
                </a:solidFill>
              </a:rPr>
            </a:br>
            <a:br>
              <a:rPr lang="ru-RU" sz="1900" b="0" dirty="0">
                <a:solidFill>
                  <a:srgbClr val="000000"/>
                </a:solidFill>
              </a:rPr>
            </a:br>
            <a:r>
              <a:rPr lang="ru-RU" sz="1900" b="0" dirty="0">
                <a:solidFill>
                  <a:srgbClr val="000000"/>
                </a:solidFill>
              </a:rPr>
              <a:t>Я – заботливый родитель, потому что я....</a:t>
            </a:r>
            <a:br>
              <a:rPr lang="ru-RU" sz="1900" b="0" dirty="0">
                <a:solidFill>
                  <a:srgbClr val="000000"/>
                </a:solidFill>
              </a:rPr>
            </a:br>
            <a:r>
              <a:rPr lang="ru-RU" sz="1900" b="0" dirty="0">
                <a:solidFill>
                  <a:srgbClr val="000000"/>
                </a:solidFill>
              </a:rPr>
              <a:t>Я – толерантный родитель, потому что я....</a:t>
            </a:r>
            <a:br>
              <a:rPr lang="ru-RU" sz="1900" b="0" dirty="0">
                <a:solidFill>
                  <a:srgbClr val="000000"/>
                </a:solidFill>
              </a:rPr>
            </a:br>
            <a:r>
              <a:rPr lang="ru-RU" sz="1900" b="0" dirty="0">
                <a:solidFill>
                  <a:srgbClr val="000000"/>
                </a:solidFill>
              </a:rPr>
              <a:t>Я – родитель, который проявляет уважение, потому что я....</a:t>
            </a:r>
            <a:br>
              <a:rPr lang="ru-RU" sz="1900" b="0" dirty="0">
                <a:solidFill>
                  <a:srgbClr val="000000"/>
                </a:solidFill>
              </a:rPr>
            </a:br>
            <a:r>
              <a:rPr lang="ru-RU" sz="1900" b="0" dirty="0">
                <a:solidFill>
                  <a:srgbClr val="000000"/>
                </a:solidFill>
              </a:rPr>
              <a:t>Я – смелый родитель, потому что я....</a:t>
            </a:r>
            <a:br>
              <a:rPr lang="ru-RU" sz="1900" b="0" dirty="0">
                <a:solidFill>
                  <a:srgbClr val="000000"/>
                </a:solidFill>
              </a:rPr>
            </a:br>
            <a:br>
              <a:rPr lang="ru-RU" sz="1900" b="0" dirty="0">
                <a:solidFill>
                  <a:srgbClr val="000000"/>
                </a:solidFill>
              </a:rPr>
            </a:br>
            <a:br>
              <a:rPr lang="ru-RU" sz="1900" b="0" dirty="0">
                <a:solidFill>
                  <a:srgbClr val="000000"/>
                </a:solidFill>
              </a:rPr>
            </a:br>
            <a:r>
              <a:rPr lang="ru-RU" sz="1900" b="0" dirty="0">
                <a:solidFill>
                  <a:srgbClr val="000000"/>
                </a:solidFill>
              </a:rPr>
              <a:t>Заполненный плакат остается в помещении группы дошкольного учреждения.</a:t>
            </a:r>
            <a:endParaRPr sz="1900" b="0" dirty="0">
              <a:solidFill>
                <a:srgbClr val="000000"/>
              </a:solidFill>
            </a:endParaRPr>
          </a:p>
        </p:txBody>
      </p:sp>
      <p:pic>
        <p:nvPicPr>
          <p:cNvPr id="315" name="Google Shape;315;g9cb1e835b6_0_92"/>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2" name="Google Shape;252;p22">
            <a:extLst>
              <a:ext uri="{FF2B5EF4-FFF2-40B4-BE49-F238E27FC236}">
                <a16:creationId xmlns:a16="http://schemas.microsoft.com/office/drawing/2014/main" id="{95AABA87-D587-49E2-8161-30D25A016A16}"/>
              </a:ext>
            </a:extLst>
          </p:cNvPr>
          <p:cNvPicPr preferRelativeResize="0"/>
          <p:nvPr/>
        </p:nvPicPr>
        <p:blipFill rotWithShape="1">
          <a:blip r:embed="rId4">
            <a:alphaModFix/>
          </a:blip>
          <a:srcRect l="25582" t="20118" r="44574" b="2077"/>
          <a:stretch/>
        </p:blipFill>
        <p:spPr>
          <a:xfrm>
            <a:off x="589280" y="1482841"/>
            <a:ext cx="3718560" cy="51505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sp>
        <p:nvSpPr>
          <p:cNvPr id="321" name="Google Shape;321;p68"/>
          <p:cNvSpPr txBox="1">
            <a:spLocks noGrp="1"/>
          </p:cNvSpPr>
          <p:nvPr>
            <p:ph type="title"/>
          </p:nvPr>
        </p:nvSpPr>
        <p:spPr>
          <a:xfrm>
            <a:off x="2561687" y="2109683"/>
            <a:ext cx="8188800" cy="8797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400" dirty="0">
                <a:solidFill>
                  <a:srgbClr val="000000"/>
                </a:solidFill>
              </a:rPr>
              <a:t>„Кого касаются, того не травят“ – методика обучения позитивного прикосновения</a:t>
            </a:r>
            <a:br>
              <a:rPr lang="ru-RU" sz="2400" dirty="0">
                <a:solidFill>
                  <a:srgbClr val="000000"/>
                </a:solidFill>
              </a:rPr>
            </a:br>
            <a:endParaRPr sz="29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p>
        </p:txBody>
      </p:sp>
      <p:sp>
        <p:nvSpPr>
          <p:cNvPr id="322" name="Google Shape;322;p68"/>
          <p:cNvSpPr txBox="1">
            <a:spLocks noGrp="1"/>
          </p:cNvSpPr>
          <p:nvPr>
            <p:ph type="body" idx="1"/>
          </p:nvPr>
        </p:nvSpPr>
        <p:spPr>
          <a:xfrm>
            <a:off x="997268" y="3278694"/>
            <a:ext cx="9254171" cy="2852640"/>
          </a:xfrm>
          <a:prstGeom prst="rect">
            <a:avLst/>
          </a:prstGeom>
          <a:noFill/>
          <a:ln>
            <a:noFill/>
          </a:ln>
        </p:spPr>
        <p:txBody>
          <a:bodyPr spcFirstLastPara="1" wrap="square" lIns="91425" tIns="45700" rIns="91425" bIns="45700" anchor="t" anchorCtr="0">
            <a:noAutofit/>
          </a:bodyPr>
          <a:lstStyle/>
          <a:p>
            <a:pPr marL="457200" marR="0" lvl="0" indent="-355600" algn="just" rtl="0">
              <a:lnSpc>
                <a:spcPct val="100000"/>
              </a:lnSpc>
              <a:spcBef>
                <a:spcPts val="1000"/>
              </a:spcBef>
              <a:spcAft>
                <a:spcPts val="0"/>
              </a:spcAft>
              <a:buClr>
                <a:srgbClr val="000000"/>
              </a:buClr>
              <a:buSzPts val="2000"/>
              <a:buFont typeface="Calibri"/>
              <a:buChar char="•"/>
            </a:pPr>
            <a:r>
              <a:rPr lang="ru-RU" sz="1800" dirty="0">
                <a:solidFill>
                  <a:srgbClr val="000000"/>
                </a:solidFill>
                <a:latin typeface="Arial"/>
                <a:ea typeface="Arial"/>
                <a:cs typeface="Arial"/>
                <a:sym typeface="Arial"/>
              </a:rPr>
              <a:t>Понимание различия позитивного и негативного прикосновения</a:t>
            </a:r>
            <a:endParaRPr lang="ru-RU" sz="1800" dirty="0"/>
          </a:p>
          <a:p>
            <a:pPr marL="457200" marR="0" lvl="0" indent="-355600" algn="just" rtl="0">
              <a:lnSpc>
                <a:spcPct val="100000"/>
              </a:lnSpc>
              <a:spcBef>
                <a:spcPts val="0"/>
              </a:spcBef>
              <a:spcAft>
                <a:spcPts val="0"/>
              </a:spcAft>
              <a:buClr>
                <a:srgbClr val="000000"/>
              </a:buClr>
              <a:buSzPts val="2000"/>
              <a:buFont typeface="Calibri"/>
              <a:buChar char="•"/>
            </a:pPr>
            <a:r>
              <a:rPr lang="ru-RU" sz="1800" dirty="0">
                <a:solidFill>
                  <a:srgbClr val="000000"/>
                </a:solidFill>
                <a:latin typeface="Arial"/>
                <a:ea typeface="Arial"/>
                <a:cs typeface="Arial"/>
                <a:sym typeface="Arial"/>
              </a:rPr>
              <a:t>Смелость согласиться или не согласиться</a:t>
            </a:r>
          </a:p>
          <a:p>
            <a:pPr marL="457200" marR="0" lvl="0" indent="-355600" algn="just" rtl="0">
              <a:lnSpc>
                <a:spcPct val="100000"/>
              </a:lnSpc>
              <a:spcBef>
                <a:spcPts val="0"/>
              </a:spcBef>
              <a:spcAft>
                <a:spcPts val="0"/>
              </a:spcAft>
              <a:buClr>
                <a:srgbClr val="000000"/>
              </a:buClr>
              <a:buSzPts val="2000"/>
              <a:buChar char="•"/>
            </a:pPr>
            <a:r>
              <a:rPr lang="ru-RU" sz="1800" dirty="0">
                <a:solidFill>
                  <a:srgbClr val="000000"/>
                </a:solidFill>
              </a:rPr>
              <a:t>Адаптационные упражнения и истории</a:t>
            </a:r>
          </a:p>
          <a:p>
            <a:pPr marL="457200" marR="0" lvl="0" indent="-355600" algn="just" rtl="0">
              <a:lnSpc>
                <a:spcPct val="100000"/>
              </a:lnSpc>
              <a:spcBef>
                <a:spcPts val="0"/>
              </a:spcBef>
              <a:spcAft>
                <a:spcPts val="0"/>
              </a:spcAft>
              <a:buClr>
                <a:srgbClr val="000000"/>
              </a:buClr>
              <a:buSzPts val="2000"/>
              <a:buFont typeface="Calibri"/>
              <a:buChar char="•"/>
            </a:pPr>
            <a:r>
              <a:rPr lang="ru-RU" sz="1800" dirty="0">
                <a:solidFill>
                  <a:srgbClr val="000000"/>
                </a:solidFill>
              </a:rPr>
              <a:t>Разные формы (в кругу, в паре, по очереди и т.д.)</a:t>
            </a:r>
          </a:p>
          <a:p>
            <a:pPr marL="457200" lvl="0" indent="-355600" algn="l" rtl="0">
              <a:lnSpc>
                <a:spcPct val="100000"/>
              </a:lnSpc>
              <a:spcBef>
                <a:spcPts val="0"/>
              </a:spcBef>
              <a:spcAft>
                <a:spcPts val="0"/>
              </a:spcAft>
              <a:buClr>
                <a:srgbClr val="000000"/>
              </a:buClr>
              <a:buSzPts val="2000"/>
              <a:buFont typeface="Calibri"/>
              <a:buChar char="•"/>
            </a:pPr>
            <a:r>
              <a:rPr lang="ru-RU" sz="1800" dirty="0"/>
              <a:t>Дополнительные варианты: стихи, песни, прогноз погоды, числа, буквы.</a:t>
            </a:r>
          </a:p>
          <a:p>
            <a:pPr marL="457200" lvl="0" indent="-355600" algn="l" rtl="0">
              <a:lnSpc>
                <a:spcPct val="100000"/>
              </a:lnSpc>
              <a:spcBef>
                <a:spcPts val="0"/>
              </a:spcBef>
              <a:spcAft>
                <a:spcPts val="0"/>
              </a:spcAft>
              <a:buSzPts val="2000"/>
              <a:buChar char="•"/>
            </a:pPr>
            <a:r>
              <a:rPr lang="ru-RU" sz="1800" dirty="0"/>
              <a:t>По методике в пару ставят детей, которые как правило не общаются в повседневной жизни в группе сада? Через месяц пары меняют и выбирают новую историю.</a:t>
            </a:r>
          </a:p>
          <a:p>
            <a:pPr marL="457200" lvl="0" indent="-355600" algn="l" rtl="0">
              <a:lnSpc>
                <a:spcPct val="100000"/>
              </a:lnSpc>
              <a:spcBef>
                <a:spcPts val="0"/>
              </a:spcBef>
              <a:spcAft>
                <a:spcPts val="0"/>
              </a:spcAft>
              <a:buSzPts val="2000"/>
              <a:buChar char="•"/>
            </a:pPr>
            <a:r>
              <a:rPr lang="ru-RU" sz="1800" dirty="0"/>
              <a:t>Одна рука лежит на плече, пока учитель зачитывает историю.</a:t>
            </a:r>
            <a:endParaRPr sz="1800" dirty="0">
              <a:solidFill>
                <a:srgbClr val="000000"/>
              </a:solidFill>
            </a:endParaRPr>
          </a:p>
          <a:p>
            <a:pPr marL="0" marR="0" lvl="0" indent="0" algn="just" rtl="0">
              <a:lnSpc>
                <a:spcPct val="150000"/>
              </a:lnSpc>
              <a:spcBef>
                <a:spcPts val="0"/>
              </a:spcBef>
              <a:spcAft>
                <a:spcPts val="0"/>
              </a:spcAft>
              <a:buNone/>
            </a:pPr>
            <a:endParaRPr sz="1600" dirty="0">
              <a:solidFill>
                <a:srgbClr val="000000"/>
              </a:solidFill>
              <a:latin typeface="Arial"/>
              <a:ea typeface="Arial"/>
              <a:cs typeface="Arial"/>
              <a:sym typeface="Arial"/>
            </a:endParaRPr>
          </a:p>
          <a:p>
            <a:pPr marL="457200" marR="0" lvl="0" indent="0" algn="just" rtl="0">
              <a:lnSpc>
                <a:spcPct val="150000"/>
              </a:lnSpc>
              <a:spcBef>
                <a:spcPts val="0"/>
              </a:spcBef>
              <a:spcAft>
                <a:spcPts val="0"/>
              </a:spcAft>
              <a:buSzPts val="2800"/>
              <a:buNone/>
            </a:pPr>
            <a:endParaRPr sz="1600" dirty="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sz="1600" dirty="0">
              <a:latin typeface="Arial"/>
              <a:ea typeface="Arial"/>
              <a:cs typeface="Arial"/>
              <a:sym typeface="Arial"/>
            </a:endParaRPr>
          </a:p>
        </p:txBody>
      </p:sp>
      <p:pic>
        <p:nvPicPr>
          <p:cNvPr id="323" name="Google Shape;323;p68"/>
          <p:cNvPicPr preferRelativeResize="0"/>
          <p:nvPr/>
        </p:nvPicPr>
        <p:blipFill rotWithShape="1">
          <a:blip r:embed="rId3">
            <a:alphaModFix/>
          </a:blip>
          <a:srcRect/>
          <a:stretch/>
        </p:blipFill>
        <p:spPr>
          <a:xfrm>
            <a:off x="10023277" y="2549550"/>
            <a:ext cx="1873621" cy="2178900"/>
          </a:xfrm>
          <a:prstGeom prst="rect">
            <a:avLst/>
          </a:prstGeom>
          <a:noFill/>
          <a:ln>
            <a:noFill/>
          </a:ln>
        </p:spPr>
      </p:pic>
      <p:pic>
        <p:nvPicPr>
          <p:cNvPr id="324" name="Google Shape;324;p68"/>
          <p:cNvPicPr preferRelativeResize="0"/>
          <p:nvPr/>
        </p:nvPicPr>
        <p:blipFill rotWithShape="1">
          <a:blip r:embed="rId4">
            <a:alphaModFix/>
          </a:blip>
          <a:srcRect l="15445" t="3067" r="14092" b="3078"/>
          <a:stretch/>
        </p:blipFill>
        <p:spPr>
          <a:xfrm>
            <a:off x="1129350" y="1736951"/>
            <a:ext cx="1300257" cy="1149225"/>
          </a:xfrm>
          <a:prstGeom prst="rect">
            <a:avLst/>
          </a:prstGeom>
          <a:noFill/>
          <a:ln>
            <a:noFill/>
          </a:ln>
        </p:spPr>
      </p:pic>
      <p:pic>
        <p:nvPicPr>
          <p:cNvPr id="325" name="Google Shape;325;p68"/>
          <p:cNvPicPr preferRelativeResize="0"/>
          <p:nvPr/>
        </p:nvPicPr>
        <p:blipFill rotWithShape="1">
          <a:blip r:embed="rId5">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30"/>
        <p:cNvGrpSpPr/>
        <p:nvPr/>
      </p:nvGrpSpPr>
      <p:grpSpPr>
        <a:xfrm>
          <a:off x="0" y="0"/>
          <a:ext cx="0" cy="0"/>
          <a:chOff x="0" y="0"/>
          <a:chExt cx="0" cy="0"/>
        </a:xfrm>
      </p:grpSpPr>
      <p:sp>
        <p:nvSpPr>
          <p:cNvPr id="331" name="Google Shape;331;g928d8f59ee_0_136"/>
          <p:cNvSpPr txBox="1"/>
          <p:nvPr/>
        </p:nvSpPr>
        <p:spPr>
          <a:xfrm>
            <a:off x="1308775" y="1661525"/>
            <a:ext cx="9736800" cy="118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2600" b="1" dirty="0"/>
              <a:t>Давайте попробуем</a:t>
            </a:r>
            <a:r>
              <a:rPr lang="et-EE" sz="2600" b="1" dirty="0"/>
              <a:t> </a:t>
            </a:r>
            <a:r>
              <a:rPr lang="ru-RU" sz="2600" b="1" dirty="0"/>
              <a:t>как дети! </a:t>
            </a:r>
          </a:p>
          <a:p>
            <a:pPr marL="0" marR="0" lvl="0" indent="0" algn="ctr" rtl="0">
              <a:lnSpc>
                <a:spcPct val="100000"/>
              </a:lnSpc>
              <a:spcBef>
                <a:spcPts val="0"/>
              </a:spcBef>
              <a:spcAft>
                <a:spcPts val="0"/>
              </a:spcAft>
              <a:buClr>
                <a:srgbClr val="000000"/>
              </a:buClr>
              <a:buSzPts val="3200"/>
              <a:buFont typeface="Arial"/>
              <a:buNone/>
            </a:pPr>
            <a:r>
              <a:rPr lang="ru-RU" sz="2600" b="1" i="0" u="none" strike="noStrike" cap="none" dirty="0">
                <a:solidFill>
                  <a:srgbClr val="000000"/>
                </a:solidFill>
                <a:latin typeface="Arial"/>
                <a:ea typeface="Arial"/>
                <a:cs typeface="Arial"/>
                <a:sym typeface="Arial"/>
              </a:rPr>
              <a:t>Найдите напарника и попросите у него разрешения «рисовать» у него на спине</a:t>
            </a:r>
            <a:r>
              <a:rPr lang="ru-RU" sz="2600" b="1" dirty="0"/>
              <a:t>. </a:t>
            </a:r>
            <a:endParaRPr sz="2600" b="1" i="0" u="none" strike="noStrike" cap="none" dirty="0">
              <a:solidFill>
                <a:srgbClr val="000000"/>
              </a:solidFill>
              <a:latin typeface="Arial"/>
              <a:ea typeface="Arial"/>
              <a:cs typeface="Arial"/>
              <a:sym typeface="Arial"/>
            </a:endParaRPr>
          </a:p>
        </p:txBody>
      </p:sp>
      <p:pic>
        <p:nvPicPr>
          <p:cNvPr id="333" name="Google Shape;333;g928d8f59ee_0_13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334" name="Google Shape;334;g928d8f59ee_0_136"/>
          <p:cNvSpPr txBox="1"/>
          <p:nvPr/>
        </p:nvSpPr>
        <p:spPr>
          <a:xfrm>
            <a:off x="2197265" y="4800324"/>
            <a:ext cx="7329900" cy="11825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dirty="0"/>
              <a:t>Книга «Кого касаются, того не травят»</a:t>
            </a:r>
            <a:endParaRPr sz="1600" b="1" i="1" dirty="0"/>
          </a:p>
          <a:p>
            <a:pPr marL="0" marR="0" lvl="0" indent="0" algn="ctr" rtl="0">
              <a:lnSpc>
                <a:spcPct val="100000"/>
              </a:lnSpc>
              <a:spcBef>
                <a:spcPts val="0"/>
              </a:spcBef>
              <a:spcAft>
                <a:spcPts val="0"/>
              </a:spcAft>
              <a:buClr>
                <a:srgbClr val="000000"/>
              </a:buClr>
              <a:buSzPts val="1800"/>
              <a:buFont typeface="Arial"/>
              <a:buNone/>
            </a:pPr>
            <a:r>
              <a:rPr lang="ru-RU" sz="1600" b="1" i="1" dirty="0"/>
              <a:t>Рассказ «ДРУГ МЕДВЕДЬ ПРИЕЗЖАЕТ К НАМ В ЭСТОНИЮ»</a:t>
            </a:r>
            <a:endParaRPr lang="et-EE" sz="1600" b="1" i="1" dirty="0"/>
          </a:p>
          <a:p>
            <a:pPr marL="0" marR="0" lvl="0" indent="0" algn="ctr" rtl="0">
              <a:lnSpc>
                <a:spcPct val="100000"/>
              </a:lnSpc>
              <a:spcBef>
                <a:spcPts val="0"/>
              </a:spcBef>
              <a:spcAft>
                <a:spcPts val="0"/>
              </a:spcAft>
              <a:buClr>
                <a:srgbClr val="000000"/>
              </a:buClr>
              <a:buSzPts val="1800"/>
              <a:buFont typeface="Arial"/>
              <a:buNone/>
            </a:pPr>
            <a:endParaRPr lang="et-EE" sz="1600" b="1" i="1" u="none" strike="noStrike" cap="none" dirty="0"/>
          </a:p>
          <a:p>
            <a:pPr algn="ctr">
              <a:buSzPts val="1800"/>
            </a:pPr>
            <a:r>
              <a:rPr lang="ru-RU" sz="1600" b="1" i="1" u="none" strike="noStrike" cap="none" dirty="0">
                <a:solidFill>
                  <a:srgbClr val="000000"/>
                </a:solidFill>
                <a:latin typeface="Arial"/>
                <a:ea typeface="Arial"/>
                <a:cs typeface="Arial"/>
                <a:sym typeface="Arial"/>
              </a:rPr>
              <a:t>Во время чтения истории держите одну руку на плече напарника.</a:t>
            </a:r>
          </a:p>
          <a:p>
            <a:pPr marL="0" marR="0" lvl="0" indent="0" algn="ctr" rtl="0">
              <a:lnSpc>
                <a:spcPct val="100000"/>
              </a:lnSpc>
              <a:spcBef>
                <a:spcPts val="0"/>
              </a:spcBef>
              <a:spcAft>
                <a:spcPts val="0"/>
              </a:spcAft>
              <a:buClr>
                <a:srgbClr val="000000"/>
              </a:buClr>
              <a:buSzPts val="1800"/>
              <a:buFont typeface="Arial"/>
              <a:buNone/>
            </a:pPr>
            <a:endParaRPr sz="1600" b="1" i="1" u="none" strike="noStrike" cap="none" dirty="0"/>
          </a:p>
        </p:txBody>
      </p:sp>
      <p:pic>
        <p:nvPicPr>
          <p:cNvPr id="335" name="Google Shape;335;g928d8f59ee_0_136"/>
          <p:cNvPicPr preferRelativeResize="0"/>
          <p:nvPr/>
        </p:nvPicPr>
        <p:blipFill rotWithShape="1">
          <a:blip r:embed="rId4">
            <a:alphaModFix/>
          </a:blip>
          <a:srcRect l="15445" t="3068" r="14092" b="3078"/>
          <a:stretch/>
        </p:blipFill>
        <p:spPr>
          <a:xfrm>
            <a:off x="9739700" y="4957800"/>
            <a:ext cx="1436225" cy="1269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pic>
        <p:nvPicPr>
          <p:cNvPr id="341" name="Google Shape;341;g93aaaef1fb_0_4"/>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42" name="Google Shape;342;g93aaaef1fb_0_4"/>
          <p:cNvPicPr preferRelativeResize="0"/>
          <p:nvPr/>
        </p:nvPicPr>
        <p:blipFill rotWithShape="1">
          <a:blip r:embed="rId4">
            <a:alphaModFix/>
          </a:blip>
          <a:srcRect l="13481" t="34523" r="76460" b="25164"/>
          <a:stretch/>
        </p:blipFill>
        <p:spPr>
          <a:xfrm>
            <a:off x="2983470" y="1955355"/>
            <a:ext cx="1954290" cy="4242245"/>
          </a:xfrm>
          <a:prstGeom prst="rect">
            <a:avLst/>
          </a:prstGeom>
          <a:noFill/>
          <a:ln>
            <a:noFill/>
          </a:ln>
        </p:spPr>
      </p:pic>
      <p:sp>
        <p:nvSpPr>
          <p:cNvPr id="5" name="TextBox 4">
            <a:extLst>
              <a:ext uri="{FF2B5EF4-FFF2-40B4-BE49-F238E27FC236}">
                <a16:creationId xmlns:a16="http://schemas.microsoft.com/office/drawing/2014/main" id="{8BC8AF34-278F-4659-BFCA-F7CBEA152379}"/>
              </a:ext>
            </a:extLst>
          </p:cNvPr>
          <p:cNvSpPr txBox="1"/>
          <p:nvPr/>
        </p:nvSpPr>
        <p:spPr>
          <a:xfrm>
            <a:off x="5547360" y="2965317"/>
            <a:ext cx="4348480" cy="1427635"/>
          </a:xfrm>
          <a:prstGeom prst="rect">
            <a:avLst/>
          </a:prstGeom>
          <a:noFill/>
        </p:spPr>
        <p:txBody>
          <a:bodyPr wrap="square">
            <a:spAutoFit/>
          </a:bodyPr>
          <a:lstStyle/>
          <a:p>
            <a:pPr algn="just">
              <a:lnSpc>
                <a:spcPct val="150000"/>
              </a:lnSpc>
            </a:pPr>
            <a:r>
              <a:rPr lang="ru-RU" sz="2000" b="1" dirty="0">
                <a:effectLst/>
                <a:latin typeface="Calibri" panose="020F0502020204030204" pitchFamily="34" charset="0"/>
                <a:ea typeface="Arial" panose="020B0604020202020204" pitchFamily="34" charset="0"/>
                <a:cs typeface="Arial" panose="020B0604020202020204" pitchFamily="34" charset="0"/>
              </a:rPr>
              <a:t>В далекой Австралии среди облаков появилось солнце.</a:t>
            </a:r>
            <a:endParaRPr lang="et-EE" sz="2000" dirty="0">
              <a:effectLst/>
              <a:latin typeface="Arial" panose="020B0604020202020204" pitchFamily="34" charset="0"/>
              <a:ea typeface="Arial" panose="020B0604020202020204" pitchFamily="34" charset="0"/>
            </a:endParaRPr>
          </a:p>
          <a:p>
            <a:pPr algn="just">
              <a:lnSpc>
                <a:spcPct val="150000"/>
              </a:lnSpc>
            </a:pPr>
            <a:r>
              <a:rPr lang="ru-RU" sz="2000" dirty="0">
                <a:effectLst/>
                <a:latin typeface="Calibri" panose="020F0502020204030204" pitchFamily="34" charset="0"/>
                <a:ea typeface="Arial" panose="020B0604020202020204" pitchFamily="34" charset="0"/>
                <a:cs typeface="Arial" panose="020B0604020202020204" pitchFamily="34" charset="0"/>
              </a:rPr>
              <a:t>Нарисуйте круг как солнце.</a:t>
            </a:r>
            <a:endParaRPr lang="et-EE" sz="2000" dirty="0">
              <a:effectLst/>
              <a:latin typeface="Arial" panose="020B0604020202020204" pitchFamily="34" charset="0"/>
              <a:ea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47"/>
        <p:cNvGrpSpPr/>
        <p:nvPr/>
      </p:nvGrpSpPr>
      <p:grpSpPr>
        <a:xfrm>
          <a:off x="0" y="0"/>
          <a:ext cx="0" cy="0"/>
          <a:chOff x="0" y="0"/>
          <a:chExt cx="0" cy="0"/>
        </a:xfrm>
      </p:grpSpPr>
      <p:pic>
        <p:nvPicPr>
          <p:cNvPr id="348" name="Google Shape;348;g9e40148c1d_0_49"/>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49" name="Google Shape;349;g9e40148c1d_0_49"/>
          <p:cNvPicPr preferRelativeResize="0"/>
          <p:nvPr/>
        </p:nvPicPr>
        <p:blipFill rotWithShape="1">
          <a:blip r:embed="rId4">
            <a:alphaModFix/>
          </a:blip>
          <a:srcRect l="44084" t="12789" r="48384" b="54513"/>
          <a:stretch/>
        </p:blipFill>
        <p:spPr>
          <a:xfrm>
            <a:off x="3442600" y="1971775"/>
            <a:ext cx="1606920" cy="3778785"/>
          </a:xfrm>
          <a:prstGeom prst="rect">
            <a:avLst/>
          </a:prstGeom>
          <a:noFill/>
          <a:ln>
            <a:noFill/>
          </a:ln>
        </p:spPr>
      </p:pic>
      <p:sp>
        <p:nvSpPr>
          <p:cNvPr id="5" name="TextBox 4">
            <a:extLst>
              <a:ext uri="{FF2B5EF4-FFF2-40B4-BE49-F238E27FC236}">
                <a16:creationId xmlns:a16="http://schemas.microsoft.com/office/drawing/2014/main" id="{530C84FC-A832-4BE0-A789-0B32696249E5}"/>
              </a:ext>
            </a:extLst>
          </p:cNvPr>
          <p:cNvSpPr txBox="1"/>
          <p:nvPr/>
        </p:nvSpPr>
        <p:spPr>
          <a:xfrm>
            <a:off x="5588000" y="2458507"/>
            <a:ext cx="5171440" cy="2805320"/>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Друг Медведь нашел письмо в почтовом ящике.</a:t>
            </a:r>
            <a:r>
              <a:rPr lang="et-EE" sz="2000" dirty="0">
                <a:latin typeface="+mn-lt"/>
                <a:ea typeface="Arial" panose="020B0604020202020204" pitchFamily="34" charset="0"/>
              </a:rPr>
              <a:t> </a:t>
            </a:r>
            <a:r>
              <a:rPr lang="ru-RU" sz="2000" b="1" dirty="0">
                <a:effectLst/>
                <a:latin typeface="+mn-lt"/>
                <a:ea typeface="Arial" panose="020B0604020202020204" pitchFamily="34" charset="0"/>
                <a:cs typeface="Arial" panose="020B0604020202020204" pitchFamily="34" charset="0"/>
              </a:rPr>
              <a:t>В письме было написано: Дорогой Друг Медведь, мы приглашаем тебя в гости?</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Нарисуйте четырехугольный лист бумаги и волны текста на нем.</a:t>
            </a:r>
            <a:endParaRPr lang="et-EE" sz="2000" dirty="0">
              <a:effectLst/>
              <a:latin typeface="+mn-lt"/>
              <a:ea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pic>
        <p:nvPicPr>
          <p:cNvPr id="355" name="Google Shape;355;g9e40148c1d_0_72"/>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56" name="Google Shape;356;g9e40148c1d_0_72"/>
          <p:cNvPicPr preferRelativeResize="0"/>
          <p:nvPr/>
        </p:nvPicPr>
        <p:blipFill rotWithShape="1">
          <a:blip r:embed="rId4">
            <a:alphaModFix/>
          </a:blip>
          <a:srcRect l="16409" t="46891" r="74903" b="6790"/>
          <a:stretch/>
        </p:blipFill>
        <p:spPr>
          <a:xfrm>
            <a:off x="2945785" y="1490074"/>
            <a:ext cx="1616056" cy="4666885"/>
          </a:xfrm>
          <a:prstGeom prst="rect">
            <a:avLst/>
          </a:prstGeom>
          <a:noFill/>
          <a:ln>
            <a:noFill/>
          </a:ln>
        </p:spPr>
      </p:pic>
      <p:sp>
        <p:nvSpPr>
          <p:cNvPr id="5" name="TextBox 4">
            <a:extLst>
              <a:ext uri="{FF2B5EF4-FFF2-40B4-BE49-F238E27FC236}">
                <a16:creationId xmlns:a16="http://schemas.microsoft.com/office/drawing/2014/main" id="{F1B11890-8143-45E6-997A-6DD37623F919}"/>
              </a:ext>
            </a:extLst>
          </p:cNvPr>
          <p:cNvSpPr txBox="1"/>
          <p:nvPr/>
        </p:nvSpPr>
        <p:spPr>
          <a:xfrm>
            <a:off x="5344160" y="2420856"/>
            <a:ext cx="5638800" cy="2805320"/>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Мы хотели бы научиться помогать друг другу, как вы делаете</a:t>
            </a:r>
            <a:r>
              <a:rPr lang="ru-RU" sz="2000" dirty="0">
                <a:effectLst/>
                <a:latin typeface="+mn-lt"/>
                <a:ea typeface="Arial" panose="020B0604020202020204" pitchFamily="34" charset="0"/>
              </a:rPr>
              <a:t> </a:t>
            </a:r>
            <a:r>
              <a:rPr lang="ru-RU" sz="2000" b="1" dirty="0">
                <a:effectLst/>
                <a:latin typeface="+mn-lt"/>
                <a:ea typeface="Arial" panose="020B0604020202020204" pitchFamily="34" charset="0"/>
                <a:cs typeface="Arial" panose="020B0604020202020204" pitchFamily="34" charset="0"/>
              </a:rPr>
              <a:t>это в Австралии.</a:t>
            </a:r>
            <a:endParaRPr lang="et-EE" sz="2000" dirty="0">
              <a:effectLst/>
              <a:latin typeface="+mn-lt"/>
              <a:ea typeface="Arial" panose="020B0604020202020204" pitchFamily="34" charset="0"/>
            </a:endParaRPr>
          </a:p>
          <a:p>
            <a:pPr algn="just">
              <a:lnSpc>
                <a:spcPct val="150000"/>
              </a:lnSpc>
            </a:pPr>
            <a:r>
              <a:rPr lang="ru-RU" sz="2000" b="1" dirty="0">
                <a:effectLst/>
                <a:latin typeface="+mn-lt"/>
                <a:ea typeface="Arial" panose="020B0604020202020204" pitchFamily="34" charset="0"/>
                <a:cs typeface="Arial" panose="020B0604020202020204" pitchFamily="34" charset="0"/>
              </a:rPr>
              <a:t>Внизу стояла подпись: </a:t>
            </a:r>
            <a:endParaRPr lang="et-EE" sz="2000" dirty="0">
              <a:effectLst/>
              <a:latin typeface="+mn-lt"/>
              <a:ea typeface="Arial" panose="020B0604020202020204" pitchFamily="34" charset="0"/>
            </a:endParaRPr>
          </a:p>
          <a:p>
            <a:pPr indent="457200" algn="just">
              <a:lnSpc>
                <a:spcPct val="150000"/>
              </a:lnSpc>
            </a:pPr>
            <a:r>
              <a:rPr lang="ru-RU" sz="2000" b="1" dirty="0">
                <a:effectLst/>
                <a:latin typeface="+mn-lt"/>
                <a:ea typeface="Arial" panose="020B0604020202020204" pitchFamily="34" charset="0"/>
                <a:cs typeface="Arial" panose="020B0604020202020204" pitchFamily="34" charset="0"/>
              </a:rPr>
              <a:t>С наилучшими пожеланиями -</a:t>
            </a:r>
            <a:endParaRPr lang="et-EE" sz="2000" dirty="0">
              <a:effectLst/>
              <a:latin typeface="+mn-lt"/>
              <a:ea typeface="Arial" panose="020B0604020202020204" pitchFamily="34" charset="0"/>
            </a:endParaRPr>
          </a:p>
          <a:p>
            <a:pPr indent="457200" algn="just">
              <a:lnSpc>
                <a:spcPct val="150000"/>
              </a:lnSpc>
            </a:pPr>
            <a:r>
              <a:rPr lang="ru-RU" sz="2000" b="1" dirty="0">
                <a:effectLst/>
                <a:latin typeface="+mn-lt"/>
                <a:ea typeface="Arial" panose="020B0604020202020204" pitchFamily="34" charset="0"/>
                <a:cs typeface="Arial" panose="020B0604020202020204" pitchFamily="34" charset="0"/>
              </a:rPr>
              <a:t>Детские сады Эстонии.</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Кончиками пальцев нарисуйте сердечки.</a:t>
            </a:r>
            <a:endParaRPr lang="et-EE" sz="2000" dirty="0">
              <a:effectLst/>
              <a:latin typeface="+mn-lt"/>
              <a:ea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61"/>
        <p:cNvGrpSpPr/>
        <p:nvPr/>
      </p:nvGrpSpPr>
      <p:grpSpPr>
        <a:xfrm>
          <a:off x="0" y="0"/>
          <a:ext cx="0" cy="0"/>
          <a:chOff x="0" y="0"/>
          <a:chExt cx="0" cy="0"/>
        </a:xfrm>
      </p:grpSpPr>
      <p:pic>
        <p:nvPicPr>
          <p:cNvPr id="362" name="Google Shape;362;g9e40148c1d_0_67"/>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63" name="Google Shape;363;g9e40148c1d_0_67"/>
          <p:cNvPicPr preferRelativeResize="0"/>
          <p:nvPr/>
        </p:nvPicPr>
        <p:blipFill rotWithShape="1">
          <a:blip r:embed="rId4">
            <a:alphaModFix/>
          </a:blip>
          <a:srcRect l="43065" t="49714" r="47973" b="11587"/>
          <a:stretch/>
        </p:blipFill>
        <p:spPr>
          <a:xfrm>
            <a:off x="2827310" y="1537465"/>
            <a:ext cx="1805650" cy="4223255"/>
          </a:xfrm>
          <a:prstGeom prst="rect">
            <a:avLst/>
          </a:prstGeom>
          <a:noFill/>
          <a:ln>
            <a:noFill/>
          </a:ln>
        </p:spPr>
      </p:pic>
      <p:sp>
        <p:nvSpPr>
          <p:cNvPr id="5" name="TextBox 4">
            <a:extLst>
              <a:ext uri="{FF2B5EF4-FFF2-40B4-BE49-F238E27FC236}">
                <a16:creationId xmlns:a16="http://schemas.microsoft.com/office/drawing/2014/main" id="{B7579510-9CBF-49C6-A837-00C75022F470}"/>
              </a:ext>
            </a:extLst>
          </p:cNvPr>
          <p:cNvSpPr txBox="1"/>
          <p:nvPr/>
        </p:nvSpPr>
        <p:spPr>
          <a:xfrm>
            <a:off x="5140960" y="2032071"/>
            <a:ext cx="6116320" cy="3728649"/>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Друг Медведь был готов с радостью приехать и начал сразу собирать свой новенький чемодан. У него было столько много занимательных вещей, которые нужно было взять в Эстонию, что последние пришлось заталкивать в чемодан.</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Несильно нажмите обеими руками, словно Большой Медведь заталкивает вещи в чемодан.</a:t>
            </a:r>
            <a:endParaRPr lang="et-EE" sz="2000" dirty="0">
              <a:effectLst/>
              <a:latin typeface="+mn-lt"/>
              <a:ea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68"/>
        <p:cNvGrpSpPr/>
        <p:nvPr/>
      </p:nvGrpSpPr>
      <p:grpSpPr>
        <a:xfrm>
          <a:off x="0" y="0"/>
          <a:ext cx="0" cy="0"/>
          <a:chOff x="0" y="0"/>
          <a:chExt cx="0" cy="0"/>
        </a:xfrm>
      </p:grpSpPr>
      <p:pic>
        <p:nvPicPr>
          <p:cNvPr id="369" name="Google Shape;369;g9e40148c1d_0_62"/>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70" name="Google Shape;370;g9e40148c1d_0_62"/>
          <p:cNvPicPr preferRelativeResize="0"/>
          <p:nvPr/>
        </p:nvPicPr>
        <p:blipFill rotWithShape="1">
          <a:blip r:embed="rId4">
            <a:alphaModFix/>
          </a:blip>
          <a:srcRect l="17339" t="38584" r="74713" b="25212"/>
          <a:stretch/>
        </p:blipFill>
        <p:spPr>
          <a:xfrm>
            <a:off x="3354900" y="1655050"/>
            <a:ext cx="1836860" cy="4532390"/>
          </a:xfrm>
          <a:prstGeom prst="rect">
            <a:avLst/>
          </a:prstGeom>
          <a:noFill/>
          <a:ln>
            <a:noFill/>
          </a:ln>
        </p:spPr>
      </p:pic>
      <p:sp>
        <p:nvSpPr>
          <p:cNvPr id="5" name="TextBox 4">
            <a:extLst>
              <a:ext uri="{FF2B5EF4-FFF2-40B4-BE49-F238E27FC236}">
                <a16:creationId xmlns:a16="http://schemas.microsoft.com/office/drawing/2014/main" id="{E948742C-6BDE-47B7-943C-24E7CB850B07}"/>
              </a:ext>
            </a:extLst>
          </p:cNvPr>
          <p:cNvSpPr txBox="1"/>
          <p:nvPr/>
        </p:nvSpPr>
        <p:spPr>
          <a:xfrm>
            <a:off x="5547360" y="2898970"/>
            <a:ext cx="5069840" cy="2343655"/>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По пути в аэропорт Друг Медведь встретил кенгуру, которые быстро прыгали.</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Мягко нажмите на спину, изображая прыжки кенгуру. </a:t>
            </a:r>
            <a:endParaRPr lang="et-EE" sz="2000" dirty="0">
              <a:effectLst/>
              <a:latin typeface="+mn-lt"/>
              <a:ea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g957a18ddc7_1_8"/>
          <p:cNvSpPr txBox="1"/>
          <p:nvPr/>
        </p:nvSpPr>
        <p:spPr>
          <a:xfrm>
            <a:off x="954025" y="1602925"/>
            <a:ext cx="10986000" cy="4546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1700" b="1" dirty="0">
                <a:solidFill>
                  <a:schemeClr val="dk1"/>
                </a:solidFill>
              </a:rPr>
              <a:t>ГЛАВЫ ПРЕЗЕНТАЦИИ</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700" b="1" i="0" u="none" strike="noStrike" cap="none" dirty="0">
                <a:solidFill>
                  <a:schemeClr val="dk1"/>
                </a:solidFill>
                <a:latin typeface="Arial"/>
                <a:ea typeface="Arial"/>
                <a:cs typeface="Arial"/>
                <a:sym typeface="Arial"/>
              </a:rPr>
              <a:t> </a:t>
            </a:r>
            <a:endParaRPr sz="1700" b="1" i="0" u="none" strike="noStrike" cap="none"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ru-RU" sz="1700" b="1" dirty="0" err="1">
                <a:solidFill>
                  <a:schemeClr val="dk1"/>
                </a:solidFill>
              </a:rPr>
              <a:t>I</a:t>
            </a:r>
            <a:r>
              <a:rPr lang="ru-RU" sz="1700" b="1" dirty="0">
                <a:solidFill>
                  <a:schemeClr val="dk1"/>
                </a:solidFill>
              </a:rPr>
              <a:t> Феномен травли</a:t>
            </a:r>
            <a:endParaRPr sz="1700" b="1" dirty="0">
              <a:solidFill>
                <a:schemeClr val="dk1"/>
              </a:solidFill>
            </a:endParaRPr>
          </a:p>
          <a:p>
            <a:pPr marL="457200" lvl="0" indent="-342900" algn="l" rtl="0">
              <a:spcBef>
                <a:spcPts val="0"/>
              </a:spcBef>
              <a:spcAft>
                <a:spcPts val="0"/>
              </a:spcAft>
              <a:buClr>
                <a:schemeClr val="dk1"/>
              </a:buClr>
              <a:buSzPts val="1800"/>
              <a:buChar char="-"/>
            </a:pPr>
            <a:r>
              <a:rPr lang="ru-RU" sz="1700" dirty="0">
                <a:solidFill>
                  <a:srgbClr val="000000"/>
                </a:solidFill>
              </a:rPr>
              <a:t>не все трудные ситуации есть травля </a:t>
            </a:r>
            <a:endParaRPr lang="ru-RU" sz="1700" dirty="0">
              <a:solidFill>
                <a:schemeClr val="dk1"/>
              </a:solidFill>
            </a:endParaRPr>
          </a:p>
          <a:p>
            <a:pPr marL="457200" lvl="0" indent="-342900" algn="l" rtl="0">
              <a:spcBef>
                <a:spcPts val="0"/>
              </a:spcBef>
              <a:spcAft>
                <a:spcPts val="0"/>
              </a:spcAft>
              <a:buClr>
                <a:schemeClr val="dk1"/>
              </a:buClr>
              <a:buSzPts val="1800"/>
              <a:buChar char="-"/>
            </a:pPr>
            <a:r>
              <a:rPr lang="ru-RU" sz="1700" dirty="0">
                <a:solidFill>
                  <a:schemeClr val="dk1"/>
                </a:solidFill>
              </a:rPr>
              <a:t>роли в модели травли, формы травли, последствия</a:t>
            </a:r>
            <a:endParaRPr sz="1700" dirty="0">
              <a:solidFill>
                <a:schemeClr val="dk1"/>
              </a:solidFill>
            </a:endParaRPr>
          </a:p>
          <a:p>
            <a:pPr marL="457200" lvl="0" indent="-342900" algn="l" rtl="0">
              <a:spcBef>
                <a:spcPts val="0"/>
              </a:spcBef>
              <a:spcAft>
                <a:spcPts val="0"/>
              </a:spcAft>
              <a:buClr>
                <a:schemeClr val="dk1"/>
              </a:buClr>
              <a:buSzPts val="1800"/>
              <a:buChar char="-"/>
            </a:pPr>
            <a:r>
              <a:rPr lang="ru-RU" sz="1700" dirty="0">
                <a:solidFill>
                  <a:schemeClr val="dk1"/>
                </a:solidFill>
              </a:rPr>
              <a:t>роль наблюдателя в травле</a:t>
            </a:r>
            <a:endParaRPr sz="1700" dirty="0">
              <a:solidFill>
                <a:schemeClr val="dk1"/>
              </a:solidFill>
            </a:endParaRPr>
          </a:p>
          <a:p>
            <a:pPr marL="0" lvl="0" indent="0" algn="l" rtl="0">
              <a:spcBef>
                <a:spcPts val="0"/>
              </a:spcBef>
              <a:spcAft>
                <a:spcPts val="0"/>
              </a:spcAft>
              <a:buNone/>
            </a:pPr>
            <a:endParaRPr sz="1700" dirty="0">
              <a:solidFill>
                <a:schemeClr val="dk1"/>
              </a:solidFill>
            </a:endParaRPr>
          </a:p>
          <a:p>
            <a:pPr marL="0" marR="0" lvl="0" indent="0" algn="l" rtl="0">
              <a:lnSpc>
                <a:spcPct val="100000"/>
              </a:lnSpc>
              <a:spcBef>
                <a:spcPts val="0"/>
              </a:spcBef>
              <a:spcAft>
                <a:spcPts val="0"/>
              </a:spcAft>
              <a:buNone/>
            </a:pPr>
            <a:r>
              <a:rPr lang="ru-RU" sz="1700" b="1" dirty="0">
                <a:solidFill>
                  <a:schemeClr val="dk1"/>
                </a:solidFill>
              </a:rPr>
              <a:t>II Обзор программы «Освободимся от травли!»</a:t>
            </a:r>
            <a:endParaRPr sz="1700" b="1" i="0" u="none" strike="noStrike" cap="none"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ru-RU" sz="1700" dirty="0">
                <a:solidFill>
                  <a:schemeClr val="dk1"/>
                </a:solidFill>
              </a:rPr>
              <a:t>кто реализует программу в Эстонии и Дании</a:t>
            </a:r>
            <a:endParaRPr sz="1700"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ru-RU" sz="1700" dirty="0">
                <a:solidFill>
                  <a:schemeClr val="dk1"/>
                </a:solidFill>
              </a:rPr>
              <a:t>исследования эффективности программы</a:t>
            </a:r>
            <a:endParaRPr sz="1700"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ru-RU" sz="1700" dirty="0">
                <a:solidFill>
                  <a:schemeClr val="dk1"/>
                </a:solidFill>
              </a:rPr>
              <a:t>знакомство с методическими материалами программы</a:t>
            </a:r>
            <a:endParaRPr sz="1700" dirty="0">
              <a:solidFill>
                <a:schemeClr val="dk1"/>
              </a:solidFill>
            </a:endParaRPr>
          </a:p>
          <a:p>
            <a:pPr marL="0" marR="0" lvl="0" indent="0" algn="l" rtl="0">
              <a:lnSpc>
                <a:spcPct val="100000"/>
              </a:lnSpc>
              <a:spcBef>
                <a:spcPts val="0"/>
              </a:spcBef>
              <a:spcAft>
                <a:spcPts val="0"/>
              </a:spcAft>
              <a:buNone/>
            </a:pPr>
            <a:endParaRPr sz="1700" dirty="0">
              <a:solidFill>
                <a:schemeClr val="dk1"/>
              </a:solidFill>
            </a:endParaRPr>
          </a:p>
          <a:p>
            <a:pPr marL="0" marR="0" lvl="0" indent="0" algn="l" rtl="0">
              <a:lnSpc>
                <a:spcPct val="100000"/>
              </a:lnSpc>
              <a:spcBef>
                <a:spcPts val="0"/>
              </a:spcBef>
              <a:spcAft>
                <a:spcPts val="0"/>
              </a:spcAft>
              <a:buNone/>
            </a:pPr>
            <a:r>
              <a:rPr lang="ru-RU" sz="1700" b="1" dirty="0">
                <a:solidFill>
                  <a:schemeClr val="dk1"/>
                </a:solidFill>
              </a:rPr>
              <a:t>III Внедрение ценностей и принципов программы в образовательном учреждении при сотрудничестве с родителями</a:t>
            </a:r>
            <a:endParaRPr sz="1700" b="1" i="0" u="none" strike="noStrike" cap="none"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ru-RU" sz="1700" dirty="0">
                <a:solidFill>
                  <a:schemeClr val="dk1"/>
                </a:solidFill>
              </a:rPr>
              <a:t>методические инструменты</a:t>
            </a:r>
            <a:endParaRPr sz="1700"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ru-RU" sz="1700" dirty="0">
                <a:solidFill>
                  <a:schemeClr val="dk1"/>
                </a:solidFill>
              </a:rPr>
              <a:t>рекомендации и обсуждения</a:t>
            </a:r>
            <a:endParaRPr sz="1700"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ru-RU" sz="1700" dirty="0">
                <a:solidFill>
                  <a:schemeClr val="dk1"/>
                </a:solidFill>
              </a:rPr>
              <a:t>дополнительные материалы для самостоятельного изучения</a:t>
            </a:r>
            <a:endParaRPr sz="1700" dirty="0"/>
          </a:p>
          <a:p>
            <a:pPr marL="0" marR="0" lvl="0" indent="0" algn="just" rtl="0">
              <a:lnSpc>
                <a:spcPct val="100000"/>
              </a:lnSpc>
              <a:spcBef>
                <a:spcPts val="0"/>
              </a:spcBef>
              <a:spcAft>
                <a:spcPts val="0"/>
              </a:spcAft>
              <a:buNone/>
            </a:pPr>
            <a:endParaRPr sz="1700" b="1" dirty="0">
              <a:solidFill>
                <a:schemeClr val="dk1"/>
              </a:solidFill>
            </a:endParaRPr>
          </a:p>
          <a:p>
            <a:pPr marL="0" marR="0" lvl="0" indent="0" algn="just" rtl="0">
              <a:lnSpc>
                <a:spcPct val="100000"/>
              </a:lnSpc>
              <a:spcBef>
                <a:spcPts val="0"/>
              </a:spcBef>
              <a:spcAft>
                <a:spcPts val="0"/>
              </a:spcAft>
              <a:buNone/>
            </a:pPr>
            <a:r>
              <a:rPr lang="ru-RU" sz="1700" b="1" i="0" u="none" strike="noStrike" cap="none" dirty="0">
                <a:solidFill>
                  <a:schemeClr val="dk1"/>
                </a:solidFill>
                <a:latin typeface="Arial"/>
                <a:ea typeface="Arial"/>
                <a:cs typeface="Arial"/>
                <a:sym typeface="Arial"/>
              </a:rPr>
              <a:t> </a:t>
            </a:r>
            <a:endParaRPr sz="1700" b="0" i="0" u="none" strike="noStrike" cap="none" dirty="0">
              <a:solidFill>
                <a:schemeClr val="dk1"/>
              </a:solidFill>
              <a:latin typeface="Arial"/>
              <a:ea typeface="Arial"/>
              <a:cs typeface="Arial"/>
              <a:sym typeface="Arial"/>
            </a:endParaRPr>
          </a:p>
        </p:txBody>
      </p:sp>
      <p:pic>
        <p:nvPicPr>
          <p:cNvPr id="70" name="Google Shape;70;g957a18ddc7_1_8"/>
          <p:cNvPicPr preferRelativeResize="0"/>
          <p:nvPr/>
        </p:nvPicPr>
        <p:blipFill rotWithShape="1">
          <a:blip r:embed="rId3">
            <a:alphaModFix/>
          </a:blip>
          <a:srcRect l="2724" t="11168" r="2667" b="36568"/>
          <a:stretch/>
        </p:blipFill>
        <p:spPr>
          <a:xfrm>
            <a:off x="0" y="-34775"/>
            <a:ext cx="12192003" cy="13444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75"/>
        <p:cNvGrpSpPr/>
        <p:nvPr/>
      </p:nvGrpSpPr>
      <p:grpSpPr>
        <a:xfrm>
          <a:off x="0" y="0"/>
          <a:ext cx="0" cy="0"/>
          <a:chOff x="0" y="0"/>
          <a:chExt cx="0" cy="0"/>
        </a:xfrm>
      </p:grpSpPr>
      <p:sp>
        <p:nvSpPr>
          <p:cNvPr id="376" name="Google Shape;376;g93aaaef1fb_0_76"/>
          <p:cNvSpPr txBox="1"/>
          <p:nvPr/>
        </p:nvSpPr>
        <p:spPr>
          <a:xfrm>
            <a:off x="2217625" y="2166400"/>
            <a:ext cx="8484000" cy="184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Поблагодарите, спросите у напарника разрешения и поменяйтесь </a:t>
            </a:r>
            <a:r>
              <a:rPr lang="ru-RU" sz="2800" b="1" dirty="0"/>
              <a:t>ролями</a:t>
            </a:r>
            <a:r>
              <a:rPr lang="ru-RU" sz="2800" b="1" i="0" u="none" strike="noStrike" cap="none" dirty="0">
                <a:solidFill>
                  <a:srgbClr val="000000"/>
                </a:solidFill>
                <a:latin typeface="Arial"/>
                <a:ea typeface="Arial"/>
                <a:cs typeface="Arial"/>
                <a:sym typeface="Arial"/>
              </a:rPr>
              <a:t>. </a:t>
            </a:r>
            <a:endParaRPr sz="2800" b="1" dirty="0"/>
          </a:p>
          <a:p>
            <a:pPr marL="0" marR="0" lvl="0" indent="0" algn="ctr" rtl="0">
              <a:lnSpc>
                <a:spcPct val="100000"/>
              </a:lnSpc>
              <a:spcBef>
                <a:spcPts val="0"/>
              </a:spcBef>
              <a:spcAft>
                <a:spcPts val="0"/>
              </a:spcAft>
              <a:buClr>
                <a:srgbClr val="000000"/>
              </a:buClr>
              <a:buSzPts val="3200"/>
              <a:buFont typeface="Arial"/>
              <a:buNone/>
            </a:pPr>
            <a:endParaRPr lang="ru-RU" sz="2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Рассказ продолжается.</a:t>
            </a:r>
            <a:endParaRPr sz="2800" b="1" i="0" u="none" strike="noStrike" cap="none" dirty="0">
              <a:solidFill>
                <a:srgbClr val="000000"/>
              </a:solidFill>
              <a:latin typeface="Arial"/>
              <a:ea typeface="Arial"/>
              <a:cs typeface="Arial"/>
              <a:sym typeface="Arial"/>
            </a:endParaRPr>
          </a:p>
        </p:txBody>
      </p:sp>
      <p:pic>
        <p:nvPicPr>
          <p:cNvPr id="377" name="Google Shape;377;g93aaaef1fb_0_7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378" name="Google Shape;378;g93aaaef1fb_0_76"/>
          <p:cNvSpPr txBox="1"/>
          <p:nvPr/>
        </p:nvSpPr>
        <p:spPr>
          <a:xfrm>
            <a:off x="2095665" y="5196361"/>
            <a:ext cx="7329900" cy="1030863"/>
          </a:xfrm>
          <a:prstGeom prst="rect">
            <a:avLst/>
          </a:prstGeom>
          <a:noFill/>
          <a:ln>
            <a:noFill/>
          </a:ln>
        </p:spPr>
        <p:txBody>
          <a:bodyPr spcFirstLastPara="1" wrap="square" lIns="91425" tIns="91425" rIns="91425" bIns="91425" anchor="t" anchorCtr="0">
            <a:noAutofit/>
          </a:bodyPr>
          <a:lstStyle/>
          <a:p>
            <a:pPr lvl="0" algn="ctr">
              <a:buSzPts val="1800"/>
            </a:pPr>
            <a:r>
              <a:rPr lang="ru-RU" sz="1600" b="1" i="1" dirty="0"/>
              <a:t>Книга «Кого касаются, того не травят»</a:t>
            </a:r>
          </a:p>
          <a:p>
            <a:pPr lvl="0" algn="ctr">
              <a:buSzPts val="1800"/>
            </a:pPr>
            <a:r>
              <a:rPr lang="ru-RU" sz="1600" b="1" i="1" dirty="0"/>
              <a:t>Рассказ «ДРУГ МЕДВЕДЬ ПРИЕЗЖАЕТ К НАМ В ЭСТОНИЮ»</a:t>
            </a:r>
          </a:p>
          <a:p>
            <a:pPr lvl="0" algn="ctr">
              <a:buSzPts val="1800"/>
            </a:pPr>
            <a:endParaRPr lang="ru-RU" sz="1600" b="1" i="1" dirty="0"/>
          </a:p>
          <a:p>
            <a:pPr algn="ctr">
              <a:buSzPts val="1800"/>
            </a:pPr>
            <a:r>
              <a:rPr lang="ru-RU" sz="1600" b="1" i="1" u="none" strike="noStrike" cap="none" dirty="0">
                <a:solidFill>
                  <a:srgbClr val="000000"/>
                </a:solidFill>
                <a:latin typeface="Arial"/>
                <a:ea typeface="Arial"/>
                <a:cs typeface="Arial"/>
                <a:sym typeface="Arial"/>
              </a:rPr>
              <a:t>Во время чтения истории держите одну руку на плече напарника.</a:t>
            </a:r>
          </a:p>
          <a:p>
            <a:pPr lvl="0" algn="ctr">
              <a:buSzPts val="1800"/>
            </a:pPr>
            <a:endParaRPr lang="ru-RU" sz="1600" b="1" i="1" dirty="0"/>
          </a:p>
          <a:p>
            <a:pPr marL="0" marR="0" lvl="0" indent="0" algn="ctr" rtl="0">
              <a:lnSpc>
                <a:spcPct val="100000"/>
              </a:lnSpc>
              <a:spcBef>
                <a:spcPts val="0"/>
              </a:spcBef>
              <a:spcAft>
                <a:spcPts val="0"/>
              </a:spcAft>
              <a:buClr>
                <a:srgbClr val="000000"/>
              </a:buClr>
              <a:buSzPts val="1800"/>
              <a:buFont typeface="Arial"/>
              <a:buNone/>
            </a:pPr>
            <a:endParaRPr sz="1600" b="1" i="1" u="none" strike="noStrike" cap="none" dirty="0"/>
          </a:p>
        </p:txBody>
      </p:sp>
      <p:pic>
        <p:nvPicPr>
          <p:cNvPr id="379" name="Google Shape;379;g93aaaef1fb_0_76"/>
          <p:cNvPicPr preferRelativeResize="0"/>
          <p:nvPr/>
        </p:nvPicPr>
        <p:blipFill rotWithShape="1">
          <a:blip r:embed="rId4">
            <a:alphaModFix/>
          </a:blip>
          <a:srcRect l="15445" t="3068" r="14092" b="3078"/>
          <a:stretch/>
        </p:blipFill>
        <p:spPr>
          <a:xfrm>
            <a:off x="9739700" y="4957800"/>
            <a:ext cx="1436225" cy="1269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pic>
        <p:nvPicPr>
          <p:cNvPr id="385" name="Google Shape;385;g9e40148c1d_0_57"/>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86" name="Google Shape;386;g9e40148c1d_0_57"/>
          <p:cNvPicPr preferRelativeResize="0"/>
          <p:nvPr/>
        </p:nvPicPr>
        <p:blipFill rotWithShape="1">
          <a:blip r:embed="rId4">
            <a:alphaModFix/>
          </a:blip>
          <a:srcRect l="44848" t="43288" r="48542" b="26124"/>
          <a:stretch/>
        </p:blipFill>
        <p:spPr>
          <a:xfrm>
            <a:off x="3232271" y="2208573"/>
            <a:ext cx="1481969" cy="3714707"/>
          </a:xfrm>
          <a:prstGeom prst="rect">
            <a:avLst/>
          </a:prstGeom>
          <a:noFill/>
          <a:ln>
            <a:noFill/>
          </a:ln>
        </p:spPr>
      </p:pic>
      <p:sp>
        <p:nvSpPr>
          <p:cNvPr id="5" name="TextBox 4">
            <a:extLst>
              <a:ext uri="{FF2B5EF4-FFF2-40B4-BE49-F238E27FC236}">
                <a16:creationId xmlns:a16="http://schemas.microsoft.com/office/drawing/2014/main" id="{38018CB7-DC77-49B7-A745-2158F27FC3B3}"/>
              </a:ext>
            </a:extLst>
          </p:cNvPr>
          <p:cNvSpPr txBox="1"/>
          <p:nvPr/>
        </p:nvSpPr>
        <p:spPr>
          <a:xfrm>
            <a:off x="5191760" y="2803734"/>
            <a:ext cx="5008880" cy="2343655"/>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Наконец, Друг Медведь сел в самолет и помахал на прощание из иллюминатора.</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Нарисуйте две линии как взлетные полосы.</a:t>
            </a:r>
            <a:endParaRPr lang="et-EE" sz="2000" dirty="0">
              <a:effectLst/>
              <a:latin typeface="+mn-lt"/>
              <a:ea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91"/>
        <p:cNvGrpSpPr/>
        <p:nvPr/>
      </p:nvGrpSpPr>
      <p:grpSpPr>
        <a:xfrm>
          <a:off x="0" y="0"/>
          <a:ext cx="0" cy="0"/>
          <a:chOff x="0" y="0"/>
          <a:chExt cx="0" cy="0"/>
        </a:xfrm>
      </p:grpSpPr>
      <p:pic>
        <p:nvPicPr>
          <p:cNvPr id="392" name="Google Shape;392;g9e40148c1d_0_93"/>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93" name="Google Shape;393;g9e40148c1d_0_93"/>
          <p:cNvPicPr preferRelativeResize="0"/>
          <p:nvPr/>
        </p:nvPicPr>
        <p:blipFill rotWithShape="1">
          <a:blip r:embed="rId4">
            <a:alphaModFix/>
          </a:blip>
          <a:srcRect l="16915" t="28082" r="74761" b="30942"/>
          <a:stretch/>
        </p:blipFill>
        <p:spPr>
          <a:xfrm>
            <a:off x="3808701" y="1829150"/>
            <a:ext cx="1626900" cy="4337970"/>
          </a:xfrm>
          <a:prstGeom prst="rect">
            <a:avLst/>
          </a:prstGeom>
          <a:noFill/>
          <a:ln>
            <a:noFill/>
          </a:ln>
        </p:spPr>
      </p:pic>
      <p:sp>
        <p:nvSpPr>
          <p:cNvPr id="5" name="TextBox 4">
            <a:extLst>
              <a:ext uri="{FF2B5EF4-FFF2-40B4-BE49-F238E27FC236}">
                <a16:creationId xmlns:a16="http://schemas.microsoft.com/office/drawing/2014/main" id="{5063C916-2C86-48F2-9611-08C131F5AB77}"/>
              </a:ext>
            </a:extLst>
          </p:cNvPr>
          <p:cNvSpPr txBox="1"/>
          <p:nvPr/>
        </p:nvSpPr>
        <p:spPr>
          <a:xfrm>
            <a:off x="5689600" y="2731121"/>
            <a:ext cx="5455920" cy="2534027"/>
          </a:xfrm>
          <a:prstGeom prst="rect">
            <a:avLst/>
          </a:prstGeom>
          <a:noFill/>
        </p:spPr>
        <p:txBody>
          <a:bodyPr wrap="square">
            <a:spAutoFit/>
          </a:bodyPr>
          <a:lstStyle/>
          <a:p>
            <a:pPr algn="just">
              <a:lnSpc>
                <a:spcPct val="150000"/>
              </a:lnSpc>
            </a:pPr>
            <a:r>
              <a:rPr lang="ru-RU" sz="1800" b="1" dirty="0">
                <a:effectLst/>
                <a:latin typeface="+mn-lt"/>
                <a:ea typeface="Arial" panose="020B0604020202020204" pitchFamily="34" charset="0"/>
                <a:cs typeface="Arial" panose="020B0604020202020204" pitchFamily="34" charset="0"/>
              </a:rPr>
              <a:t>После того как самолет поднялся в высь, Друг Медведь немного задрожал от страха, ведь он летел первый раз. Однако вскоре он крепко уснул. </a:t>
            </a:r>
            <a:endParaRPr lang="et-EE" sz="1800" dirty="0">
              <a:effectLst/>
              <a:latin typeface="+mn-lt"/>
              <a:ea typeface="Arial" panose="020B0604020202020204" pitchFamily="34" charset="0"/>
            </a:endParaRPr>
          </a:p>
          <a:p>
            <a:pPr algn="just">
              <a:lnSpc>
                <a:spcPct val="150000"/>
              </a:lnSpc>
            </a:pPr>
            <a:r>
              <a:rPr lang="ru-RU" sz="1800" dirty="0">
                <a:effectLst/>
                <a:latin typeface="+mn-lt"/>
                <a:ea typeface="Arial" panose="020B0604020202020204" pitchFamily="34" charset="0"/>
                <a:cs typeface="Arial" panose="020B0604020202020204" pitchFamily="34" charset="0"/>
              </a:rPr>
              <a:t>Постучите кончиками пальцев, словно Друг Медведь дрожит.</a:t>
            </a:r>
            <a:endParaRPr lang="et-EE" sz="1800" dirty="0">
              <a:effectLst/>
              <a:latin typeface="+mn-lt"/>
              <a:ea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98"/>
        <p:cNvGrpSpPr/>
        <p:nvPr/>
      </p:nvGrpSpPr>
      <p:grpSpPr>
        <a:xfrm>
          <a:off x="0" y="0"/>
          <a:ext cx="0" cy="0"/>
          <a:chOff x="0" y="0"/>
          <a:chExt cx="0" cy="0"/>
        </a:xfrm>
      </p:grpSpPr>
      <p:pic>
        <p:nvPicPr>
          <p:cNvPr id="399" name="Google Shape;399;g9e40148c1d_0_88"/>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400" name="Google Shape;400;g9e40148c1d_0_88"/>
          <p:cNvPicPr preferRelativeResize="0"/>
          <p:nvPr/>
        </p:nvPicPr>
        <p:blipFill rotWithShape="1">
          <a:blip r:embed="rId4">
            <a:alphaModFix/>
          </a:blip>
          <a:srcRect l="43489" t="32156" r="48613" b="32815"/>
          <a:stretch/>
        </p:blipFill>
        <p:spPr>
          <a:xfrm>
            <a:off x="3814085" y="1890151"/>
            <a:ext cx="1458955" cy="3504810"/>
          </a:xfrm>
          <a:prstGeom prst="rect">
            <a:avLst/>
          </a:prstGeom>
          <a:noFill/>
          <a:ln>
            <a:noFill/>
          </a:ln>
        </p:spPr>
      </p:pic>
      <p:sp>
        <p:nvSpPr>
          <p:cNvPr id="5" name="TextBox 4">
            <a:extLst>
              <a:ext uri="{FF2B5EF4-FFF2-40B4-BE49-F238E27FC236}">
                <a16:creationId xmlns:a16="http://schemas.microsoft.com/office/drawing/2014/main" id="{414C7637-D042-40FD-ACCC-C11716D7B113}"/>
              </a:ext>
            </a:extLst>
          </p:cNvPr>
          <p:cNvSpPr txBox="1"/>
          <p:nvPr/>
        </p:nvSpPr>
        <p:spPr>
          <a:xfrm>
            <a:off x="5496560" y="2742774"/>
            <a:ext cx="5374640" cy="2343655"/>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Через 24 часа Друг Медведь проснулся в тот момент, когда самолет мягко опустился на посадочную полосу Таллиннского аэропорта. </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Нарисуйте на спине посадочную полосу.</a:t>
            </a:r>
            <a:endParaRPr lang="et-EE" sz="2000" dirty="0">
              <a:effectLst/>
              <a:latin typeface="+mn-lt"/>
              <a:ea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405"/>
        <p:cNvGrpSpPr/>
        <p:nvPr/>
      </p:nvGrpSpPr>
      <p:grpSpPr>
        <a:xfrm>
          <a:off x="0" y="0"/>
          <a:ext cx="0" cy="0"/>
          <a:chOff x="0" y="0"/>
          <a:chExt cx="0" cy="0"/>
        </a:xfrm>
      </p:grpSpPr>
      <p:pic>
        <p:nvPicPr>
          <p:cNvPr id="406" name="Google Shape;406;g9e40148c1d_0_101"/>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407" name="Google Shape;407;g9e40148c1d_0_101"/>
          <p:cNvPicPr preferRelativeResize="0"/>
          <p:nvPr/>
        </p:nvPicPr>
        <p:blipFill rotWithShape="1">
          <a:blip r:embed="rId4">
            <a:alphaModFix/>
          </a:blip>
          <a:srcRect l="16491" t="28554" r="75084" b="33480"/>
          <a:stretch/>
        </p:blipFill>
        <p:spPr>
          <a:xfrm>
            <a:off x="2936527" y="2170673"/>
            <a:ext cx="1584674" cy="3868241"/>
          </a:xfrm>
          <a:prstGeom prst="rect">
            <a:avLst/>
          </a:prstGeom>
          <a:noFill/>
          <a:ln>
            <a:noFill/>
          </a:ln>
        </p:spPr>
      </p:pic>
      <p:sp>
        <p:nvSpPr>
          <p:cNvPr id="5" name="TextBox 4">
            <a:extLst>
              <a:ext uri="{FF2B5EF4-FFF2-40B4-BE49-F238E27FC236}">
                <a16:creationId xmlns:a16="http://schemas.microsoft.com/office/drawing/2014/main" id="{997F172B-D171-466A-A7BC-DA4B95E1F1FC}"/>
              </a:ext>
            </a:extLst>
          </p:cNvPr>
          <p:cNvSpPr txBox="1"/>
          <p:nvPr/>
        </p:nvSpPr>
        <p:spPr>
          <a:xfrm>
            <a:off x="5140960" y="2702134"/>
            <a:ext cx="5892800" cy="2805320"/>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Многие дети пришли в аэропорт встречать Друга Медведя в Эстонию. Когда Друг Медведь вышел из самолета, все дети аплодировали. </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Совершите небольшие постукивания по спине, словно дети хлопают.</a:t>
            </a:r>
            <a:endParaRPr lang="et-EE" sz="2000" dirty="0">
              <a:effectLst/>
              <a:latin typeface="+mn-lt"/>
              <a:ea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12"/>
        <p:cNvGrpSpPr/>
        <p:nvPr/>
      </p:nvGrpSpPr>
      <p:grpSpPr>
        <a:xfrm>
          <a:off x="0" y="0"/>
          <a:ext cx="0" cy="0"/>
          <a:chOff x="0" y="0"/>
          <a:chExt cx="0" cy="0"/>
        </a:xfrm>
      </p:grpSpPr>
      <p:pic>
        <p:nvPicPr>
          <p:cNvPr id="413" name="Google Shape;413;g9e40148c1d_0_83"/>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414" name="Google Shape;414;g9e40148c1d_0_83"/>
          <p:cNvPicPr preferRelativeResize="0"/>
          <p:nvPr/>
        </p:nvPicPr>
        <p:blipFill rotWithShape="1">
          <a:blip r:embed="rId4">
            <a:alphaModFix/>
          </a:blip>
          <a:srcRect l="42726" t="27612" r="48204" b="33843"/>
          <a:stretch/>
        </p:blipFill>
        <p:spPr>
          <a:xfrm>
            <a:off x="2699058" y="2223075"/>
            <a:ext cx="1598622" cy="3679885"/>
          </a:xfrm>
          <a:prstGeom prst="rect">
            <a:avLst/>
          </a:prstGeom>
          <a:noFill/>
          <a:ln>
            <a:noFill/>
          </a:ln>
        </p:spPr>
      </p:pic>
      <p:sp>
        <p:nvSpPr>
          <p:cNvPr id="5" name="TextBox 4">
            <a:extLst>
              <a:ext uri="{FF2B5EF4-FFF2-40B4-BE49-F238E27FC236}">
                <a16:creationId xmlns:a16="http://schemas.microsoft.com/office/drawing/2014/main" id="{F90D0D27-E67C-49EE-A9D4-FF5BC87BA8D3}"/>
              </a:ext>
            </a:extLst>
          </p:cNvPr>
          <p:cNvSpPr txBox="1"/>
          <p:nvPr/>
        </p:nvSpPr>
        <p:spPr>
          <a:xfrm>
            <a:off x="4836160" y="2559894"/>
            <a:ext cx="5852160" cy="2805320"/>
          </a:xfrm>
          <a:prstGeom prst="rect">
            <a:avLst/>
          </a:prstGeom>
          <a:noFill/>
        </p:spPr>
        <p:txBody>
          <a:bodyPr wrap="square">
            <a:spAutoFit/>
          </a:bodyPr>
          <a:lstStyle/>
          <a:p>
            <a:pPr algn="just">
              <a:lnSpc>
                <a:spcPct val="150000"/>
              </a:lnSpc>
            </a:pPr>
            <a:r>
              <a:rPr lang="ru-RU" sz="2000" b="1" dirty="0">
                <a:effectLst/>
                <a:latin typeface="+mn-lt"/>
                <a:ea typeface="Arial" panose="020B0604020202020204" pitchFamily="34" charset="0"/>
                <a:cs typeface="Arial" panose="020B0604020202020204" pitchFamily="34" charset="0"/>
              </a:rPr>
              <a:t>Друг Медведь радостно помахал всем детям и с удовольствием показал вещи в своих чемоданах – </a:t>
            </a:r>
            <a:r>
              <a:rPr lang="ru-RU" sz="2000" b="1" dirty="0">
                <a:latin typeface="+mn-lt"/>
                <a:ea typeface="Arial" panose="020B0604020202020204" pitchFamily="34" charset="0"/>
                <a:cs typeface="Arial" panose="020B0604020202020204" pitchFamily="34" charset="0"/>
              </a:rPr>
              <a:t>зеленом, оранжевом и синем</a:t>
            </a:r>
            <a:r>
              <a:rPr lang="ru-RU" sz="2000" b="1" dirty="0">
                <a:effectLst/>
                <a:latin typeface="+mn-lt"/>
                <a:ea typeface="Arial" panose="020B0604020202020204" pitchFamily="34" charset="0"/>
                <a:cs typeface="Arial" panose="020B0604020202020204" pitchFamily="34" charset="0"/>
              </a:rPr>
              <a:t>.</a:t>
            </a:r>
            <a:endParaRPr lang="et-EE" sz="2000" dirty="0">
              <a:effectLst/>
              <a:latin typeface="+mn-lt"/>
              <a:ea typeface="Arial" panose="020B0604020202020204" pitchFamily="34" charset="0"/>
            </a:endParaRPr>
          </a:p>
          <a:p>
            <a:pPr algn="just">
              <a:lnSpc>
                <a:spcPct val="150000"/>
              </a:lnSpc>
            </a:pPr>
            <a:r>
              <a:rPr lang="ru-RU" sz="2000" dirty="0">
                <a:effectLst/>
                <a:latin typeface="+mn-lt"/>
                <a:ea typeface="Arial" panose="020B0604020202020204" pitchFamily="34" charset="0"/>
                <a:cs typeface="Arial" panose="020B0604020202020204" pitchFamily="34" charset="0"/>
              </a:rPr>
              <a:t>Нарисуйте две линии вниз, словно Друг Медведь открывает чемодан.</a:t>
            </a:r>
            <a:endParaRPr lang="et-EE" sz="2000" dirty="0">
              <a:effectLst/>
              <a:latin typeface="+mn-lt"/>
              <a:ea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sp>
        <p:nvSpPr>
          <p:cNvPr id="420" name="Google Shape;420;g92c6d11acb_0_56"/>
          <p:cNvSpPr txBox="1"/>
          <p:nvPr/>
        </p:nvSpPr>
        <p:spPr>
          <a:xfrm>
            <a:off x="552002" y="1979014"/>
            <a:ext cx="6362397" cy="394426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1800" b="1" i="0" u="none" strike="noStrike" cap="none" dirty="0">
                <a:solidFill>
                  <a:srgbClr val="000000"/>
                </a:solidFill>
                <a:latin typeface="Arial"/>
                <a:ea typeface="Arial"/>
                <a:cs typeface="Arial"/>
                <a:sym typeface="Arial"/>
              </a:rPr>
              <a:t>Обсуждение</a:t>
            </a:r>
          </a:p>
          <a:p>
            <a:pPr marL="0" marR="0" lvl="0" indent="0" algn="ctr" rtl="0">
              <a:lnSpc>
                <a:spcPct val="100000"/>
              </a:lnSpc>
              <a:spcBef>
                <a:spcPts val="0"/>
              </a:spcBef>
              <a:spcAft>
                <a:spcPts val="0"/>
              </a:spcAft>
              <a:buClr>
                <a:srgbClr val="000000"/>
              </a:buClr>
              <a:buSzPts val="3200"/>
              <a:buFont typeface="Arial"/>
              <a:buNone/>
            </a:pPr>
            <a:endParaRPr lang="ru-RU" sz="1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1800" b="0" i="0" u="none" strike="noStrike" cap="none" dirty="0">
                <a:solidFill>
                  <a:srgbClr val="000000"/>
                </a:solidFill>
                <a:latin typeface="Arial"/>
                <a:ea typeface="Arial"/>
                <a:cs typeface="Arial"/>
                <a:sym typeface="Arial"/>
              </a:rPr>
              <a:t>По методике в пары ставят дете</a:t>
            </a:r>
            <a:r>
              <a:rPr lang="ru-RU" sz="1800" dirty="0"/>
              <a:t>й, которые обычно много не общаются в группе друг с другом.</a:t>
            </a:r>
            <a:r>
              <a:rPr lang="ru-RU" sz="1800" b="0" i="0" u="none" strike="noStrike" cap="none"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3200"/>
              <a:buFont typeface="Arial"/>
              <a:buNone/>
            </a:pPr>
            <a:r>
              <a:rPr lang="ru-RU" sz="1800" dirty="0"/>
              <a:t>Как Вы думаете, </a:t>
            </a:r>
            <a:r>
              <a:rPr lang="ru-RU" sz="1800" b="0" i="0" u="none" strike="noStrike" cap="none" dirty="0">
                <a:solidFill>
                  <a:srgbClr val="000000"/>
                </a:solidFill>
                <a:latin typeface="Arial"/>
                <a:ea typeface="Arial"/>
                <a:cs typeface="Arial"/>
                <a:sym typeface="Arial"/>
              </a:rPr>
              <a:t>почему это более эффективно для применения программы?</a:t>
            </a:r>
          </a:p>
          <a:p>
            <a:pPr marL="0" marR="0" lvl="0" indent="0" algn="ctr" rtl="0">
              <a:lnSpc>
                <a:spcPct val="100000"/>
              </a:lnSpc>
              <a:spcBef>
                <a:spcPts val="0"/>
              </a:spcBef>
              <a:spcAft>
                <a:spcPts val="0"/>
              </a:spcAft>
              <a:buClr>
                <a:srgbClr val="000000"/>
              </a:buClr>
              <a:buSzPts val="3200"/>
              <a:buFont typeface="Arial"/>
              <a:buNone/>
            </a:pPr>
            <a:endParaRPr lang="ru-RU"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1800" b="0" i="0" u="none" strike="noStrike" cap="none" dirty="0">
                <a:solidFill>
                  <a:srgbClr val="000000"/>
                </a:solidFill>
                <a:latin typeface="Arial"/>
                <a:ea typeface="Arial"/>
                <a:cs typeface="Arial"/>
                <a:sym typeface="Arial"/>
              </a:rPr>
              <a:t>Можете ли вы выполнять такое упражнение с детьми дома </a:t>
            </a:r>
            <a:r>
              <a:rPr lang="ru-RU" sz="1800" b="0" i="0" u="none" strike="noStrike" cap="none" dirty="0">
                <a:solidFill>
                  <a:schemeClr val="dk1"/>
                </a:solidFill>
                <a:latin typeface="Arial"/>
                <a:ea typeface="Arial"/>
                <a:cs typeface="Arial"/>
                <a:sym typeface="Arial"/>
              </a:rPr>
              <a:t>(рисунки, стихи, песни, прогноз погоды, счет, буквы)?</a:t>
            </a:r>
            <a:endParaRPr lang="ru-RU" sz="1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002060"/>
              </a:solidFill>
              <a:latin typeface="Arial"/>
              <a:ea typeface="Arial"/>
              <a:cs typeface="Arial"/>
              <a:sym typeface="Arial"/>
            </a:endParaRPr>
          </a:p>
        </p:txBody>
      </p:sp>
      <p:pic>
        <p:nvPicPr>
          <p:cNvPr id="421" name="Google Shape;421;g92c6d11acb_0_5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422" name="Google Shape;422;g92c6d11acb_0_56"/>
          <p:cNvPicPr preferRelativeResize="0"/>
          <p:nvPr/>
        </p:nvPicPr>
        <p:blipFill rotWithShape="1">
          <a:blip r:embed="rId4">
            <a:alphaModFix/>
          </a:blip>
          <a:srcRect l="26266" t="19177" r="34975" b="9133"/>
          <a:stretch/>
        </p:blipFill>
        <p:spPr>
          <a:xfrm>
            <a:off x="7162651" y="1603095"/>
            <a:ext cx="3566310" cy="3294025"/>
          </a:xfrm>
          <a:prstGeom prst="rect">
            <a:avLst/>
          </a:prstGeom>
          <a:noFill/>
          <a:ln>
            <a:noFill/>
          </a:ln>
        </p:spPr>
      </p:pic>
      <p:sp>
        <p:nvSpPr>
          <p:cNvPr id="5" name="TextBox 4">
            <a:extLst>
              <a:ext uri="{FF2B5EF4-FFF2-40B4-BE49-F238E27FC236}">
                <a16:creationId xmlns:a16="http://schemas.microsoft.com/office/drawing/2014/main" id="{191F40E1-E911-4954-B203-FCA83B7B4917}"/>
              </a:ext>
            </a:extLst>
          </p:cNvPr>
          <p:cNvSpPr txBox="1"/>
          <p:nvPr/>
        </p:nvSpPr>
        <p:spPr>
          <a:xfrm>
            <a:off x="5764075" y="5424456"/>
            <a:ext cx="6098874" cy="997645"/>
          </a:xfrm>
          <a:prstGeom prst="rect">
            <a:avLst/>
          </a:prstGeom>
          <a:noFill/>
        </p:spPr>
        <p:txBody>
          <a:bodyPr wrap="square">
            <a:spAutoFit/>
          </a:bodyPr>
          <a:lstStyle/>
          <a:p>
            <a:pPr algn="just">
              <a:lnSpc>
                <a:spcPct val="107000"/>
              </a:lnSpc>
              <a:spcAft>
                <a:spcPts val="800"/>
              </a:spcAft>
            </a:pPr>
            <a:r>
              <a:rPr lang="ru-RU" sz="1400" dirty="0">
                <a:effectLst/>
                <a:latin typeface="Arial" panose="020B0604020202020204" pitchFamily="34" charset="0"/>
                <a:ea typeface="Calibri" panose="020F0502020204030204" pitchFamily="34" charset="0"/>
                <a:cs typeface="Arial" panose="020B0604020202020204" pitchFamily="34" charset="0"/>
              </a:rPr>
              <a:t>Если ребенок не хочет выполнять это задание, он может рисовать историю на спине учительского Друга Медведя или в воздухе. Как правило, через некоторое время все дети рады выполнять эти задания вместе.</a:t>
            </a:r>
            <a:endParaRPr lang="et-EE" sz="1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9e40148c1d_0_5"/>
          <p:cNvSpPr txBox="1">
            <a:spLocks noGrp="1"/>
          </p:cNvSpPr>
          <p:nvPr>
            <p:ph type="title"/>
          </p:nvPr>
        </p:nvSpPr>
        <p:spPr>
          <a:xfrm>
            <a:off x="2401650" y="3047524"/>
            <a:ext cx="8362200" cy="1046955"/>
          </a:xfrm>
          <a:prstGeom prst="rect">
            <a:avLst/>
          </a:prstGeom>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ru-RU" sz="2200" dirty="0">
                <a:solidFill>
                  <a:schemeClr val="dk1"/>
                </a:solidFill>
              </a:rPr>
              <a:t>СЕМЬ СОВЕТОВ РОДИТЕЛЮ</a:t>
            </a:r>
            <a:br>
              <a:rPr lang="ru-RU" sz="2200" dirty="0">
                <a:solidFill>
                  <a:schemeClr val="dk1"/>
                </a:solidFill>
              </a:rPr>
            </a:br>
            <a:r>
              <a:rPr lang="ru-RU" sz="2200" dirty="0">
                <a:solidFill>
                  <a:schemeClr val="dk1"/>
                </a:solidFill>
              </a:rPr>
              <a:t>ПО ПРОГРАММЕ «ОСВОБОДИМСЯ ОТ ТРАВЛИ!»</a:t>
            </a:r>
            <a:endParaRPr sz="2200" dirty="0">
              <a:solidFill>
                <a:schemeClr val="dk1"/>
              </a:solidFill>
            </a:endParaRPr>
          </a:p>
          <a:p>
            <a:pPr marL="0" lvl="0" indent="0" algn="l" rtl="0">
              <a:lnSpc>
                <a:spcPct val="100000"/>
              </a:lnSpc>
              <a:spcBef>
                <a:spcPts val="0"/>
              </a:spcBef>
              <a:spcAft>
                <a:spcPts val="0"/>
              </a:spcAft>
              <a:buNone/>
            </a:pPr>
            <a:endParaRPr sz="2200" dirty="0">
              <a:solidFill>
                <a:schemeClr val="dk1"/>
              </a:solidFill>
            </a:endParaRPr>
          </a:p>
        </p:txBody>
      </p:sp>
      <p:pic>
        <p:nvPicPr>
          <p:cNvPr id="429" name="Google Shape;429;g9e40148c1d_0_5"/>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34"/>
        <p:cNvGrpSpPr/>
        <p:nvPr/>
      </p:nvGrpSpPr>
      <p:grpSpPr>
        <a:xfrm>
          <a:off x="0" y="0"/>
          <a:ext cx="0" cy="0"/>
          <a:chOff x="0" y="0"/>
          <a:chExt cx="0" cy="0"/>
        </a:xfrm>
      </p:grpSpPr>
      <p:sp>
        <p:nvSpPr>
          <p:cNvPr id="435" name="Google Shape;435;ga0ec2b0205_0_56"/>
          <p:cNvSpPr txBox="1"/>
          <p:nvPr/>
        </p:nvSpPr>
        <p:spPr>
          <a:xfrm>
            <a:off x="4294862" y="2214637"/>
            <a:ext cx="7344300" cy="39195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ru-RU" sz="2600" b="1" dirty="0"/>
              <a:t>7 советов родителю</a:t>
            </a:r>
            <a:endParaRPr sz="2600" b="1" dirty="0"/>
          </a:p>
          <a:p>
            <a:pPr marL="457200" marR="0" lvl="0" indent="0" algn="ctr" rtl="0">
              <a:lnSpc>
                <a:spcPct val="100000"/>
              </a:lnSpc>
              <a:spcBef>
                <a:spcPts val="0"/>
              </a:spcBef>
              <a:spcAft>
                <a:spcPts val="0"/>
              </a:spcAft>
              <a:buClr>
                <a:srgbClr val="000000"/>
              </a:buClr>
              <a:buSzPts val="2800"/>
              <a:buFont typeface="Arial"/>
              <a:buNone/>
            </a:pPr>
            <a:endParaRPr sz="3000" b="1" dirty="0"/>
          </a:p>
          <a:p>
            <a:pPr marL="0" lvl="0" indent="0" algn="ctr" rtl="0">
              <a:lnSpc>
                <a:spcPct val="100000"/>
              </a:lnSpc>
              <a:spcBef>
                <a:spcPts val="0"/>
              </a:spcBef>
              <a:spcAft>
                <a:spcPts val="0"/>
              </a:spcAft>
              <a:buClr>
                <a:schemeClr val="dk1"/>
              </a:buClr>
              <a:buSzPts val="1100"/>
              <a:buFont typeface="Arial"/>
              <a:buNone/>
            </a:pPr>
            <a:r>
              <a:rPr lang="ru-RU" sz="1900" b="1" dirty="0"/>
              <a:t>Упражнение: </a:t>
            </a:r>
            <a:r>
              <a:rPr lang="ru-RU" sz="1900" dirty="0"/>
              <a:t>Родители делятся на семь групп. </a:t>
            </a:r>
            <a:endParaRPr sz="1900" dirty="0"/>
          </a:p>
          <a:p>
            <a:pPr marL="0" lvl="0" indent="0" algn="ctr" rtl="0">
              <a:lnSpc>
                <a:spcPct val="100000"/>
              </a:lnSpc>
              <a:spcBef>
                <a:spcPts val="0"/>
              </a:spcBef>
              <a:spcAft>
                <a:spcPts val="0"/>
              </a:spcAft>
              <a:buClr>
                <a:schemeClr val="dk1"/>
              </a:buClr>
              <a:buSzPts val="1100"/>
              <a:buFont typeface="Arial"/>
              <a:buNone/>
            </a:pPr>
            <a:r>
              <a:rPr lang="ru-RU" sz="1900" dirty="0"/>
              <a:t>Путем жребия каждая группа получает один совет.</a:t>
            </a:r>
            <a:endParaRPr sz="1900" dirty="0"/>
          </a:p>
          <a:p>
            <a:pPr marL="0" lvl="0" indent="0" algn="ctr" rtl="0">
              <a:lnSpc>
                <a:spcPct val="100000"/>
              </a:lnSpc>
              <a:spcBef>
                <a:spcPts val="0"/>
              </a:spcBef>
              <a:spcAft>
                <a:spcPts val="0"/>
              </a:spcAft>
              <a:buClr>
                <a:schemeClr val="dk1"/>
              </a:buClr>
              <a:buSzPts val="1100"/>
              <a:buFont typeface="Arial"/>
              <a:buNone/>
            </a:pPr>
            <a:r>
              <a:rPr lang="ru-RU" sz="1900" dirty="0"/>
              <a:t>Задача родителей – обсудить доставшийся им совет. Что они думают об этом совете, как они уже руководствуются им, что в этой области можно еще улучшить в детском саду?</a:t>
            </a:r>
            <a:endParaRPr sz="1900" dirty="0"/>
          </a:p>
          <a:p>
            <a:pPr marL="0" lvl="0" indent="0" algn="ctr" rtl="0">
              <a:lnSpc>
                <a:spcPct val="100000"/>
              </a:lnSpc>
              <a:spcBef>
                <a:spcPts val="0"/>
              </a:spcBef>
              <a:spcAft>
                <a:spcPts val="0"/>
              </a:spcAft>
              <a:buClr>
                <a:schemeClr val="dk1"/>
              </a:buClr>
              <a:buSzPts val="1100"/>
              <a:buFont typeface="Arial"/>
              <a:buNone/>
            </a:pPr>
            <a:endParaRPr sz="1900" dirty="0"/>
          </a:p>
          <a:p>
            <a:pPr marL="0" lvl="0" indent="0" algn="ctr" rtl="0">
              <a:lnSpc>
                <a:spcPct val="100000"/>
              </a:lnSpc>
              <a:spcBef>
                <a:spcPts val="0"/>
              </a:spcBef>
              <a:spcAft>
                <a:spcPts val="0"/>
              </a:spcAft>
              <a:buClr>
                <a:schemeClr val="dk1"/>
              </a:buClr>
              <a:buSzPts val="1100"/>
              <a:buFont typeface="Arial"/>
              <a:buNone/>
            </a:pPr>
            <a:r>
              <a:rPr lang="ru-RU" sz="1900" dirty="0"/>
              <a:t>После выполнения задания в группах можно обсудить в расширенном составе, полон ли список советов, не нужно ли в него добавить еще какой-то пункт.</a:t>
            </a:r>
            <a:endParaRPr sz="1900" dirty="0"/>
          </a:p>
          <a:p>
            <a:pPr marL="0" lvl="0" indent="0" algn="ctr" rtl="0">
              <a:lnSpc>
                <a:spcPct val="100000"/>
              </a:lnSpc>
              <a:spcBef>
                <a:spcPts val="0"/>
              </a:spcBef>
              <a:spcAft>
                <a:spcPts val="0"/>
              </a:spcAft>
              <a:buClr>
                <a:schemeClr val="dk1"/>
              </a:buClr>
              <a:buSzPts val="1100"/>
              <a:buFont typeface="Arial"/>
              <a:buNone/>
            </a:pPr>
            <a:endParaRPr sz="1700" b="1" dirty="0"/>
          </a:p>
          <a:p>
            <a:pPr marL="0" marR="0" lvl="0" indent="0" algn="ctr" rtl="0">
              <a:lnSpc>
                <a:spcPct val="100000"/>
              </a:lnSpc>
              <a:spcBef>
                <a:spcPts val="0"/>
              </a:spcBef>
              <a:spcAft>
                <a:spcPts val="0"/>
              </a:spcAft>
              <a:buClr>
                <a:srgbClr val="000000"/>
              </a:buClr>
              <a:buSzPts val="2800"/>
              <a:buFont typeface="Arial"/>
              <a:buNone/>
            </a:pPr>
            <a:endParaRPr sz="2800" i="0" u="none" strike="noStrike" cap="none" dirty="0"/>
          </a:p>
          <a:p>
            <a:pPr marL="0" marR="0" lvl="0" indent="0" algn="ctr" rtl="0">
              <a:lnSpc>
                <a:spcPct val="100000"/>
              </a:lnSpc>
              <a:spcBef>
                <a:spcPts val="0"/>
              </a:spcBef>
              <a:spcAft>
                <a:spcPts val="0"/>
              </a:spcAft>
              <a:buClr>
                <a:srgbClr val="000000"/>
              </a:buClr>
              <a:buSzPts val="2800"/>
              <a:buFont typeface="Arial"/>
              <a:buNone/>
            </a:pPr>
            <a:endParaRPr sz="2800" i="0" u="none" strike="noStrike" cap="none" dirty="0"/>
          </a:p>
        </p:txBody>
      </p:sp>
      <p:pic>
        <p:nvPicPr>
          <p:cNvPr id="437" name="Google Shape;437;ga0ec2b0205_0_56"/>
          <p:cNvPicPr preferRelativeResize="0"/>
          <p:nvPr/>
        </p:nvPicPr>
        <p:blipFill rotWithShape="1">
          <a:blip r:embed="rId3">
            <a:alphaModFix/>
          </a:blip>
          <a:srcRect/>
          <a:stretch/>
        </p:blipFill>
        <p:spPr>
          <a:xfrm>
            <a:off x="10730525" y="1768525"/>
            <a:ext cx="1344625" cy="892225"/>
          </a:xfrm>
          <a:prstGeom prst="rect">
            <a:avLst/>
          </a:prstGeom>
          <a:noFill/>
          <a:ln>
            <a:noFill/>
          </a:ln>
        </p:spPr>
      </p:pic>
      <p:pic>
        <p:nvPicPr>
          <p:cNvPr id="438" name="Google Shape;438;ga0ec2b0205_0_56"/>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439" name="Google Shape;439;ga0ec2b0205_0_56"/>
          <p:cNvSpPr/>
          <p:nvPr/>
        </p:nvSpPr>
        <p:spPr>
          <a:xfrm>
            <a:off x="8945507" y="152400"/>
            <a:ext cx="2457330" cy="214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RU" sz="1200" b="1" dirty="0"/>
              <a:t>Первый вариант: </a:t>
            </a:r>
            <a:r>
              <a:rPr lang="ru-RU" sz="1200" dirty="0"/>
              <a:t>ознакомить родителей с советами программы «Освободимся от травли!» при помощи плаката и провести обсуждение.</a:t>
            </a:r>
            <a:endParaRPr sz="1200" dirty="0"/>
          </a:p>
        </p:txBody>
      </p:sp>
      <p:pic>
        <p:nvPicPr>
          <p:cNvPr id="2" name="Picture 1">
            <a:extLst>
              <a:ext uri="{FF2B5EF4-FFF2-40B4-BE49-F238E27FC236}">
                <a16:creationId xmlns:a16="http://schemas.microsoft.com/office/drawing/2014/main" id="{D668FC87-D51F-4F26-A630-D52D1A1A7F0C}"/>
              </a:ext>
            </a:extLst>
          </p:cNvPr>
          <p:cNvPicPr>
            <a:picLocks noChangeAspect="1"/>
          </p:cNvPicPr>
          <p:nvPr/>
        </p:nvPicPr>
        <p:blipFill rotWithShape="1">
          <a:blip r:embed="rId5"/>
          <a:srcRect l="25917" t="20902" r="45583" b="2078"/>
          <a:stretch/>
        </p:blipFill>
        <p:spPr>
          <a:xfrm>
            <a:off x="750270" y="1542720"/>
            <a:ext cx="3474720" cy="498856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44"/>
        <p:cNvGrpSpPr/>
        <p:nvPr/>
      </p:nvGrpSpPr>
      <p:grpSpPr>
        <a:xfrm>
          <a:off x="0" y="0"/>
          <a:ext cx="0" cy="0"/>
          <a:chOff x="0" y="0"/>
          <a:chExt cx="0" cy="0"/>
        </a:xfrm>
      </p:grpSpPr>
      <p:pic>
        <p:nvPicPr>
          <p:cNvPr id="446" name="Google Shape;446;ga0ec2b0205_0_80"/>
          <p:cNvPicPr preferRelativeResize="0"/>
          <p:nvPr/>
        </p:nvPicPr>
        <p:blipFill rotWithShape="1">
          <a:blip r:embed="rId3">
            <a:alphaModFix/>
          </a:blip>
          <a:srcRect/>
          <a:stretch/>
        </p:blipFill>
        <p:spPr>
          <a:xfrm>
            <a:off x="10436650" y="2319450"/>
            <a:ext cx="1499900" cy="995250"/>
          </a:xfrm>
          <a:prstGeom prst="rect">
            <a:avLst/>
          </a:prstGeom>
          <a:noFill/>
          <a:ln>
            <a:noFill/>
          </a:ln>
        </p:spPr>
      </p:pic>
      <p:pic>
        <p:nvPicPr>
          <p:cNvPr id="447" name="Google Shape;447;ga0ec2b0205_0_80"/>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448" name="Google Shape;448;ga0ec2b0205_0_80"/>
          <p:cNvSpPr/>
          <p:nvPr/>
        </p:nvSpPr>
        <p:spPr>
          <a:xfrm>
            <a:off x="8392100" y="680720"/>
            <a:ext cx="2685900" cy="234443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RU" sz="1200" b="1" dirty="0"/>
              <a:t>Второй вариант: </a:t>
            </a:r>
            <a:endParaRPr sz="1200" dirty="0"/>
          </a:p>
          <a:p>
            <a:pPr marL="0" lvl="0" indent="0" algn="ctr" rtl="0">
              <a:spcBef>
                <a:spcPts val="0"/>
              </a:spcBef>
              <a:spcAft>
                <a:spcPts val="0"/>
              </a:spcAft>
              <a:buNone/>
            </a:pPr>
            <a:r>
              <a:rPr lang="ru-RU" sz="1200" dirty="0"/>
              <a:t>ознакомить родителей с советами при помощи тематических карточек, карточек для обсуждения и других методических инструментов программы «Освободимся от травли!»</a:t>
            </a:r>
            <a:endParaRPr sz="1200" dirty="0"/>
          </a:p>
        </p:txBody>
      </p:sp>
      <p:sp>
        <p:nvSpPr>
          <p:cNvPr id="449" name="Google Shape;449;ga0ec2b0205_0_80"/>
          <p:cNvSpPr txBox="1"/>
          <p:nvPr/>
        </p:nvSpPr>
        <p:spPr>
          <a:xfrm>
            <a:off x="5407450" y="3477975"/>
            <a:ext cx="5029200" cy="8778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ru-RU" sz="2400" b="1" dirty="0">
                <a:solidFill>
                  <a:schemeClr val="dk1"/>
                </a:solidFill>
              </a:rPr>
              <a:t>7 советов родителю</a:t>
            </a:r>
            <a:endParaRPr sz="2400" b="1" dirty="0">
              <a:solidFill>
                <a:schemeClr val="dk1"/>
              </a:solidFill>
            </a:endParaRPr>
          </a:p>
          <a:p>
            <a:pPr marL="457200" lvl="0" indent="0" algn="ctr" rtl="0">
              <a:spcBef>
                <a:spcPts val="0"/>
              </a:spcBef>
              <a:spcAft>
                <a:spcPts val="0"/>
              </a:spcAft>
              <a:buNone/>
            </a:pPr>
            <a:r>
              <a:rPr lang="ru-RU" sz="2400" i="1" dirty="0">
                <a:solidFill>
                  <a:schemeClr val="dk1"/>
                </a:solidFill>
              </a:rPr>
              <a:t>(см. следующие слайды)</a:t>
            </a:r>
            <a:endParaRPr sz="2400" i="1" dirty="0"/>
          </a:p>
        </p:txBody>
      </p:sp>
      <p:pic>
        <p:nvPicPr>
          <p:cNvPr id="2" name="Picture 1">
            <a:extLst>
              <a:ext uri="{FF2B5EF4-FFF2-40B4-BE49-F238E27FC236}">
                <a16:creationId xmlns:a16="http://schemas.microsoft.com/office/drawing/2014/main" id="{8AE81F7E-41A4-4F08-9CC2-EB201333F572}"/>
              </a:ext>
            </a:extLst>
          </p:cNvPr>
          <p:cNvPicPr>
            <a:picLocks noChangeAspect="1"/>
          </p:cNvPicPr>
          <p:nvPr/>
        </p:nvPicPr>
        <p:blipFill rotWithShape="1">
          <a:blip r:embed="rId5"/>
          <a:srcRect l="25917" t="20902" r="45583" b="2078"/>
          <a:stretch/>
        </p:blipFill>
        <p:spPr>
          <a:xfrm>
            <a:off x="1441150" y="1583360"/>
            <a:ext cx="3474720" cy="49885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5"/>
        <p:cNvGrpSpPr/>
        <p:nvPr/>
      </p:nvGrpSpPr>
      <p:grpSpPr>
        <a:xfrm>
          <a:off x="0" y="0"/>
          <a:ext cx="0" cy="0"/>
          <a:chOff x="0" y="0"/>
          <a:chExt cx="0" cy="0"/>
        </a:xfrm>
      </p:grpSpPr>
      <p:sp>
        <p:nvSpPr>
          <p:cNvPr id="78" name="Google Shape;78;g926fe10a02_0_26"/>
          <p:cNvSpPr/>
          <p:nvPr/>
        </p:nvSpPr>
        <p:spPr>
          <a:xfrm>
            <a:off x="2682462" y="4502630"/>
            <a:ext cx="1165800" cy="419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sp>
        <p:nvSpPr>
          <p:cNvPr id="79" name="Google Shape;79;g926fe10a02_0_26"/>
          <p:cNvSpPr/>
          <p:nvPr/>
        </p:nvSpPr>
        <p:spPr>
          <a:xfrm>
            <a:off x="7658257" y="4411729"/>
            <a:ext cx="807894" cy="510001"/>
          </a:xfrm>
          <a:prstGeom prst="right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pic>
        <p:nvPicPr>
          <p:cNvPr id="81" name="Google Shape;81;g926fe10a02_0_2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82" name="Google Shape;82;g926fe10a02_0_26"/>
          <p:cNvSpPr/>
          <p:nvPr/>
        </p:nvSpPr>
        <p:spPr>
          <a:xfrm>
            <a:off x="508000" y="1778439"/>
            <a:ext cx="10744579" cy="651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ru-RU" b="1" dirty="0"/>
              <a:t>В начале родительского собрания по программе «Освободимся от травли!» рекомендуется сыграть в пару игр по программе, предусмотренных для детей. Это сплотит родителей, побудит их общаться с присутствующими и хорошо провести время вместе.</a:t>
            </a:r>
            <a:endParaRPr b="1" dirty="0"/>
          </a:p>
        </p:txBody>
      </p:sp>
      <p:sp>
        <p:nvSpPr>
          <p:cNvPr id="83" name="Google Shape;83;g926fe10a02_0_26"/>
          <p:cNvSpPr txBox="1"/>
          <p:nvPr/>
        </p:nvSpPr>
        <p:spPr>
          <a:xfrm>
            <a:off x="8466151" y="5502700"/>
            <a:ext cx="3433856" cy="9692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1200" b="1" dirty="0"/>
              <a:t>Плакат с играми </a:t>
            </a:r>
            <a:r>
              <a:rPr lang="ru-RU" sz="1200" b="1"/>
              <a:t>из книги </a:t>
            </a:r>
            <a:r>
              <a:rPr lang="ru-RU" sz="1200" b="1" dirty="0"/>
              <a:t>заданий «Освободимся от травли!» и книги «Вместе во дворе»  можно расспечатать или заказать </a:t>
            </a:r>
            <a:r>
              <a:rPr lang="ru-RU" sz="1200" b="1" dirty="0">
                <a:hlinkClick r:id="rId4"/>
              </a:rPr>
              <a:t>ЗДЕСЬ</a:t>
            </a:r>
            <a:r>
              <a:rPr lang="ru-RU" sz="1200" b="1" dirty="0"/>
              <a:t> </a:t>
            </a:r>
            <a:endParaRPr sz="1200" b="1" dirty="0"/>
          </a:p>
        </p:txBody>
      </p:sp>
      <p:pic>
        <p:nvPicPr>
          <p:cNvPr id="2" name="Google Shape;120;g926fe10a02_0_26">
            <a:extLst>
              <a:ext uri="{FF2B5EF4-FFF2-40B4-BE49-F238E27FC236}">
                <a16:creationId xmlns:a16="http://schemas.microsoft.com/office/drawing/2014/main" id="{49EE957E-B07B-4E6B-B932-4FE6709EBBF1}"/>
              </a:ext>
            </a:extLst>
          </p:cNvPr>
          <p:cNvPicPr preferRelativeResize="0"/>
          <p:nvPr/>
        </p:nvPicPr>
        <p:blipFill rotWithShape="1">
          <a:blip r:embed="rId5">
            <a:alphaModFix/>
          </a:blip>
          <a:srcRect l="11370" t="29058" r="72750" b="41879"/>
          <a:stretch/>
        </p:blipFill>
        <p:spPr>
          <a:xfrm>
            <a:off x="191664" y="2645410"/>
            <a:ext cx="2970338" cy="3035617"/>
          </a:xfrm>
          <a:prstGeom prst="rect">
            <a:avLst/>
          </a:prstGeom>
          <a:noFill/>
          <a:ln>
            <a:noFill/>
          </a:ln>
        </p:spPr>
      </p:pic>
      <p:pic>
        <p:nvPicPr>
          <p:cNvPr id="5" name="Picture 4">
            <a:extLst>
              <a:ext uri="{FF2B5EF4-FFF2-40B4-BE49-F238E27FC236}">
                <a16:creationId xmlns:a16="http://schemas.microsoft.com/office/drawing/2014/main" id="{9D0DFE03-575F-4DC9-A224-37C32A78BE8D}"/>
              </a:ext>
            </a:extLst>
          </p:cNvPr>
          <p:cNvPicPr>
            <a:picLocks noChangeAspect="1"/>
          </p:cNvPicPr>
          <p:nvPr/>
        </p:nvPicPr>
        <p:blipFill rotWithShape="1">
          <a:blip r:embed="rId6"/>
          <a:srcRect l="10378" t="21847" r="36770" b="5431"/>
          <a:stretch/>
        </p:blipFill>
        <p:spPr>
          <a:xfrm>
            <a:off x="3848262" y="2653188"/>
            <a:ext cx="4142186" cy="3027839"/>
          </a:xfrm>
          <a:prstGeom prst="rect">
            <a:avLst/>
          </a:prstGeom>
        </p:spPr>
      </p:pic>
      <p:pic>
        <p:nvPicPr>
          <p:cNvPr id="6" name="Picture 5">
            <a:extLst>
              <a:ext uri="{FF2B5EF4-FFF2-40B4-BE49-F238E27FC236}">
                <a16:creationId xmlns:a16="http://schemas.microsoft.com/office/drawing/2014/main" id="{D697DECC-4E7E-42F6-AC5C-F8BA68D5893E}"/>
              </a:ext>
            </a:extLst>
          </p:cNvPr>
          <p:cNvPicPr>
            <a:picLocks noChangeAspect="1"/>
          </p:cNvPicPr>
          <p:nvPr/>
        </p:nvPicPr>
        <p:blipFill rotWithShape="1">
          <a:blip r:embed="rId7"/>
          <a:srcRect l="12907" t="20122" r="28227" b="3020"/>
          <a:stretch/>
        </p:blipFill>
        <p:spPr>
          <a:xfrm>
            <a:off x="8452262" y="2987562"/>
            <a:ext cx="3398097" cy="2356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Google Shape;464;ga0ec2b0205_0_93"/>
          <p:cNvSpPr txBox="1">
            <a:spLocks noGrp="1"/>
          </p:cNvSpPr>
          <p:nvPr>
            <p:ph type="title"/>
          </p:nvPr>
        </p:nvSpPr>
        <p:spPr>
          <a:xfrm>
            <a:off x="626400" y="1533249"/>
            <a:ext cx="10527900" cy="79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2400" dirty="0">
                <a:solidFill>
                  <a:srgbClr val="000000"/>
                </a:solidFill>
              </a:rPr>
              <a:t>Тематическая карточка программы «Освободимся от травли!» </a:t>
            </a:r>
            <a:br>
              <a:rPr lang="et-EE" sz="2400" dirty="0">
                <a:solidFill>
                  <a:srgbClr val="000000"/>
                </a:solidFill>
              </a:rPr>
            </a:br>
            <a:r>
              <a:rPr lang="ru-RU" sz="2400" dirty="0">
                <a:solidFill>
                  <a:srgbClr val="000000"/>
                </a:solidFill>
              </a:rPr>
              <a:t>для родителей, </a:t>
            </a:r>
            <a:r>
              <a:rPr lang="ru-RU" sz="3000" dirty="0">
                <a:solidFill>
                  <a:srgbClr val="000000"/>
                </a:solidFill>
              </a:rPr>
              <a:t>карточка № 25 «Совместные игры»</a:t>
            </a:r>
            <a:endParaRPr sz="3000" dirty="0"/>
          </a:p>
        </p:txBody>
      </p:sp>
      <p:sp>
        <p:nvSpPr>
          <p:cNvPr id="465" name="Google Shape;465;ga0ec2b0205_0_93"/>
          <p:cNvSpPr txBox="1"/>
          <p:nvPr/>
        </p:nvSpPr>
        <p:spPr>
          <a:xfrm>
            <a:off x="7322571" y="2673952"/>
            <a:ext cx="4203600" cy="370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ru-RU" sz="2300" b="1" dirty="0"/>
              <a:t>Упражнение: </a:t>
            </a:r>
            <a:r>
              <a:rPr lang="ru-RU" sz="2300" dirty="0"/>
              <a:t>родители в группах рассуждают на вопросы, приведенные на обратной стороне карточки.</a:t>
            </a:r>
            <a:endParaRPr sz="2300" dirty="0"/>
          </a:p>
          <a:p>
            <a:pPr marL="0" lvl="0" indent="0" algn="ctr" rtl="0">
              <a:spcBef>
                <a:spcPts val="0"/>
              </a:spcBef>
              <a:spcAft>
                <a:spcPts val="0"/>
              </a:spcAft>
              <a:buClr>
                <a:schemeClr val="dk1"/>
              </a:buClr>
              <a:buSzPts val="1100"/>
              <a:buFont typeface="Arial"/>
              <a:buNone/>
            </a:pPr>
            <a:endParaRPr sz="2300" dirty="0"/>
          </a:p>
          <a:p>
            <a:pPr marL="0" lvl="0" indent="0" algn="ctr" rtl="0">
              <a:spcBef>
                <a:spcPts val="0"/>
              </a:spcBef>
              <a:spcAft>
                <a:spcPts val="0"/>
              </a:spcAft>
              <a:buClr>
                <a:schemeClr val="dk1"/>
              </a:buClr>
              <a:buSzPts val="1100"/>
              <a:buFont typeface="Arial"/>
              <a:buNone/>
            </a:pPr>
            <a:r>
              <a:rPr lang="ru-RU" sz="2300" dirty="0"/>
              <a:t>Затем следует </a:t>
            </a:r>
            <a:r>
              <a:rPr lang="ru-RU" sz="2300" b="1" dirty="0"/>
              <a:t>обсуждение</a:t>
            </a:r>
            <a:r>
              <a:rPr lang="ru-RU" sz="2300" dirty="0"/>
              <a:t>: «Какую поддержку родители могут оказать своему ребенку, чтобы он играл с разными детьми?».</a:t>
            </a: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dirty="0">
              <a:solidFill>
                <a:srgbClr val="FF0000"/>
              </a:solidFill>
              <a:latin typeface="Arial"/>
              <a:ea typeface="Arial"/>
              <a:cs typeface="Arial"/>
              <a:sym typeface="Arial"/>
            </a:endParaRPr>
          </a:p>
        </p:txBody>
      </p:sp>
      <p:pic>
        <p:nvPicPr>
          <p:cNvPr id="466" name="Google Shape;466;ga0ec2b0205_0_93"/>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467" name="Google Shape;467;ga0ec2b0205_0_93"/>
          <p:cNvPicPr preferRelativeResize="0"/>
          <p:nvPr/>
        </p:nvPicPr>
        <p:blipFill rotWithShape="1">
          <a:blip r:embed="rId4">
            <a:alphaModFix/>
          </a:blip>
          <a:srcRect l="15445" t="3068" r="14092" b="3078"/>
          <a:stretch/>
        </p:blipFill>
        <p:spPr>
          <a:xfrm>
            <a:off x="10740408" y="1481551"/>
            <a:ext cx="827783" cy="680400"/>
          </a:xfrm>
          <a:prstGeom prst="rect">
            <a:avLst/>
          </a:prstGeom>
          <a:noFill/>
          <a:ln>
            <a:noFill/>
          </a:ln>
        </p:spPr>
      </p:pic>
      <p:pic>
        <p:nvPicPr>
          <p:cNvPr id="2" name="Picture 1">
            <a:extLst>
              <a:ext uri="{FF2B5EF4-FFF2-40B4-BE49-F238E27FC236}">
                <a16:creationId xmlns:a16="http://schemas.microsoft.com/office/drawing/2014/main" id="{390621A1-B546-402F-B554-3C838ACB4463}"/>
              </a:ext>
            </a:extLst>
          </p:cNvPr>
          <p:cNvPicPr>
            <a:picLocks noChangeAspect="1"/>
          </p:cNvPicPr>
          <p:nvPr/>
        </p:nvPicPr>
        <p:blipFill rotWithShape="1">
          <a:blip r:embed="rId5"/>
          <a:srcRect l="11832" t="22001" r="31250" b="2236"/>
          <a:stretch/>
        </p:blipFill>
        <p:spPr>
          <a:xfrm>
            <a:off x="747109" y="2519165"/>
            <a:ext cx="5704491" cy="403406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ga0ec2b0205_0_101"/>
          <p:cNvPicPr preferRelativeResize="0"/>
          <p:nvPr/>
        </p:nvPicPr>
        <p:blipFill rotWithShape="1">
          <a:blip r:embed="rId3">
            <a:alphaModFix/>
          </a:blip>
          <a:srcRect l="2724" t="11168" r="2667" b="36568"/>
          <a:stretch/>
        </p:blipFill>
        <p:spPr>
          <a:xfrm>
            <a:off x="0" y="-78225"/>
            <a:ext cx="12192003" cy="1344433"/>
          </a:xfrm>
          <a:prstGeom prst="rect">
            <a:avLst/>
          </a:prstGeom>
          <a:noFill/>
          <a:ln>
            <a:noFill/>
          </a:ln>
        </p:spPr>
      </p:pic>
      <p:pic>
        <p:nvPicPr>
          <p:cNvPr id="3" name="Picture 2">
            <a:extLst>
              <a:ext uri="{FF2B5EF4-FFF2-40B4-BE49-F238E27FC236}">
                <a16:creationId xmlns:a16="http://schemas.microsoft.com/office/drawing/2014/main" id="{3844A456-0010-44BA-99A5-3A56AA8C887C}"/>
              </a:ext>
            </a:extLst>
          </p:cNvPr>
          <p:cNvPicPr>
            <a:picLocks noChangeAspect="1"/>
          </p:cNvPicPr>
          <p:nvPr/>
        </p:nvPicPr>
        <p:blipFill rotWithShape="1">
          <a:blip r:embed="rId4"/>
          <a:srcRect l="11416" t="21215" r="31167" b="3333"/>
          <a:stretch/>
        </p:blipFill>
        <p:spPr>
          <a:xfrm>
            <a:off x="596400" y="1266208"/>
            <a:ext cx="7853680" cy="5482758"/>
          </a:xfrm>
          <a:prstGeom prst="rect">
            <a:avLst/>
          </a:prstGeom>
        </p:spPr>
      </p:pic>
      <p:pic>
        <p:nvPicPr>
          <p:cNvPr id="2" name="Picture 1">
            <a:extLst>
              <a:ext uri="{FF2B5EF4-FFF2-40B4-BE49-F238E27FC236}">
                <a16:creationId xmlns:a16="http://schemas.microsoft.com/office/drawing/2014/main" id="{F4F1EDB8-B29D-4663-9D26-A4EBF7722A5A}"/>
              </a:ext>
            </a:extLst>
          </p:cNvPr>
          <p:cNvPicPr>
            <a:picLocks noChangeAspect="1"/>
          </p:cNvPicPr>
          <p:nvPr/>
        </p:nvPicPr>
        <p:blipFill rotWithShape="1">
          <a:blip r:embed="rId5"/>
          <a:srcRect l="13244" t="22896" r="30429" b="6322"/>
          <a:stretch/>
        </p:blipFill>
        <p:spPr>
          <a:xfrm>
            <a:off x="4627880" y="2097245"/>
            <a:ext cx="6967720" cy="465172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9da6a2eb16_0_19"/>
          <p:cNvSpPr txBox="1"/>
          <p:nvPr/>
        </p:nvSpPr>
        <p:spPr>
          <a:xfrm>
            <a:off x="5872810" y="3014327"/>
            <a:ext cx="5728200" cy="2908954"/>
          </a:xfrm>
          <a:prstGeom prst="rect">
            <a:avLst/>
          </a:prstGeom>
          <a:noFill/>
          <a:ln>
            <a:noFill/>
          </a:ln>
        </p:spPr>
        <p:txBody>
          <a:bodyPr spcFirstLastPara="1" wrap="square" lIns="91425" tIns="91425" rIns="91425" bIns="91425" anchor="t" anchorCtr="0">
            <a:noAutofit/>
          </a:bodyPr>
          <a:lstStyle/>
          <a:p>
            <a:pPr algn="just">
              <a:tabLst>
                <a:tab pos="270510" algn="l"/>
              </a:tabLst>
            </a:pPr>
            <a:r>
              <a:rPr lang="ru-RU" sz="1800" dirty="0">
                <a:effectLst/>
                <a:latin typeface="+mn-lt"/>
                <a:ea typeface="Arial" panose="020B0604020202020204" pitchFamily="34" charset="0"/>
                <a:cs typeface="Arial" panose="020B0604020202020204" pitchFamily="34" charset="0"/>
              </a:rPr>
              <a:t>Если дети хорошо знают друг друга, это способствует укреплению духа сплоченности в группе и предотвращению травли. Например, Вы можете пригласить в гости  или на прогулку детей из группы, с которыми ребенок обычно не общается, в таком случае дети начнут контактировать между собой в неформальной обстановке и продолжат общение в группе. Таким образом, Ваш ребенок научится поддерживать отношения с разными людьми.</a:t>
            </a:r>
            <a:endParaRPr lang="et-EE" sz="1800" dirty="0">
              <a:effectLst/>
              <a:latin typeface="+mn-lt"/>
              <a:ea typeface="Calibri" panose="020F0502020204030204" pitchFamily="34" charset="0"/>
            </a:endParaRPr>
          </a:p>
          <a:p>
            <a:pPr marL="0" lvl="0" indent="0" algn="l" rtl="0">
              <a:spcBef>
                <a:spcPts val="0"/>
              </a:spcBef>
              <a:spcAft>
                <a:spcPts val="0"/>
              </a:spcAft>
              <a:buNone/>
            </a:pPr>
            <a:endParaRPr sz="1800" b="1" dirty="0">
              <a:solidFill>
                <a:schemeClr val="dk1"/>
              </a:solidFill>
              <a:latin typeface="+mn-lt"/>
            </a:endParaRPr>
          </a:p>
        </p:txBody>
      </p:sp>
      <p:pic>
        <p:nvPicPr>
          <p:cNvPr id="457" name="Google Shape;457;g9da6a2eb16_0_19"/>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458" name="Google Shape;458;g9da6a2eb16_0_19"/>
          <p:cNvSpPr txBox="1"/>
          <p:nvPr/>
        </p:nvSpPr>
        <p:spPr>
          <a:xfrm>
            <a:off x="371175" y="1453000"/>
            <a:ext cx="11516025" cy="1229240"/>
          </a:xfrm>
          <a:prstGeom prst="rect">
            <a:avLst/>
          </a:prstGeom>
          <a:noFill/>
          <a:ln>
            <a:noFill/>
          </a:ln>
        </p:spPr>
        <p:txBody>
          <a:bodyPr spcFirstLastPara="1" wrap="square" lIns="91425" tIns="91425" rIns="91425" bIns="91425" anchor="t" anchorCtr="0">
            <a:noAutofit/>
          </a:bodyPr>
          <a:lstStyle/>
          <a:p>
            <a:pPr>
              <a:lnSpc>
                <a:spcPct val="90000"/>
              </a:lnSpc>
            </a:pPr>
            <a:r>
              <a:rPr lang="ru-RU" sz="2800" b="1" dirty="0">
                <a:solidFill>
                  <a:schemeClr val="dk1"/>
                </a:solidFill>
                <a:latin typeface="+mn-lt"/>
                <a:cs typeface="Arial" panose="020B0604020202020204" pitchFamily="34" charset="0"/>
              </a:rPr>
              <a:t>Первый совет </a:t>
            </a:r>
            <a:r>
              <a:rPr lang="ru-RU" sz="2800" b="1" dirty="0">
                <a:solidFill>
                  <a:schemeClr val="dk1"/>
                </a:solidFill>
                <a:effectLst/>
                <a:latin typeface="+mn-lt"/>
                <a:cs typeface="Arial" panose="020B0604020202020204" pitchFamily="34" charset="0"/>
              </a:rPr>
              <a:t>«Освободимся от травли!»</a:t>
            </a:r>
          </a:p>
          <a:p>
            <a:pPr>
              <a:lnSpc>
                <a:spcPct val="90000"/>
              </a:lnSpc>
            </a:pPr>
            <a:r>
              <a:rPr lang="ru-RU" sz="2800" b="1" dirty="0">
                <a:solidFill>
                  <a:schemeClr val="dk1"/>
                </a:solidFill>
                <a:latin typeface="+mn-lt"/>
                <a:cs typeface="Arial" panose="020B0604020202020204" pitchFamily="34" charset="0"/>
              </a:rPr>
              <a:t>«</a:t>
            </a:r>
            <a:r>
              <a:rPr lang="ru-RU" sz="2800" b="1" dirty="0">
                <a:effectLst/>
                <a:latin typeface="+mn-lt"/>
                <a:cs typeface="Arial" panose="020B0604020202020204" pitchFamily="34" charset="0"/>
              </a:rPr>
              <a:t>Побуждайте своего ребенка в детском саду и в свободное время играть с разными детьми»</a:t>
            </a:r>
            <a:endParaRPr lang="et-EE" sz="2800" b="1" dirty="0">
              <a:effectLst/>
              <a:latin typeface="+mn-lt"/>
            </a:endParaRPr>
          </a:p>
          <a:p>
            <a:pPr marL="0" lvl="0" indent="0" algn="l" rtl="0">
              <a:lnSpc>
                <a:spcPct val="90000"/>
              </a:lnSpc>
              <a:spcBef>
                <a:spcPts val="0"/>
              </a:spcBef>
              <a:spcAft>
                <a:spcPts val="0"/>
              </a:spcAft>
              <a:buClr>
                <a:schemeClr val="dk1"/>
              </a:buClr>
              <a:buSzPts val="1100"/>
              <a:buFont typeface="Arial"/>
              <a:buNone/>
            </a:pPr>
            <a:endParaRPr sz="2800" dirty="0">
              <a:solidFill>
                <a:schemeClr val="dk1"/>
              </a:solidFill>
            </a:endParaRPr>
          </a:p>
        </p:txBody>
      </p:sp>
      <p:pic>
        <p:nvPicPr>
          <p:cNvPr id="3" name="Picture 2">
            <a:extLst>
              <a:ext uri="{FF2B5EF4-FFF2-40B4-BE49-F238E27FC236}">
                <a16:creationId xmlns:a16="http://schemas.microsoft.com/office/drawing/2014/main" id="{579432C7-71AE-49D4-8062-33F074EC144F}"/>
              </a:ext>
            </a:extLst>
          </p:cNvPr>
          <p:cNvPicPr>
            <a:picLocks noChangeAspect="1"/>
          </p:cNvPicPr>
          <p:nvPr/>
        </p:nvPicPr>
        <p:blipFill rotWithShape="1">
          <a:blip r:embed="rId4"/>
          <a:srcRect l="11832" t="22001" r="31250" b="2236"/>
          <a:stretch/>
        </p:blipFill>
        <p:spPr>
          <a:xfrm>
            <a:off x="371175" y="2861927"/>
            <a:ext cx="5243969" cy="37084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489"/>
        <p:cNvGrpSpPr/>
        <p:nvPr/>
      </p:nvGrpSpPr>
      <p:grpSpPr>
        <a:xfrm>
          <a:off x="0" y="0"/>
          <a:ext cx="0" cy="0"/>
          <a:chOff x="0" y="0"/>
          <a:chExt cx="0" cy="0"/>
        </a:xfrm>
      </p:grpSpPr>
      <p:sp>
        <p:nvSpPr>
          <p:cNvPr id="490" name="Google Shape;490;ga0ec2b0205_0_115"/>
          <p:cNvSpPr txBox="1">
            <a:spLocks noGrp="1"/>
          </p:cNvSpPr>
          <p:nvPr>
            <p:ph type="title"/>
          </p:nvPr>
        </p:nvSpPr>
        <p:spPr>
          <a:xfrm>
            <a:off x="309308" y="1494578"/>
            <a:ext cx="11168655" cy="680400"/>
          </a:xfrm>
          <a:prstGeom prst="rect">
            <a:avLst/>
          </a:prstGeom>
          <a:noFill/>
          <a:ln>
            <a:noFill/>
          </a:ln>
        </p:spPr>
        <p:txBody>
          <a:bodyPr spcFirstLastPara="1" wrap="square" lIns="91425" tIns="45700" rIns="91425" bIns="45700" anchor="t" anchorCtr="0">
            <a:noAutofit/>
          </a:bodyPr>
          <a:lstStyle/>
          <a:p>
            <a:pPr lvl="0"/>
            <a:r>
              <a:rPr lang="ru-RU" sz="2400" dirty="0">
                <a:solidFill>
                  <a:srgbClr val="000000"/>
                </a:solidFill>
              </a:rPr>
              <a:t>Тематическая карточка программы «Освободимся от травли!» для родителей, </a:t>
            </a:r>
            <a:r>
              <a:rPr lang="ru-RU" sz="3000" dirty="0">
                <a:solidFill>
                  <a:srgbClr val="000000"/>
                </a:solidFill>
              </a:rPr>
              <a:t>карточка № 22 «Семья за обеденным столом»</a:t>
            </a:r>
            <a:endParaRPr sz="3000" dirty="0"/>
          </a:p>
        </p:txBody>
      </p:sp>
      <p:sp>
        <p:nvSpPr>
          <p:cNvPr id="491" name="Google Shape;491;ga0ec2b0205_0_115"/>
          <p:cNvSpPr txBox="1"/>
          <p:nvPr/>
        </p:nvSpPr>
        <p:spPr>
          <a:xfrm>
            <a:off x="7538425" y="4064675"/>
            <a:ext cx="3000000" cy="680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2" name="Google Shape;492;ga0ec2b0205_0_115"/>
          <p:cNvPicPr preferRelativeResize="0"/>
          <p:nvPr/>
        </p:nvPicPr>
        <p:blipFill rotWithShape="1">
          <a:blip r:embed="rId3">
            <a:alphaModFix/>
          </a:blip>
          <a:srcRect/>
          <a:stretch/>
        </p:blipFill>
        <p:spPr>
          <a:xfrm>
            <a:off x="481535" y="2534453"/>
            <a:ext cx="6453300" cy="3950175"/>
          </a:xfrm>
          <a:prstGeom prst="rect">
            <a:avLst/>
          </a:prstGeom>
          <a:noFill/>
          <a:ln>
            <a:noFill/>
          </a:ln>
        </p:spPr>
      </p:pic>
      <p:sp>
        <p:nvSpPr>
          <p:cNvPr id="493" name="Google Shape;493;ga0ec2b0205_0_115"/>
          <p:cNvSpPr txBox="1"/>
          <p:nvPr/>
        </p:nvSpPr>
        <p:spPr>
          <a:xfrm>
            <a:off x="7071011" y="2534453"/>
            <a:ext cx="4406952" cy="4159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2000" b="1" i="0" u="none" strike="noStrike" cap="none" dirty="0"/>
              <a:t>Упражнение:</a:t>
            </a:r>
            <a:r>
              <a:rPr lang="ru-RU" sz="2800" b="1" i="0" u="none" strike="noStrike" cap="none" dirty="0"/>
              <a:t> </a:t>
            </a:r>
            <a:r>
              <a:rPr lang="ru-RU" sz="2000" dirty="0"/>
              <a:t>2</a:t>
            </a:r>
            <a:r>
              <a:rPr lang="ru-RU" sz="2000" i="0" u="none" strike="noStrike" cap="none" dirty="0"/>
              <a:t> минуты на самостоятельное обдумывание.</a:t>
            </a:r>
            <a:endParaRPr sz="2000" i="0" u="none" strike="noStrike" cap="none" dirty="0"/>
          </a:p>
          <a:p>
            <a:pPr marL="0" marR="0" lvl="0" indent="0" algn="ctr" rtl="0">
              <a:lnSpc>
                <a:spcPct val="100000"/>
              </a:lnSpc>
              <a:spcBef>
                <a:spcPts val="0"/>
              </a:spcBef>
              <a:spcAft>
                <a:spcPts val="0"/>
              </a:spcAft>
              <a:buClr>
                <a:schemeClr val="dk1"/>
              </a:buClr>
              <a:buSzPts val="1100"/>
              <a:buFont typeface="Arial"/>
              <a:buNone/>
            </a:pPr>
            <a:endParaRPr sz="2000" dirty="0"/>
          </a:p>
          <a:p>
            <a:pPr lvl="0" algn="ctr">
              <a:buClr>
                <a:schemeClr val="dk1"/>
              </a:buClr>
              <a:buSzPts val="1100"/>
            </a:pPr>
            <a:r>
              <a:rPr lang="ru-RU" sz="2000" b="1" dirty="0"/>
              <a:t>«Как я отзываюсь о других родителях, детях и учителях?»</a:t>
            </a:r>
          </a:p>
          <a:p>
            <a:pPr lvl="0" algn="ctr">
              <a:buClr>
                <a:schemeClr val="dk1"/>
              </a:buClr>
              <a:buSzPts val="1100"/>
            </a:pPr>
            <a:endParaRPr sz="2000" b="1" dirty="0"/>
          </a:p>
          <a:p>
            <a:pPr lvl="0" algn="ctr">
              <a:buClr>
                <a:schemeClr val="dk1"/>
              </a:buClr>
            </a:pPr>
            <a:r>
              <a:rPr lang="ru-RU" sz="2000" b="1" dirty="0"/>
              <a:t>«Как я говорю с родителями, детьми и учителями?»</a:t>
            </a:r>
          </a:p>
          <a:p>
            <a:pPr lvl="0" algn="ctr">
              <a:buClr>
                <a:schemeClr val="dk1"/>
              </a:buClr>
            </a:pPr>
            <a:endParaRPr sz="2000" dirty="0">
              <a:solidFill>
                <a:schemeClr val="dk1"/>
              </a:solidFill>
            </a:endParaRPr>
          </a:p>
          <a:p>
            <a:pPr marL="0" lvl="0" indent="0" algn="ctr" rtl="0">
              <a:spcBef>
                <a:spcPts val="0"/>
              </a:spcBef>
              <a:spcAft>
                <a:spcPts val="0"/>
              </a:spcAft>
              <a:buClr>
                <a:schemeClr val="dk1"/>
              </a:buClr>
              <a:buFont typeface="Arial"/>
              <a:buNone/>
            </a:pPr>
            <a:r>
              <a:rPr lang="ru-RU" sz="2000" dirty="0">
                <a:solidFill>
                  <a:schemeClr val="dk1"/>
                </a:solidFill>
              </a:rPr>
              <a:t>После самостоятельной работы обсудите в группах вопросы, приведенные на обратной стороне карточки.</a:t>
            </a:r>
            <a:endParaRPr sz="2000" dirty="0">
              <a:solidFill>
                <a:schemeClr val="dk1"/>
              </a:solidFill>
            </a:endParaRPr>
          </a:p>
        </p:txBody>
      </p:sp>
      <p:pic>
        <p:nvPicPr>
          <p:cNvPr id="494" name="Google Shape;494;ga0ec2b0205_0_115"/>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pic>
        <p:nvPicPr>
          <p:cNvPr id="495" name="Google Shape;495;ga0ec2b0205_0_115"/>
          <p:cNvPicPr preferRelativeResize="0"/>
          <p:nvPr/>
        </p:nvPicPr>
        <p:blipFill rotWithShape="1">
          <a:blip r:embed="rId5">
            <a:alphaModFix/>
          </a:blip>
          <a:srcRect l="15445" t="3068" r="14092" b="3078"/>
          <a:stretch/>
        </p:blipFill>
        <p:spPr>
          <a:xfrm>
            <a:off x="11054909" y="1854053"/>
            <a:ext cx="827783" cy="680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a0ec2b0205_0_125"/>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 name="Picture 2">
            <a:extLst>
              <a:ext uri="{FF2B5EF4-FFF2-40B4-BE49-F238E27FC236}">
                <a16:creationId xmlns:a16="http://schemas.microsoft.com/office/drawing/2014/main" id="{5848684E-0FB1-46D7-AABD-D07D0BF4D490}"/>
              </a:ext>
            </a:extLst>
          </p:cNvPr>
          <p:cNvPicPr>
            <a:picLocks noChangeAspect="1"/>
          </p:cNvPicPr>
          <p:nvPr/>
        </p:nvPicPr>
        <p:blipFill rotWithShape="1">
          <a:blip r:embed="rId4"/>
          <a:srcRect l="11667" t="21529" r="31167" b="3333"/>
          <a:stretch/>
        </p:blipFill>
        <p:spPr>
          <a:xfrm>
            <a:off x="467360" y="1344432"/>
            <a:ext cx="7833360" cy="5469649"/>
          </a:xfrm>
          <a:prstGeom prst="rect">
            <a:avLst/>
          </a:prstGeom>
        </p:spPr>
      </p:pic>
      <p:pic>
        <p:nvPicPr>
          <p:cNvPr id="503" name="Google Shape;503;ga0ec2b0205_0_125"/>
          <p:cNvPicPr preferRelativeResize="0"/>
          <p:nvPr/>
        </p:nvPicPr>
        <p:blipFill rotWithShape="1">
          <a:blip r:embed="rId5">
            <a:alphaModFix/>
          </a:blip>
          <a:srcRect/>
          <a:stretch/>
        </p:blipFill>
        <p:spPr>
          <a:xfrm>
            <a:off x="5496560" y="2611120"/>
            <a:ext cx="6433514" cy="393192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a0ec2b0205_0_108"/>
          <p:cNvSpPr txBox="1"/>
          <p:nvPr/>
        </p:nvSpPr>
        <p:spPr>
          <a:xfrm>
            <a:off x="5843910" y="2971309"/>
            <a:ext cx="5466915" cy="2880851"/>
          </a:xfrm>
          <a:prstGeom prst="rect">
            <a:avLst/>
          </a:prstGeom>
          <a:noFill/>
          <a:ln>
            <a:noFill/>
          </a:ln>
        </p:spPr>
        <p:txBody>
          <a:bodyPr spcFirstLastPara="1" wrap="square" lIns="91425" tIns="91425" rIns="91425" bIns="91425" anchor="t" anchorCtr="0">
            <a:noAutofit/>
          </a:bodyPr>
          <a:lstStyle/>
          <a:p>
            <a:pPr algn="just">
              <a:tabLst>
                <a:tab pos="270510" algn="l"/>
              </a:tabLst>
            </a:pPr>
            <a:r>
              <a:rPr lang="ru-RU" sz="1800" dirty="0">
                <a:effectLst/>
                <a:latin typeface="+mn-lt"/>
                <a:ea typeface="Arial" panose="020B0604020202020204" pitchFamily="34" charset="0"/>
                <a:cs typeface="Arial" panose="020B0604020202020204" pitchFamily="34" charset="0"/>
              </a:rPr>
              <a:t>Дети отражают поведение своих родителей. Если Ваше отношение к учебному заведению, учителям, друзьям и их родителям будет позитивным, то и Ваш ребенок будет поступать соответственно. Не забывайте здороваться и прощаться со всеми детьми и взрослыми, которых вы встречаете, приводя ребенка в группу. Запомните имена одногруппников вашего ребенка.</a:t>
            </a:r>
            <a:endParaRPr lang="et-EE" sz="1800" dirty="0">
              <a:effectLst/>
              <a:latin typeface="+mn-lt"/>
              <a:ea typeface="Calibri" panose="020F0502020204030204" pitchFamily="34" charset="0"/>
            </a:endParaRPr>
          </a:p>
        </p:txBody>
      </p:sp>
      <p:pic>
        <p:nvPicPr>
          <p:cNvPr id="482" name="Google Shape;482;ga0ec2b0205_0_108"/>
          <p:cNvPicPr preferRelativeResize="0"/>
          <p:nvPr/>
        </p:nvPicPr>
        <p:blipFill rotWithShape="1">
          <a:blip r:embed="rId3">
            <a:alphaModFix/>
          </a:blip>
          <a:srcRect/>
          <a:stretch/>
        </p:blipFill>
        <p:spPr>
          <a:xfrm>
            <a:off x="398700" y="2971310"/>
            <a:ext cx="5232375" cy="3202825"/>
          </a:xfrm>
          <a:prstGeom prst="rect">
            <a:avLst/>
          </a:prstGeom>
          <a:noFill/>
          <a:ln>
            <a:noFill/>
          </a:ln>
        </p:spPr>
      </p:pic>
      <p:pic>
        <p:nvPicPr>
          <p:cNvPr id="483" name="Google Shape;483;ga0ec2b0205_0_108"/>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484" name="Google Shape;484;ga0ec2b0205_0_108"/>
          <p:cNvSpPr txBox="1"/>
          <p:nvPr/>
        </p:nvSpPr>
        <p:spPr>
          <a:xfrm>
            <a:off x="481340" y="1654321"/>
            <a:ext cx="10725140" cy="1007100"/>
          </a:xfrm>
          <a:prstGeom prst="rect">
            <a:avLst/>
          </a:prstGeom>
          <a:noFill/>
          <a:ln>
            <a:noFill/>
          </a:ln>
        </p:spPr>
        <p:txBody>
          <a:bodyPr spcFirstLastPara="1" wrap="square" lIns="91425" tIns="91425" rIns="91425" bIns="91425" anchor="t" anchorCtr="0">
            <a:noAutofit/>
          </a:bodyPr>
          <a:lstStyle/>
          <a:p>
            <a:pPr>
              <a:lnSpc>
                <a:spcPct val="90000"/>
              </a:lnSpc>
            </a:pPr>
            <a:r>
              <a:rPr lang="ru-RU" sz="2400" b="1" dirty="0">
                <a:solidFill>
                  <a:schemeClr val="dk1"/>
                </a:solidFill>
                <a:latin typeface="+mn-lt"/>
                <a:cs typeface="Arial" panose="020B0604020202020204" pitchFamily="34" charset="0"/>
              </a:rPr>
              <a:t>Второй с</a:t>
            </a:r>
            <a:r>
              <a:rPr lang="ru-RU" sz="2400" b="1" dirty="0">
                <a:solidFill>
                  <a:schemeClr val="dk1"/>
                </a:solidFill>
                <a:effectLst/>
                <a:latin typeface="+mn-lt"/>
                <a:cs typeface="Arial" panose="020B0604020202020204" pitchFamily="34" charset="0"/>
              </a:rPr>
              <a:t>овет «Освободимся от травли!» </a:t>
            </a:r>
            <a:endParaRPr lang="et-EE" sz="2400" b="1" dirty="0">
              <a:solidFill>
                <a:schemeClr val="dk1"/>
              </a:solidFill>
              <a:latin typeface="+mn-lt"/>
              <a:cs typeface="Arial" panose="020B0604020202020204" pitchFamily="34" charset="0"/>
            </a:endParaRPr>
          </a:p>
          <a:p>
            <a:pPr>
              <a:lnSpc>
                <a:spcPct val="90000"/>
              </a:lnSpc>
            </a:pPr>
            <a:r>
              <a:rPr lang="ru-RU" sz="2400" b="1" dirty="0">
                <a:solidFill>
                  <a:schemeClr val="dk1"/>
                </a:solidFill>
                <a:latin typeface="+mn-lt"/>
                <a:cs typeface="Arial" panose="020B0604020202020204" pitchFamily="34" charset="0"/>
              </a:rPr>
              <a:t>«</a:t>
            </a:r>
            <a:r>
              <a:rPr lang="ru-RU" sz="2400" b="1" dirty="0">
                <a:effectLst/>
                <a:latin typeface="+mn-lt"/>
                <a:cs typeface="Arial" panose="020B0604020202020204" pitchFamily="34" charset="0"/>
              </a:rPr>
              <a:t>В общении с другими детьми, их родителями и учителями будьте вежливы, не отзывайтесь о них плохо»</a:t>
            </a:r>
            <a:endParaRPr lang="et-EE" sz="2400" b="1" dirty="0">
              <a:effectLst/>
              <a:latin typeface="+mn-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8"/>
          <p:cNvSpPr txBox="1">
            <a:spLocks noGrp="1"/>
          </p:cNvSpPr>
          <p:nvPr>
            <p:ph type="title"/>
          </p:nvPr>
        </p:nvSpPr>
        <p:spPr>
          <a:xfrm>
            <a:off x="302614" y="1519995"/>
            <a:ext cx="11775438" cy="980508"/>
          </a:xfrm>
          <a:prstGeom prst="rect">
            <a:avLst/>
          </a:prstGeom>
          <a:noFill/>
          <a:ln>
            <a:noFill/>
          </a:ln>
        </p:spPr>
        <p:txBody>
          <a:bodyPr spcFirstLastPara="1" wrap="square" lIns="91425" tIns="45700" rIns="91425" bIns="45700" anchor="t" anchorCtr="0">
            <a:noAutofit/>
          </a:bodyPr>
          <a:lstStyle/>
          <a:p>
            <a:pPr lvl="0"/>
            <a:r>
              <a:rPr lang="ru-RU" sz="2400" dirty="0">
                <a:solidFill>
                  <a:srgbClr val="000000"/>
                </a:solidFill>
              </a:rPr>
              <a:t>Тематическая карточка программы «Освободимся от травли!» для родителей, </a:t>
            </a:r>
            <a:r>
              <a:rPr lang="ru-RU" sz="3000" dirty="0">
                <a:solidFill>
                  <a:srgbClr val="000000"/>
                </a:solidFill>
              </a:rPr>
              <a:t>карточка № 23</a:t>
            </a:r>
            <a:r>
              <a:rPr lang="et-EE" sz="3000" dirty="0">
                <a:solidFill>
                  <a:srgbClr val="000000"/>
                </a:solidFill>
              </a:rPr>
              <a:t> </a:t>
            </a:r>
            <a:r>
              <a:rPr lang="ru-RU" sz="3000" dirty="0">
                <a:solidFill>
                  <a:srgbClr val="000000"/>
                </a:solidFill>
              </a:rPr>
              <a:t>«К сожалению, на всех не хватило»</a:t>
            </a:r>
            <a:endParaRPr sz="3000" dirty="0"/>
          </a:p>
        </p:txBody>
      </p:sp>
      <p:sp>
        <p:nvSpPr>
          <p:cNvPr id="519" name="Google Shape;519;p18"/>
          <p:cNvSpPr txBox="1"/>
          <p:nvPr/>
        </p:nvSpPr>
        <p:spPr>
          <a:xfrm>
            <a:off x="6190333" y="2693331"/>
            <a:ext cx="5136900" cy="3851100"/>
          </a:xfrm>
          <a:prstGeom prst="rect">
            <a:avLst/>
          </a:prstGeom>
          <a:noFill/>
          <a:ln>
            <a:noFill/>
          </a:ln>
        </p:spPr>
        <p:txBody>
          <a:bodyPr spcFirstLastPara="1" wrap="square" lIns="91425" tIns="45700" rIns="91425" bIns="45700" anchor="t" anchorCtr="0">
            <a:noAutofit/>
          </a:bodyPr>
          <a:lstStyle/>
          <a:p>
            <a:pPr lvl="0" algn="ctr">
              <a:buClr>
                <a:schemeClr val="dk1"/>
              </a:buClr>
              <a:buSzPts val="1100"/>
            </a:pPr>
            <a:r>
              <a:rPr lang="ru-RU" sz="2100" b="1" dirty="0"/>
              <a:t>Упражнение</a:t>
            </a:r>
            <a:r>
              <a:rPr lang="ru-RU" sz="2100" b="1" i="0" u="none" strike="noStrike" cap="none" dirty="0"/>
              <a:t>: </a:t>
            </a:r>
            <a:r>
              <a:rPr lang="ru-RU" sz="2100" i="0" u="none" strike="noStrike" cap="none" dirty="0"/>
              <a:t>родители в группах рассуждают на </a:t>
            </a:r>
            <a:r>
              <a:rPr lang="ru-RU" sz="2100" dirty="0">
                <a:solidFill>
                  <a:schemeClr val="dk1"/>
                </a:solidFill>
              </a:rPr>
              <a:t>вопросы, приведенные на обратной стороне карточки</a:t>
            </a:r>
            <a:r>
              <a:rPr lang="ru-RU" sz="2100" dirty="0"/>
              <a:t>.</a:t>
            </a:r>
            <a:endParaRPr sz="2100" dirty="0"/>
          </a:p>
          <a:p>
            <a:pPr marL="0" marR="0" lvl="0" indent="0" algn="ctr" rtl="0">
              <a:lnSpc>
                <a:spcPct val="100000"/>
              </a:lnSpc>
              <a:spcBef>
                <a:spcPts val="0"/>
              </a:spcBef>
              <a:spcAft>
                <a:spcPts val="0"/>
              </a:spcAft>
              <a:buClr>
                <a:schemeClr val="dk1"/>
              </a:buClr>
              <a:buSzPts val="1100"/>
              <a:buFont typeface="Arial"/>
              <a:buNone/>
            </a:pPr>
            <a:endParaRPr sz="2100" dirty="0"/>
          </a:p>
          <a:p>
            <a:pPr marL="0" marR="0" lvl="0" indent="0" algn="ctr" rtl="0">
              <a:lnSpc>
                <a:spcPct val="100000"/>
              </a:lnSpc>
              <a:spcBef>
                <a:spcPts val="0"/>
              </a:spcBef>
              <a:spcAft>
                <a:spcPts val="0"/>
              </a:spcAft>
              <a:buClr>
                <a:schemeClr val="dk1"/>
              </a:buClr>
              <a:buSzPts val="1100"/>
              <a:buFont typeface="Arial"/>
              <a:buNone/>
            </a:pPr>
            <a:r>
              <a:rPr lang="ru-RU" sz="2100" dirty="0"/>
              <a:t>Затем следуют </a:t>
            </a:r>
            <a:r>
              <a:rPr lang="ru-RU" sz="2100" b="1" dirty="0"/>
              <a:t>обсуждение и заключение договоренностей</a:t>
            </a:r>
            <a:r>
              <a:rPr lang="ru-RU" sz="2100" i="0" u="none" strike="noStrike" cap="none" dirty="0"/>
              <a:t>: </a:t>
            </a:r>
          </a:p>
          <a:p>
            <a:pPr marL="0" marR="0" lvl="0" indent="0" algn="ctr" rtl="0">
              <a:lnSpc>
                <a:spcPct val="100000"/>
              </a:lnSpc>
              <a:spcBef>
                <a:spcPts val="0"/>
              </a:spcBef>
              <a:spcAft>
                <a:spcPts val="0"/>
              </a:spcAft>
              <a:buClr>
                <a:schemeClr val="dk1"/>
              </a:buClr>
              <a:buSzPts val="1100"/>
              <a:buFont typeface="Arial"/>
              <a:buNone/>
            </a:pPr>
            <a:r>
              <a:rPr lang="ru-RU" sz="2100" i="0" u="none" strike="noStrike" cap="none" dirty="0"/>
              <a:t>«Как мы будем приглашать гостей на дни рождения, сообщать о том, что не можем</a:t>
            </a:r>
            <a:r>
              <a:rPr lang="et-EE" sz="2100" i="0" u="none" strike="noStrike" cap="none" dirty="0"/>
              <a:t>/</a:t>
            </a:r>
            <a:r>
              <a:rPr lang="ru-RU" sz="2100" dirty="0"/>
              <a:t>можем</a:t>
            </a:r>
            <a:r>
              <a:rPr lang="ru-RU" sz="2100" i="0" u="none" strike="noStrike" cap="none" dirty="0"/>
              <a:t> прийти и делиться впечатлениями после дня рождения?</a:t>
            </a:r>
            <a:r>
              <a:rPr lang="ru-RU" sz="2100" dirty="0"/>
              <a:t>”</a:t>
            </a:r>
            <a:endParaRPr sz="2100" dirty="0"/>
          </a:p>
          <a:p>
            <a:pPr marL="0" marR="0" lvl="0" indent="0" algn="ctr" rtl="0">
              <a:lnSpc>
                <a:spcPct val="100000"/>
              </a:lnSpc>
              <a:spcBef>
                <a:spcPts val="0"/>
              </a:spcBef>
              <a:spcAft>
                <a:spcPts val="0"/>
              </a:spcAft>
              <a:buClr>
                <a:schemeClr val="dk1"/>
              </a:buClr>
              <a:buSzPts val="1100"/>
              <a:buFont typeface="Arial"/>
              <a:buNone/>
            </a:pPr>
            <a:endParaRPr sz="22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2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200" b="1" i="0" u="none" strike="noStrike" cap="none" dirty="0">
              <a:solidFill>
                <a:srgbClr val="FF0000"/>
              </a:solidFill>
              <a:latin typeface="Arial"/>
              <a:ea typeface="Arial"/>
              <a:cs typeface="Arial"/>
              <a:sym typeface="Arial"/>
            </a:endParaRPr>
          </a:p>
        </p:txBody>
      </p:sp>
      <p:pic>
        <p:nvPicPr>
          <p:cNvPr id="520" name="Google Shape;520;p18"/>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521" name="Google Shape;521;p18"/>
          <p:cNvPicPr preferRelativeResize="0"/>
          <p:nvPr/>
        </p:nvPicPr>
        <p:blipFill>
          <a:blip r:embed="rId4">
            <a:alphaModFix/>
          </a:blip>
          <a:stretch>
            <a:fillRect/>
          </a:stretch>
        </p:blipFill>
        <p:spPr>
          <a:xfrm>
            <a:off x="464119" y="2555366"/>
            <a:ext cx="5537550" cy="3812051"/>
          </a:xfrm>
          <a:prstGeom prst="rect">
            <a:avLst/>
          </a:prstGeom>
          <a:noFill/>
          <a:ln>
            <a:noFill/>
          </a:ln>
        </p:spPr>
      </p:pic>
      <p:pic>
        <p:nvPicPr>
          <p:cNvPr id="522" name="Google Shape;522;p18"/>
          <p:cNvPicPr preferRelativeResize="0"/>
          <p:nvPr/>
        </p:nvPicPr>
        <p:blipFill rotWithShape="1">
          <a:blip r:embed="rId5">
            <a:alphaModFix/>
          </a:blip>
          <a:srcRect l="15445" t="3068" r="14092" b="3078"/>
          <a:stretch/>
        </p:blipFill>
        <p:spPr>
          <a:xfrm>
            <a:off x="11072818" y="2307674"/>
            <a:ext cx="655063" cy="59808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9e22b816bd_0_31"/>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 name="Picture 2">
            <a:extLst>
              <a:ext uri="{FF2B5EF4-FFF2-40B4-BE49-F238E27FC236}">
                <a16:creationId xmlns:a16="http://schemas.microsoft.com/office/drawing/2014/main" id="{B754ED57-78E5-492B-9EA6-1BE5118DA1AE}"/>
              </a:ext>
            </a:extLst>
          </p:cNvPr>
          <p:cNvPicPr>
            <a:picLocks noChangeAspect="1"/>
          </p:cNvPicPr>
          <p:nvPr/>
        </p:nvPicPr>
        <p:blipFill rotWithShape="1">
          <a:blip r:embed="rId4"/>
          <a:srcRect l="12455" t="22516" r="32175" b="3642"/>
          <a:stretch/>
        </p:blipFill>
        <p:spPr>
          <a:xfrm>
            <a:off x="568960" y="1141233"/>
            <a:ext cx="7579360" cy="5369782"/>
          </a:xfrm>
          <a:prstGeom prst="rect">
            <a:avLst/>
          </a:prstGeom>
        </p:spPr>
      </p:pic>
      <p:pic>
        <p:nvPicPr>
          <p:cNvPr id="530" name="Google Shape;530;g9e22b816bd_0_31"/>
          <p:cNvPicPr preferRelativeResize="0"/>
          <p:nvPr/>
        </p:nvPicPr>
        <p:blipFill>
          <a:blip r:embed="rId5">
            <a:alphaModFix/>
          </a:blip>
          <a:stretch>
            <a:fillRect/>
          </a:stretch>
        </p:blipFill>
        <p:spPr>
          <a:xfrm>
            <a:off x="6532880" y="3647440"/>
            <a:ext cx="4744719" cy="298704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9da6a2eb16_0_40"/>
          <p:cNvSpPr txBox="1"/>
          <p:nvPr/>
        </p:nvSpPr>
        <p:spPr>
          <a:xfrm>
            <a:off x="5475885" y="2519679"/>
            <a:ext cx="5924700" cy="3725445"/>
          </a:xfrm>
          <a:prstGeom prst="rect">
            <a:avLst/>
          </a:prstGeom>
          <a:noFill/>
          <a:ln>
            <a:noFill/>
          </a:ln>
        </p:spPr>
        <p:txBody>
          <a:bodyPr spcFirstLastPara="1" wrap="square" lIns="91425" tIns="91425" rIns="91425" bIns="91425" anchor="t" anchorCtr="0">
            <a:noAutofit/>
          </a:bodyPr>
          <a:lstStyle/>
          <a:p>
            <a:pPr algn="just">
              <a:tabLst>
                <a:tab pos="270510" algn="l"/>
              </a:tabLst>
            </a:pPr>
            <a:r>
              <a:rPr lang="ru-RU" sz="1800" dirty="0">
                <a:effectLst/>
                <a:latin typeface="Calibri" panose="020F0502020204030204" pitchFamily="34" charset="0"/>
                <a:ea typeface="Arial" panose="020B0604020202020204" pitchFamily="34" charset="0"/>
                <a:cs typeface="Arial" panose="020B0604020202020204" pitchFamily="34" charset="0"/>
              </a:rPr>
              <a:t>Детские праздники крайне важны для каждого ребенка. Обидно и ребенку, которого не пригласили на День Рождения, и ребенку, к которому не пришли на праздник. Если Вы хотите устроить праздник по случаю Дня Рождения своего ребенка или отпраздновать другое важное событие, пригласите или всю группу, или только мальчиков/только девочек. Если были приглашены не все, необходимо приложить усилия, чтобы отсутствовавшие дети не чувствовали себя отверженными (например, при передаче приглашений или обсуждении прошедшего праздника используйте электронную почту). Если Вашего ребенка пригласили на праздник, где будут присутствовать все, позвольте ему пойти.</a:t>
            </a:r>
            <a:endParaRPr lang="et-EE" sz="1800" dirty="0">
              <a:effectLst/>
              <a:latin typeface="Calibri" panose="020F0502020204030204" pitchFamily="34" charset="0"/>
              <a:ea typeface="Calibri" panose="020F0502020204030204" pitchFamily="34" charset="0"/>
            </a:endParaRPr>
          </a:p>
        </p:txBody>
      </p:sp>
      <p:pic>
        <p:nvPicPr>
          <p:cNvPr id="510" name="Google Shape;510;g9da6a2eb16_0_40"/>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511" name="Google Shape;511;g9da6a2eb16_0_40"/>
          <p:cNvPicPr preferRelativeResize="0"/>
          <p:nvPr/>
        </p:nvPicPr>
        <p:blipFill>
          <a:blip r:embed="rId4">
            <a:alphaModFix/>
          </a:blip>
          <a:stretch>
            <a:fillRect/>
          </a:stretch>
        </p:blipFill>
        <p:spPr>
          <a:xfrm>
            <a:off x="537416" y="2724551"/>
            <a:ext cx="4816549" cy="3315699"/>
          </a:xfrm>
          <a:prstGeom prst="rect">
            <a:avLst/>
          </a:prstGeom>
          <a:noFill/>
          <a:ln>
            <a:noFill/>
          </a:ln>
        </p:spPr>
      </p:pic>
      <p:sp>
        <p:nvSpPr>
          <p:cNvPr id="512" name="Google Shape;512;g9da6a2eb16_0_40"/>
          <p:cNvSpPr txBox="1"/>
          <p:nvPr/>
        </p:nvSpPr>
        <p:spPr>
          <a:xfrm>
            <a:off x="415496" y="1586698"/>
            <a:ext cx="11329464" cy="1007100"/>
          </a:xfrm>
          <a:prstGeom prst="rect">
            <a:avLst/>
          </a:prstGeom>
          <a:noFill/>
          <a:ln>
            <a:noFill/>
          </a:ln>
        </p:spPr>
        <p:txBody>
          <a:bodyPr spcFirstLastPara="1" wrap="square" lIns="91425" tIns="91425" rIns="91425" bIns="91425" anchor="t" anchorCtr="0">
            <a:noAutofit/>
          </a:bodyPr>
          <a:lstStyle/>
          <a:p>
            <a:pPr>
              <a:lnSpc>
                <a:spcPct val="90000"/>
              </a:lnSpc>
            </a:pPr>
            <a:r>
              <a:rPr lang="ru-RU" sz="2400" b="1" dirty="0">
                <a:solidFill>
                  <a:schemeClr val="dk1"/>
                </a:solidFill>
                <a:latin typeface="+mn-lt"/>
                <a:cs typeface="Arial" panose="020B0604020202020204" pitchFamily="34" charset="0"/>
              </a:rPr>
              <a:t>Третий с</a:t>
            </a:r>
            <a:r>
              <a:rPr lang="ru-RU" sz="2400" b="1" dirty="0">
                <a:solidFill>
                  <a:schemeClr val="dk1"/>
                </a:solidFill>
                <a:effectLst/>
                <a:latin typeface="+mn-lt"/>
                <a:cs typeface="Arial" panose="020B0604020202020204" pitchFamily="34" charset="0"/>
              </a:rPr>
              <a:t>овет «Освободимся от травли!» </a:t>
            </a:r>
            <a:endParaRPr lang="et-EE" sz="2400" b="1" dirty="0">
              <a:solidFill>
                <a:schemeClr val="dk1"/>
              </a:solidFill>
              <a:effectLst/>
              <a:latin typeface="+mn-lt"/>
              <a:cs typeface="Arial" panose="020B0604020202020204" pitchFamily="34" charset="0"/>
            </a:endParaRPr>
          </a:p>
          <a:p>
            <a:pPr>
              <a:lnSpc>
                <a:spcPct val="90000"/>
              </a:lnSpc>
            </a:pPr>
            <a:r>
              <a:rPr lang="ru-RU" sz="2400" b="1" dirty="0">
                <a:solidFill>
                  <a:schemeClr val="dk1"/>
                </a:solidFill>
                <a:effectLst/>
                <a:latin typeface="+mn-lt"/>
                <a:cs typeface="Arial" panose="020B0604020202020204" pitchFamily="34" charset="0"/>
              </a:rPr>
              <a:t>«</a:t>
            </a:r>
            <a:r>
              <a:rPr lang="ru-RU" sz="2400" b="1" dirty="0">
                <a:effectLst/>
                <a:latin typeface="+mn-lt"/>
                <a:cs typeface="Arial" panose="020B0604020202020204" pitchFamily="34" charset="0"/>
              </a:rPr>
              <a:t>Соблюдайте важные принципы в отношении детских праздников</a:t>
            </a:r>
            <a:r>
              <a:rPr lang="ru-RU" sz="2400" b="1" dirty="0">
                <a:solidFill>
                  <a:schemeClr val="dk1"/>
                </a:solidFill>
                <a:latin typeface="+mn-lt"/>
                <a:cs typeface="Arial" panose="020B0604020202020204" pitchFamily="34" charset="0"/>
              </a:rPr>
              <a:t>»</a:t>
            </a:r>
            <a:endParaRPr lang="et-EE" sz="2400" b="1" dirty="0">
              <a:effectLst/>
              <a:latin typeface="+mn-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9e40148c1d_0_144"/>
          <p:cNvSpPr txBox="1"/>
          <p:nvPr/>
        </p:nvSpPr>
        <p:spPr>
          <a:xfrm>
            <a:off x="1815600" y="2563175"/>
            <a:ext cx="5924700" cy="274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1200"/>
              </a:spcBef>
              <a:spcAft>
                <a:spcPts val="0"/>
              </a:spcAft>
              <a:buNone/>
            </a:pPr>
            <a:endParaRPr sz="2800" b="1">
              <a:solidFill>
                <a:schemeClr val="dk1"/>
              </a:solidFill>
            </a:endParaRPr>
          </a:p>
          <a:p>
            <a:pPr marL="0" lvl="0" indent="0" algn="just" rtl="0">
              <a:lnSpc>
                <a:spcPct val="100000"/>
              </a:lnSpc>
              <a:spcBef>
                <a:spcPts val="1200"/>
              </a:spcBef>
              <a:spcAft>
                <a:spcPts val="0"/>
              </a:spcAft>
              <a:buNone/>
            </a:pPr>
            <a:endParaRPr sz="1800" b="1">
              <a:solidFill>
                <a:schemeClr val="dk1"/>
              </a:solidFill>
            </a:endParaRPr>
          </a:p>
          <a:p>
            <a:pPr marL="0" lvl="0" indent="0" algn="just" rtl="0">
              <a:lnSpc>
                <a:spcPct val="100000"/>
              </a:lnSpc>
              <a:spcBef>
                <a:spcPts val="1200"/>
              </a:spcBef>
              <a:spcAft>
                <a:spcPts val="100"/>
              </a:spcAft>
              <a:buNone/>
            </a:pPr>
            <a:endParaRPr sz="1800" b="1">
              <a:solidFill>
                <a:schemeClr val="dk1"/>
              </a:solidFill>
            </a:endParaRPr>
          </a:p>
        </p:txBody>
      </p:sp>
      <p:pic>
        <p:nvPicPr>
          <p:cNvPr id="546" name="Google Shape;546;g9e40148c1d_0_144"/>
          <p:cNvPicPr preferRelativeResize="0"/>
          <p:nvPr/>
        </p:nvPicPr>
        <p:blipFill rotWithShape="1">
          <a:blip r:embed="rId3">
            <a:alphaModFix/>
          </a:blip>
          <a:srcRect l="35720" t="10103" r="40987" b="25790"/>
          <a:stretch/>
        </p:blipFill>
        <p:spPr>
          <a:xfrm>
            <a:off x="8162965" y="1437182"/>
            <a:ext cx="2389475" cy="3901101"/>
          </a:xfrm>
          <a:prstGeom prst="rect">
            <a:avLst/>
          </a:prstGeom>
          <a:noFill/>
          <a:ln>
            <a:noFill/>
          </a:ln>
        </p:spPr>
      </p:pic>
      <p:sp>
        <p:nvSpPr>
          <p:cNvPr id="547" name="Google Shape;547;g9e40148c1d_0_144"/>
          <p:cNvSpPr txBox="1"/>
          <p:nvPr/>
        </p:nvSpPr>
        <p:spPr>
          <a:xfrm>
            <a:off x="892105" y="2045083"/>
            <a:ext cx="7180840" cy="311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RU" sz="2200" b="1" dirty="0">
                <a:solidFill>
                  <a:schemeClr val="dk1"/>
                </a:solidFill>
              </a:rPr>
              <a:t>Упражнение – обсуждение: </a:t>
            </a:r>
            <a:endParaRPr sz="2200" dirty="0">
              <a:solidFill>
                <a:schemeClr val="dk1"/>
              </a:solidFill>
            </a:endParaRPr>
          </a:p>
          <a:p>
            <a:pPr marL="0" lvl="0" indent="0" algn="ctr" rtl="0">
              <a:spcBef>
                <a:spcPts val="0"/>
              </a:spcBef>
              <a:spcAft>
                <a:spcPts val="0"/>
              </a:spcAft>
              <a:buNone/>
            </a:pPr>
            <a:r>
              <a:rPr lang="ru-RU" sz="2200" dirty="0">
                <a:solidFill>
                  <a:schemeClr val="dk1"/>
                </a:solidFill>
              </a:rPr>
              <a:t>При помощи Друга Медведя родители делятся на группы. Каждый член группы называет один способ, при помощи которого они учат (если учат) своего ребенка быть смелым и защищать одногруппника  от несправедливости (если приятеля или друга не хотят брать в игру, если его вещи берут без спроса, если ему угрожают, его толкают и т. п.). </a:t>
            </a:r>
            <a:endParaRPr sz="2200" dirty="0">
              <a:solidFill>
                <a:schemeClr val="dk1"/>
              </a:solidFill>
            </a:endParaRPr>
          </a:p>
        </p:txBody>
      </p:sp>
      <p:pic>
        <p:nvPicPr>
          <p:cNvPr id="548" name="Google Shape;548;g9e40148c1d_0_144"/>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549" name="Google Shape;549;g9e40148c1d_0_144"/>
          <p:cNvSpPr txBox="1"/>
          <p:nvPr/>
        </p:nvSpPr>
        <p:spPr>
          <a:xfrm>
            <a:off x="767920" y="5431033"/>
            <a:ext cx="10066500" cy="867000"/>
          </a:xfrm>
          <a:prstGeom prst="rect">
            <a:avLst/>
          </a:prstGeom>
          <a:noFill/>
          <a:ln>
            <a:noFill/>
          </a:ln>
        </p:spPr>
        <p:txBody>
          <a:bodyPr spcFirstLastPara="1" wrap="square" lIns="91425" tIns="91425" rIns="91425" bIns="91425" anchor="t" anchorCtr="0">
            <a:noAutofit/>
          </a:bodyPr>
          <a:lstStyle/>
          <a:p>
            <a:pPr lvl="0" algn="just">
              <a:lnSpc>
                <a:spcPct val="70000"/>
              </a:lnSpc>
              <a:spcBef>
                <a:spcPts val="1000"/>
              </a:spcBef>
            </a:pPr>
            <a:r>
              <a:rPr lang="ru-RU" sz="1500" i="1" dirty="0">
                <a:solidFill>
                  <a:schemeClr val="dk1"/>
                </a:solidFill>
              </a:rPr>
              <a:t>Выполняя упражнение, помните, что травля возможна только в том случае, если наблюдатели непосредственно либо косвенно одобряют такое поведение и не реагируют на него. Не забывайте, что дети в возрасте 0–3 лет не умеют умышленно делать кому-то больно и подвергать травле, но в этом возрасте ребенок уже должен получить четкое послание о недопустимости такого поведения.</a:t>
            </a:r>
            <a:endParaRPr sz="15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g92e6739a07_0_106"/>
          <p:cNvSpPr txBox="1">
            <a:spLocks noGrp="1"/>
          </p:cNvSpPr>
          <p:nvPr>
            <p:ph type="ctrTitle"/>
          </p:nvPr>
        </p:nvSpPr>
        <p:spPr>
          <a:xfrm>
            <a:off x="1429700" y="2617001"/>
            <a:ext cx="9568800" cy="189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ru-RU" sz="2600" dirty="0">
                <a:solidFill>
                  <a:srgbClr val="000000"/>
                </a:solidFill>
                <a:latin typeface="Georgia"/>
                <a:ea typeface="Georgia"/>
                <a:cs typeface="Georgia"/>
                <a:sym typeface="Georgia"/>
              </a:rPr>
              <a:t>ФЕНОМЕН ТРАВЛИ</a:t>
            </a:r>
            <a:endParaRPr sz="2600" dirty="0">
              <a:solidFill>
                <a:srgbClr val="000000"/>
              </a:solidFill>
              <a:latin typeface="Georgia"/>
              <a:ea typeface="Georgia"/>
              <a:cs typeface="Georgia"/>
              <a:sym typeface="Georgia"/>
            </a:endParaRPr>
          </a:p>
          <a:p>
            <a:pPr marL="0" lvl="0" indent="0" algn="ctr" rtl="0">
              <a:lnSpc>
                <a:spcPct val="100000"/>
              </a:lnSpc>
              <a:spcBef>
                <a:spcPts val="0"/>
              </a:spcBef>
              <a:spcAft>
                <a:spcPts val="0"/>
              </a:spcAft>
              <a:buClr>
                <a:schemeClr val="dk1"/>
              </a:buClr>
              <a:buSzPts val="1100"/>
              <a:buFont typeface="Arial"/>
              <a:buNone/>
            </a:pPr>
            <a:endParaRPr sz="2600" dirty="0">
              <a:solidFill>
                <a:srgbClr val="000000"/>
              </a:solidFill>
              <a:latin typeface="Georgia"/>
              <a:ea typeface="Georgia"/>
              <a:cs typeface="Georgia"/>
              <a:sym typeface="Georgia"/>
            </a:endParaRPr>
          </a:p>
          <a:p>
            <a:pPr marL="0" lvl="0" indent="0" algn="ctr" rtl="0">
              <a:lnSpc>
                <a:spcPct val="100000"/>
              </a:lnSpc>
              <a:spcBef>
                <a:spcPts val="0"/>
              </a:spcBef>
              <a:spcAft>
                <a:spcPts val="0"/>
              </a:spcAft>
              <a:buClr>
                <a:schemeClr val="dk1"/>
              </a:buClr>
              <a:buSzPts val="1100"/>
              <a:buFont typeface="Arial"/>
              <a:buNone/>
            </a:pPr>
            <a:r>
              <a:rPr lang="ru-RU" sz="2600" dirty="0">
                <a:solidFill>
                  <a:srgbClr val="000000"/>
                </a:solidFill>
                <a:latin typeface="Georgia"/>
                <a:ea typeface="Georgia"/>
                <a:cs typeface="Georgia"/>
                <a:sym typeface="Georgia"/>
              </a:rPr>
              <a:t>Что родитель должен знать о травле, чтобы предотвратить ее в детском коллективе?</a:t>
            </a:r>
            <a:endParaRPr sz="2600" dirty="0">
              <a:solidFill>
                <a:srgbClr val="000000"/>
              </a:solidFill>
              <a:latin typeface="Georgia"/>
              <a:ea typeface="Georgia"/>
              <a:cs typeface="Georgia"/>
              <a:sym typeface="Georgia"/>
            </a:endParaRPr>
          </a:p>
        </p:txBody>
      </p:sp>
      <p:pic>
        <p:nvPicPr>
          <p:cNvPr id="90" name="Google Shape;90;g92e6739a07_0_10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9da6a2eb16_0_54"/>
          <p:cNvSpPr txBox="1"/>
          <p:nvPr/>
        </p:nvSpPr>
        <p:spPr>
          <a:xfrm>
            <a:off x="5453083" y="2955672"/>
            <a:ext cx="5924700" cy="2693074"/>
          </a:xfrm>
          <a:prstGeom prst="rect">
            <a:avLst/>
          </a:prstGeom>
          <a:noFill/>
          <a:ln>
            <a:noFill/>
          </a:ln>
        </p:spPr>
        <p:txBody>
          <a:bodyPr spcFirstLastPara="1" wrap="square" lIns="91425" tIns="91425" rIns="91425" bIns="91425" anchor="t" anchorCtr="0">
            <a:noAutofit/>
          </a:bodyPr>
          <a:lstStyle/>
          <a:p>
            <a:pPr algn="just">
              <a:tabLst>
                <a:tab pos="270510" algn="l"/>
              </a:tabLst>
            </a:pPr>
            <a:r>
              <a:rPr lang="ru-RU" sz="1800" dirty="0">
                <a:solidFill>
                  <a:srgbClr val="000000"/>
                </a:solidFill>
                <a:effectLst/>
                <a:latin typeface="+mn-lt"/>
                <a:ea typeface="Arial" panose="020B0604020202020204" pitchFamily="34" charset="0"/>
                <a:cs typeface="Arial" panose="020B0604020202020204" pitchFamily="34" charset="0"/>
              </a:rPr>
              <a:t>Дети, которые по какой-то причине не вовлечены и исключаются из детской группы, нуждаются в помощи приятеля или  конкретном приглашении. Хвалите своего ребенка в ситуациях, когда он приходит на помощь ребенку, не включенному в группу, и оказывает ему поддержку. Дети, которые осмеливаются постоять как сами за себя, так и при виде несправедливости сказать другим «Хватит!» или «Прекратите!», внутренне растут сами.</a:t>
            </a:r>
            <a:endParaRPr lang="et-EE" sz="1800" dirty="0">
              <a:effectLst/>
              <a:latin typeface="+mn-lt"/>
              <a:ea typeface="Calibri" panose="020F0502020204030204" pitchFamily="34" charset="0"/>
            </a:endParaRPr>
          </a:p>
          <a:p>
            <a:pPr marL="0" lvl="0" indent="0" algn="just" rtl="0">
              <a:lnSpc>
                <a:spcPct val="100000"/>
              </a:lnSpc>
              <a:spcBef>
                <a:spcPts val="1200"/>
              </a:spcBef>
              <a:spcAft>
                <a:spcPts val="100"/>
              </a:spcAft>
              <a:buNone/>
            </a:pPr>
            <a:endParaRPr sz="1800" b="1" dirty="0">
              <a:solidFill>
                <a:schemeClr val="dk1"/>
              </a:solidFill>
            </a:endParaRPr>
          </a:p>
        </p:txBody>
      </p:sp>
      <p:pic>
        <p:nvPicPr>
          <p:cNvPr id="537" name="Google Shape;537;g9da6a2eb16_0_54"/>
          <p:cNvPicPr preferRelativeResize="0"/>
          <p:nvPr/>
        </p:nvPicPr>
        <p:blipFill rotWithShape="1">
          <a:blip r:embed="rId3">
            <a:alphaModFix/>
          </a:blip>
          <a:srcRect l="16787" t="23053" r="29816" b="2168"/>
          <a:stretch/>
        </p:blipFill>
        <p:spPr>
          <a:xfrm>
            <a:off x="503050" y="2799507"/>
            <a:ext cx="4695077" cy="3492850"/>
          </a:xfrm>
          <a:prstGeom prst="rect">
            <a:avLst/>
          </a:prstGeom>
          <a:noFill/>
          <a:ln>
            <a:noFill/>
          </a:ln>
        </p:spPr>
      </p:pic>
      <p:pic>
        <p:nvPicPr>
          <p:cNvPr id="538" name="Google Shape;538;g9da6a2eb16_0_54"/>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539" name="Google Shape;539;g9da6a2eb16_0_54"/>
          <p:cNvSpPr txBox="1"/>
          <p:nvPr/>
        </p:nvSpPr>
        <p:spPr>
          <a:xfrm>
            <a:off x="318150" y="1493718"/>
            <a:ext cx="11555700" cy="1109100"/>
          </a:xfrm>
          <a:prstGeom prst="rect">
            <a:avLst/>
          </a:prstGeom>
          <a:noFill/>
          <a:ln>
            <a:noFill/>
          </a:ln>
        </p:spPr>
        <p:txBody>
          <a:bodyPr spcFirstLastPara="1" wrap="square" lIns="91425" tIns="91425" rIns="91425" bIns="91425" anchor="t" anchorCtr="0">
            <a:noAutofit/>
          </a:bodyPr>
          <a:lstStyle/>
          <a:p>
            <a:pPr>
              <a:lnSpc>
                <a:spcPct val="90000"/>
              </a:lnSpc>
            </a:pPr>
            <a:r>
              <a:rPr lang="ru-RU" sz="2400" b="1" dirty="0">
                <a:solidFill>
                  <a:schemeClr val="dk1"/>
                </a:solidFill>
                <a:latin typeface="+mn-lt"/>
                <a:cs typeface="Arial" panose="020B0604020202020204" pitchFamily="34" charset="0"/>
              </a:rPr>
              <a:t>Четверный с</a:t>
            </a:r>
            <a:r>
              <a:rPr lang="ru-RU" sz="2400" b="1" dirty="0">
                <a:solidFill>
                  <a:schemeClr val="dk1"/>
                </a:solidFill>
                <a:effectLst/>
                <a:latin typeface="+mn-lt"/>
                <a:cs typeface="Arial" panose="020B0604020202020204" pitchFamily="34" charset="0"/>
              </a:rPr>
              <a:t>овет «Освободимся от травли!» </a:t>
            </a:r>
          </a:p>
          <a:p>
            <a:pPr>
              <a:lnSpc>
                <a:spcPct val="90000"/>
              </a:lnSpc>
            </a:pPr>
            <a:r>
              <a:rPr lang="ru-RU" sz="2400" b="1" dirty="0">
                <a:solidFill>
                  <a:schemeClr val="dk1"/>
                </a:solidFill>
                <a:latin typeface="+mn-lt"/>
              </a:rPr>
              <a:t>«</a:t>
            </a:r>
            <a:r>
              <a:rPr lang="ru-RU" sz="2400" b="1" dirty="0">
                <a:effectLst/>
                <a:latin typeface="+mn-lt"/>
                <a:cs typeface="Arial" panose="020B0604020202020204" pitchFamily="34" charset="0"/>
              </a:rPr>
              <a:t>Побуждайте своего ребенка поддерживать и защищать приятелей</a:t>
            </a:r>
            <a:r>
              <a:rPr lang="et-EE" sz="2400" b="1" dirty="0">
                <a:effectLst/>
                <a:latin typeface="+mn-lt"/>
                <a:cs typeface="Arial" panose="020B0604020202020204" pitchFamily="34" charset="0"/>
              </a:rPr>
              <a:t> </a:t>
            </a:r>
            <a:r>
              <a:rPr lang="ru-RU" sz="2400" b="1" dirty="0">
                <a:effectLst/>
                <a:latin typeface="+mn-lt"/>
                <a:cs typeface="Arial" panose="020B0604020202020204" pitchFamily="34" charset="0"/>
              </a:rPr>
              <a:t>и друзей, которые не могут защитить себя сами»</a:t>
            </a:r>
            <a:endParaRPr lang="et-EE" sz="2400" b="1" dirty="0">
              <a:effectLst/>
              <a:latin typeface="+mn-lt"/>
            </a:endParaRPr>
          </a:p>
          <a:p>
            <a:pPr marL="0" marR="0" lvl="0" indent="0" algn="l" rtl="0">
              <a:lnSpc>
                <a:spcPct val="90000"/>
              </a:lnSpc>
              <a:spcBef>
                <a:spcPts val="0"/>
              </a:spcBef>
              <a:spcAft>
                <a:spcPts val="0"/>
              </a:spcAft>
              <a:buNone/>
            </a:pPr>
            <a:endParaRPr sz="2400" dirty="0">
              <a:latin typeface="+mn-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l="11500" t="18392" r="27666" b="1294"/>
          <a:stretch/>
        </p:blipFill>
        <p:spPr>
          <a:xfrm>
            <a:off x="336499" y="2510066"/>
            <a:ext cx="5759501" cy="4039549"/>
          </a:xfrm>
          <a:prstGeom prst="rect">
            <a:avLst/>
          </a:prstGeom>
          <a:noFill/>
          <a:ln>
            <a:noFill/>
          </a:ln>
        </p:spPr>
      </p:pic>
      <p:sp>
        <p:nvSpPr>
          <p:cNvPr id="564" name="Google Shape;564;p30"/>
          <p:cNvSpPr txBox="1">
            <a:spLocks noGrp="1"/>
          </p:cNvSpPr>
          <p:nvPr>
            <p:ph type="title"/>
          </p:nvPr>
        </p:nvSpPr>
        <p:spPr>
          <a:xfrm>
            <a:off x="289860" y="1488782"/>
            <a:ext cx="10342800" cy="762900"/>
          </a:xfrm>
          <a:prstGeom prst="rect">
            <a:avLst/>
          </a:prstGeom>
          <a:noFill/>
          <a:ln>
            <a:noFill/>
          </a:ln>
        </p:spPr>
        <p:txBody>
          <a:bodyPr spcFirstLastPara="1" wrap="square" lIns="91425" tIns="45700" rIns="91425" bIns="45700" anchor="t" anchorCtr="0">
            <a:noAutofit/>
          </a:bodyPr>
          <a:lstStyle/>
          <a:p>
            <a:pPr lvl="0"/>
            <a:r>
              <a:rPr lang="ru-RU" sz="2400" dirty="0">
                <a:solidFill>
                  <a:srgbClr val="000000"/>
                </a:solidFill>
              </a:rPr>
              <a:t>Тематическая карточка программы «Освободимся от травли!» для родителей, </a:t>
            </a:r>
            <a:r>
              <a:rPr lang="ru-RU" sz="3000" dirty="0">
                <a:solidFill>
                  <a:srgbClr val="000000"/>
                </a:solidFill>
              </a:rPr>
              <a:t>карточка № 21 «Хороший пример»</a:t>
            </a:r>
            <a:endParaRPr sz="3000" dirty="0"/>
          </a:p>
        </p:txBody>
      </p:sp>
      <p:sp>
        <p:nvSpPr>
          <p:cNvPr id="565" name="Google Shape;565;p30"/>
          <p:cNvSpPr txBox="1"/>
          <p:nvPr/>
        </p:nvSpPr>
        <p:spPr>
          <a:xfrm>
            <a:off x="6348437" y="2510066"/>
            <a:ext cx="5211848" cy="2556721"/>
          </a:xfrm>
          <a:prstGeom prst="rect">
            <a:avLst/>
          </a:prstGeom>
          <a:noFill/>
          <a:ln>
            <a:noFill/>
          </a:ln>
        </p:spPr>
        <p:txBody>
          <a:bodyPr spcFirstLastPara="1" wrap="square" lIns="91425" tIns="45700" rIns="91425" bIns="45700" anchor="t" anchorCtr="0">
            <a:noAutofit/>
          </a:bodyPr>
          <a:lstStyle/>
          <a:p>
            <a:pPr lvl="0" algn="ctr">
              <a:buClr>
                <a:schemeClr val="dk1"/>
              </a:buClr>
              <a:buSzPts val="1100"/>
            </a:pPr>
            <a:r>
              <a:rPr lang="ru-RU" sz="1600" b="1" dirty="0"/>
              <a:t>Упражнение:</a:t>
            </a:r>
            <a:r>
              <a:rPr lang="ru-RU" sz="1600" dirty="0"/>
              <a:t> родители в группах рассуждают на </a:t>
            </a:r>
            <a:r>
              <a:rPr lang="ru-RU" sz="1600" dirty="0">
                <a:solidFill>
                  <a:schemeClr val="dk1"/>
                </a:solidFill>
              </a:rPr>
              <a:t>вопросы, приведенные на обратной стороне карточки</a:t>
            </a:r>
            <a:r>
              <a:rPr lang="ru-RU" sz="1600" dirty="0"/>
              <a:t>.</a:t>
            </a:r>
            <a:endParaRPr sz="1600" dirty="0"/>
          </a:p>
          <a:p>
            <a:pPr marL="0" lvl="0" indent="0" algn="ctr" rtl="0">
              <a:spcBef>
                <a:spcPts val="0"/>
              </a:spcBef>
              <a:spcAft>
                <a:spcPts val="0"/>
              </a:spcAft>
              <a:buClr>
                <a:schemeClr val="dk1"/>
              </a:buClr>
              <a:buSzPts val="1100"/>
              <a:buFont typeface="Arial"/>
              <a:buNone/>
            </a:pPr>
            <a:endParaRPr sz="1600" dirty="0"/>
          </a:p>
          <a:p>
            <a:pPr marL="0" lvl="0" indent="0" algn="ctr" rtl="0">
              <a:spcBef>
                <a:spcPts val="0"/>
              </a:spcBef>
              <a:spcAft>
                <a:spcPts val="0"/>
              </a:spcAft>
              <a:buClr>
                <a:schemeClr val="dk1"/>
              </a:buClr>
              <a:buSzPts val="1100"/>
              <a:buFont typeface="Arial"/>
              <a:buNone/>
            </a:pPr>
            <a:r>
              <a:rPr lang="ru-RU" sz="1600" dirty="0"/>
              <a:t>После работы в группах все участники совместно заключают </a:t>
            </a:r>
            <a:r>
              <a:rPr lang="ru-RU" sz="1600" b="1" dirty="0"/>
              <a:t>договоренности, которых родители будут придерживаться </a:t>
            </a:r>
            <a:r>
              <a:rPr lang="ru-RU" sz="1600" dirty="0"/>
              <a:t>по вопросу использования смарт-устройств в детском саду. </a:t>
            </a:r>
            <a:endParaRPr sz="1600" dirty="0"/>
          </a:p>
          <a:p>
            <a:pPr marL="0" lvl="0" indent="0" algn="ctr" rtl="0">
              <a:spcBef>
                <a:spcPts val="0"/>
              </a:spcBef>
              <a:spcAft>
                <a:spcPts val="0"/>
              </a:spcAft>
              <a:buClr>
                <a:schemeClr val="dk1"/>
              </a:buClr>
              <a:buSzPts val="1100"/>
              <a:buFont typeface="Arial"/>
              <a:buNone/>
            </a:pPr>
            <a:r>
              <a:rPr lang="ru-RU" sz="1600" dirty="0"/>
              <a:t>Высказывается участник, у которого в </a:t>
            </a:r>
          </a:p>
          <a:p>
            <a:pPr marL="0" lvl="0" indent="0" algn="ctr" rtl="0">
              <a:spcBef>
                <a:spcPts val="0"/>
              </a:spcBef>
              <a:spcAft>
                <a:spcPts val="0"/>
              </a:spcAft>
              <a:buClr>
                <a:schemeClr val="dk1"/>
              </a:buClr>
              <a:buSzPts val="1100"/>
              <a:buFont typeface="Arial"/>
              <a:buNone/>
            </a:pPr>
            <a:r>
              <a:rPr lang="ru-RU" sz="1600" dirty="0"/>
              <a:t>руках Друг Медведь.</a:t>
            </a:r>
            <a:endParaRPr sz="1600" dirty="0"/>
          </a:p>
          <a:p>
            <a:pPr marL="0" lvl="0" indent="0" algn="ctr" rtl="0">
              <a:spcBef>
                <a:spcPts val="0"/>
              </a:spcBef>
              <a:spcAft>
                <a:spcPts val="0"/>
              </a:spcAft>
              <a:buClr>
                <a:schemeClr val="dk1"/>
              </a:buClr>
              <a:buSzPts val="1100"/>
              <a:buFont typeface="Arial"/>
              <a:buNone/>
            </a:pPr>
            <a:endParaRPr sz="1600" b="1"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Arial"/>
              <a:ea typeface="Arial"/>
              <a:cs typeface="Arial"/>
              <a:sym typeface="Arial"/>
            </a:endParaRPr>
          </a:p>
        </p:txBody>
      </p:sp>
      <p:pic>
        <p:nvPicPr>
          <p:cNvPr id="566" name="Google Shape;566;p30"/>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pic>
        <p:nvPicPr>
          <p:cNvPr id="567" name="Google Shape;567;p30"/>
          <p:cNvPicPr preferRelativeResize="0"/>
          <p:nvPr/>
        </p:nvPicPr>
        <p:blipFill>
          <a:blip r:embed="rId5">
            <a:alphaModFix/>
          </a:blip>
          <a:stretch>
            <a:fillRect/>
          </a:stretch>
        </p:blipFill>
        <p:spPr>
          <a:xfrm>
            <a:off x="7964658" y="5188707"/>
            <a:ext cx="1979405" cy="1575028"/>
          </a:xfrm>
          <a:prstGeom prst="rect">
            <a:avLst/>
          </a:prstGeom>
          <a:noFill/>
          <a:ln>
            <a:noFill/>
          </a:ln>
        </p:spPr>
      </p:pic>
      <p:pic>
        <p:nvPicPr>
          <p:cNvPr id="568" name="Google Shape;568;p30"/>
          <p:cNvPicPr preferRelativeResize="0"/>
          <p:nvPr/>
        </p:nvPicPr>
        <p:blipFill rotWithShape="1">
          <a:blip r:embed="rId6">
            <a:alphaModFix/>
          </a:blip>
          <a:srcRect l="15445" t="3068" r="14092" b="3078"/>
          <a:stretch/>
        </p:blipFill>
        <p:spPr>
          <a:xfrm>
            <a:off x="10218769" y="1451876"/>
            <a:ext cx="827783" cy="680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5" name="Google Shape;575;g9e22b816bd_0_17"/>
          <p:cNvPicPr preferRelativeResize="0"/>
          <p:nvPr/>
        </p:nvPicPr>
        <p:blipFill rotWithShape="1">
          <a:blip r:embed="rId3">
            <a:alphaModFix/>
          </a:blip>
          <a:srcRect l="2724" t="11168" r="2667" b="36568"/>
          <a:stretch/>
        </p:blipFill>
        <p:spPr>
          <a:xfrm>
            <a:off x="0" y="-78225"/>
            <a:ext cx="12192003" cy="1344433"/>
          </a:xfrm>
          <a:prstGeom prst="rect">
            <a:avLst/>
          </a:prstGeom>
          <a:noFill/>
          <a:ln>
            <a:noFill/>
          </a:ln>
        </p:spPr>
      </p:pic>
      <p:pic>
        <p:nvPicPr>
          <p:cNvPr id="3" name="Picture 2">
            <a:extLst>
              <a:ext uri="{FF2B5EF4-FFF2-40B4-BE49-F238E27FC236}">
                <a16:creationId xmlns:a16="http://schemas.microsoft.com/office/drawing/2014/main" id="{A5E2628B-3B21-4879-A713-C9D9D09A983E}"/>
              </a:ext>
            </a:extLst>
          </p:cNvPr>
          <p:cNvPicPr>
            <a:picLocks noChangeAspect="1"/>
          </p:cNvPicPr>
          <p:nvPr/>
        </p:nvPicPr>
        <p:blipFill rotWithShape="1">
          <a:blip r:embed="rId4"/>
          <a:srcRect l="11916" t="22157" r="30834" b="3490"/>
          <a:stretch/>
        </p:blipFill>
        <p:spPr>
          <a:xfrm>
            <a:off x="139974" y="1266208"/>
            <a:ext cx="7927852" cy="5469872"/>
          </a:xfrm>
          <a:prstGeom prst="rect">
            <a:avLst/>
          </a:prstGeom>
        </p:spPr>
      </p:pic>
      <p:pic>
        <p:nvPicPr>
          <p:cNvPr id="576" name="Google Shape;576;g9e22b816bd_0_17"/>
          <p:cNvPicPr preferRelativeResize="0"/>
          <p:nvPr/>
        </p:nvPicPr>
        <p:blipFill rotWithShape="1">
          <a:blip r:embed="rId5">
            <a:alphaModFix/>
          </a:blip>
          <a:srcRect l="12346" t="21622" r="27668" b="1298"/>
          <a:stretch/>
        </p:blipFill>
        <p:spPr>
          <a:xfrm>
            <a:off x="7426960" y="3271521"/>
            <a:ext cx="4371066" cy="304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9da6a2eb16_0_62"/>
          <p:cNvSpPr txBox="1"/>
          <p:nvPr/>
        </p:nvSpPr>
        <p:spPr>
          <a:xfrm>
            <a:off x="5357100" y="2427975"/>
            <a:ext cx="5932800" cy="3448525"/>
          </a:xfrm>
          <a:prstGeom prst="rect">
            <a:avLst/>
          </a:prstGeom>
          <a:noFill/>
          <a:ln>
            <a:noFill/>
          </a:ln>
        </p:spPr>
        <p:txBody>
          <a:bodyPr spcFirstLastPara="1" wrap="square" lIns="91425" tIns="91425" rIns="91425" bIns="91425" anchor="t" anchorCtr="0">
            <a:noAutofit/>
          </a:bodyPr>
          <a:lstStyle/>
          <a:p>
            <a:pPr algn="just">
              <a:tabLst>
                <a:tab pos="270510" algn="l"/>
              </a:tabLst>
            </a:pPr>
            <a:r>
              <a:rPr lang="ru-RU" sz="1800" dirty="0">
                <a:effectLst/>
                <a:latin typeface="+mn-lt"/>
                <a:ea typeface="Arial" panose="020B0604020202020204" pitchFamily="34" charset="0"/>
                <a:cs typeface="Arial" panose="020B0604020202020204" pitchFamily="34" charset="0"/>
              </a:rPr>
              <a:t>Детям необходимо объяснять, как работают цифровые средства общения и какие риски сопутствуют их возможностям. Родитель, который хочет принимать активное участие в жизни своего ребенка, должен интересоваться, в том числе, его виртуальной жизнью и обладать навыками, которые позволят его направлять в виртуальном мире. Необходимо научить ребенка тому, что при использовании дигитальных устройств действуют те же принципы, что и в реальной жизни: необходимо проявлять уважение, толерантность, заботу и, при необходимости, смелость, чтобы прийти на помощь тому, кто не может защитить себя сам.</a:t>
            </a:r>
            <a:endParaRPr lang="et-EE" sz="1800" dirty="0">
              <a:effectLst/>
              <a:latin typeface="+mn-lt"/>
              <a:ea typeface="Calibri" panose="020F0502020204030204" pitchFamily="34" charset="0"/>
            </a:endParaRPr>
          </a:p>
        </p:txBody>
      </p:sp>
      <p:pic>
        <p:nvPicPr>
          <p:cNvPr id="556" name="Google Shape;556;g9da6a2eb16_0_62"/>
          <p:cNvPicPr preferRelativeResize="0"/>
          <p:nvPr/>
        </p:nvPicPr>
        <p:blipFill>
          <a:blip r:embed="rId3">
            <a:alphaModFix/>
          </a:blip>
          <a:stretch>
            <a:fillRect/>
          </a:stretch>
        </p:blipFill>
        <p:spPr>
          <a:xfrm>
            <a:off x="735700" y="2615425"/>
            <a:ext cx="4495300" cy="3261075"/>
          </a:xfrm>
          <a:prstGeom prst="rect">
            <a:avLst/>
          </a:prstGeom>
          <a:noFill/>
          <a:ln>
            <a:noFill/>
          </a:ln>
        </p:spPr>
      </p:pic>
      <p:pic>
        <p:nvPicPr>
          <p:cNvPr id="557" name="Google Shape;557;g9da6a2eb16_0_62"/>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558" name="Google Shape;558;g9da6a2eb16_0_62"/>
          <p:cNvSpPr txBox="1"/>
          <p:nvPr/>
        </p:nvSpPr>
        <p:spPr>
          <a:xfrm>
            <a:off x="619760" y="1476379"/>
            <a:ext cx="10670140" cy="1007100"/>
          </a:xfrm>
          <a:prstGeom prst="rect">
            <a:avLst/>
          </a:prstGeom>
          <a:noFill/>
          <a:ln>
            <a:noFill/>
          </a:ln>
        </p:spPr>
        <p:txBody>
          <a:bodyPr spcFirstLastPara="1" wrap="square" lIns="91425" tIns="91425" rIns="91425" bIns="91425" anchor="t" anchorCtr="0">
            <a:noAutofit/>
          </a:bodyPr>
          <a:lstStyle/>
          <a:p>
            <a:pPr>
              <a:lnSpc>
                <a:spcPct val="90000"/>
              </a:lnSpc>
            </a:pPr>
            <a:r>
              <a:rPr lang="ru-RU" sz="2400" b="1" dirty="0">
                <a:solidFill>
                  <a:schemeClr val="dk1"/>
                </a:solidFill>
                <a:latin typeface="+mn-lt"/>
                <a:cs typeface="Arial" panose="020B0604020202020204" pitchFamily="34" charset="0"/>
              </a:rPr>
              <a:t>Пятый с</a:t>
            </a:r>
            <a:r>
              <a:rPr lang="ru-RU" sz="2400" b="1" dirty="0">
                <a:solidFill>
                  <a:schemeClr val="dk1"/>
                </a:solidFill>
                <a:effectLst/>
                <a:latin typeface="+mn-lt"/>
                <a:cs typeface="Arial" panose="020B0604020202020204" pitchFamily="34" charset="0"/>
              </a:rPr>
              <a:t>овет «Освободимся от травли!» </a:t>
            </a:r>
          </a:p>
          <a:p>
            <a:pPr>
              <a:lnSpc>
                <a:spcPct val="90000"/>
              </a:lnSpc>
            </a:pPr>
            <a:r>
              <a:rPr lang="ru-RU" sz="2400" b="1" dirty="0">
                <a:effectLst/>
                <a:latin typeface="+mn-lt"/>
                <a:ea typeface="Calibri" panose="020F0502020204030204" pitchFamily="34" charset="0"/>
                <a:cs typeface="Arial" panose="020B0604020202020204" pitchFamily="34" charset="0"/>
              </a:rPr>
              <a:t>«Принимайте участие в цифровой жизни своего ребенка»</a:t>
            </a:r>
            <a:endParaRPr sz="2400" b="1" dirty="0">
              <a:latin typeface="+mn-l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590"/>
        <p:cNvGrpSpPr/>
        <p:nvPr/>
      </p:nvGrpSpPr>
      <p:grpSpPr>
        <a:xfrm>
          <a:off x="0" y="0"/>
          <a:ext cx="0" cy="0"/>
          <a:chOff x="0" y="0"/>
          <a:chExt cx="0" cy="0"/>
        </a:xfrm>
      </p:grpSpPr>
      <p:sp>
        <p:nvSpPr>
          <p:cNvPr id="593" name="Google Shape;593;g97015a1d1d_0_38"/>
          <p:cNvSpPr txBox="1"/>
          <p:nvPr/>
        </p:nvSpPr>
        <p:spPr>
          <a:xfrm>
            <a:off x="452455" y="1659083"/>
            <a:ext cx="5380117" cy="668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ru-RU" sz="2400" b="1" dirty="0">
                <a:solidFill>
                  <a:schemeClr val="dk1"/>
                </a:solidFill>
              </a:rPr>
              <a:t>КАК ЗАМЕЧАТЬ И НАЗЫВАТЬ ЭМОЦИИ</a:t>
            </a:r>
            <a:endParaRPr sz="2400" b="1" dirty="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2400" dirty="0">
              <a:solidFill>
                <a:schemeClr val="dk1"/>
              </a:solidFill>
            </a:endParaRPr>
          </a:p>
        </p:txBody>
      </p:sp>
      <p:pic>
        <p:nvPicPr>
          <p:cNvPr id="594" name="Google Shape;594;g97015a1d1d_0_38"/>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595" name="Google Shape;595;g97015a1d1d_0_38"/>
          <p:cNvSpPr txBox="1">
            <a:spLocks noGrp="1"/>
          </p:cNvSpPr>
          <p:nvPr>
            <p:ph type="title"/>
          </p:nvPr>
        </p:nvSpPr>
        <p:spPr>
          <a:xfrm>
            <a:off x="5383436" y="1463907"/>
            <a:ext cx="6155742" cy="112460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1600" b="1" dirty="0">
                <a:solidFill>
                  <a:schemeClr val="tx1"/>
                </a:solidFill>
              </a:rPr>
              <a:t>Упражнение: </a:t>
            </a:r>
            <a:r>
              <a:rPr lang="ru-RU" sz="1600" b="0" dirty="0">
                <a:solidFill>
                  <a:schemeClr val="tx1"/>
                </a:solidFill>
              </a:rPr>
              <a:t>Учителя</a:t>
            </a:r>
            <a:r>
              <a:rPr lang="ru-RU" sz="1600" b="1" dirty="0">
                <a:solidFill>
                  <a:schemeClr val="tx1"/>
                </a:solidFill>
              </a:rPr>
              <a:t> </a:t>
            </a:r>
            <a:r>
              <a:rPr lang="ru-RU" sz="1600" b="0" dirty="0">
                <a:solidFill>
                  <a:schemeClr val="tx1"/>
                </a:solidFill>
              </a:rPr>
              <a:t>знакомят</a:t>
            </a:r>
            <a:r>
              <a:rPr lang="ru-RU" sz="1600" b="1" dirty="0">
                <a:solidFill>
                  <a:schemeClr val="tx1"/>
                </a:solidFill>
              </a:rPr>
              <a:t> </a:t>
            </a:r>
            <a:r>
              <a:rPr lang="ru-RU" sz="1600" b="0" dirty="0">
                <a:solidFill>
                  <a:schemeClr val="tx1"/>
                </a:solidFill>
              </a:rPr>
              <a:t>родителей с одним из упражнений, которые они выполняют с детьми в группе при помощи плакатов эмоций. Например, одно из упражнений из книги заданий и игр «Освободимся от травли!».</a:t>
            </a:r>
            <a:endParaRPr sz="1600" dirty="0"/>
          </a:p>
        </p:txBody>
      </p:sp>
      <p:pic>
        <p:nvPicPr>
          <p:cNvPr id="2" name="Google Shape;559;g97015a1d1d_0_38">
            <a:extLst>
              <a:ext uri="{FF2B5EF4-FFF2-40B4-BE49-F238E27FC236}">
                <a16:creationId xmlns:a16="http://schemas.microsoft.com/office/drawing/2014/main" id="{20FAAA09-D838-42C8-8FF7-98787CB47F24}"/>
              </a:ext>
            </a:extLst>
          </p:cNvPr>
          <p:cNvPicPr preferRelativeResize="0"/>
          <p:nvPr/>
        </p:nvPicPr>
        <p:blipFill rotWithShape="1">
          <a:blip r:embed="rId4">
            <a:alphaModFix/>
          </a:blip>
          <a:srcRect l="25917" t="19803" r="44833" b="1763"/>
          <a:stretch/>
        </p:blipFill>
        <p:spPr>
          <a:xfrm>
            <a:off x="371175" y="2507785"/>
            <a:ext cx="2495561" cy="3554929"/>
          </a:xfrm>
          <a:prstGeom prst="rect">
            <a:avLst/>
          </a:prstGeom>
          <a:noFill/>
          <a:ln>
            <a:noFill/>
          </a:ln>
        </p:spPr>
      </p:pic>
      <p:pic>
        <p:nvPicPr>
          <p:cNvPr id="3" name="Google Shape;557;g97015a1d1d_0_38">
            <a:extLst>
              <a:ext uri="{FF2B5EF4-FFF2-40B4-BE49-F238E27FC236}">
                <a16:creationId xmlns:a16="http://schemas.microsoft.com/office/drawing/2014/main" id="{8C15256B-B3A4-427E-9E6C-C322DF1622DB}"/>
              </a:ext>
            </a:extLst>
          </p:cNvPr>
          <p:cNvPicPr preferRelativeResize="0"/>
          <p:nvPr/>
        </p:nvPicPr>
        <p:blipFill rotWithShape="1">
          <a:blip r:embed="rId5">
            <a:alphaModFix/>
          </a:blip>
          <a:srcRect l="25666" t="19804" r="44917" b="1295"/>
          <a:stretch/>
        </p:blipFill>
        <p:spPr>
          <a:xfrm>
            <a:off x="2931096" y="2522358"/>
            <a:ext cx="2495562" cy="3556000"/>
          </a:xfrm>
          <a:prstGeom prst="rect">
            <a:avLst/>
          </a:prstGeom>
          <a:noFill/>
          <a:ln>
            <a:noFill/>
          </a:ln>
        </p:spPr>
      </p:pic>
      <p:pic>
        <p:nvPicPr>
          <p:cNvPr id="4" name="Google Shape;558;g97015a1d1d_0_38">
            <a:extLst>
              <a:ext uri="{FF2B5EF4-FFF2-40B4-BE49-F238E27FC236}">
                <a16:creationId xmlns:a16="http://schemas.microsoft.com/office/drawing/2014/main" id="{A8B5EC1A-08ED-4961-AC36-F343F7CD501B}"/>
              </a:ext>
            </a:extLst>
          </p:cNvPr>
          <p:cNvPicPr preferRelativeResize="0"/>
          <p:nvPr/>
        </p:nvPicPr>
        <p:blipFill rotWithShape="1">
          <a:blip r:embed="rId6">
            <a:alphaModFix/>
          </a:blip>
          <a:srcRect l="25750" t="18706" r="45166" b="3176"/>
          <a:stretch/>
        </p:blipFill>
        <p:spPr>
          <a:xfrm>
            <a:off x="5751292" y="2579595"/>
            <a:ext cx="2495561" cy="3561001"/>
          </a:xfrm>
          <a:prstGeom prst="rect">
            <a:avLst/>
          </a:prstGeom>
          <a:noFill/>
          <a:ln>
            <a:noFill/>
          </a:ln>
        </p:spPr>
      </p:pic>
      <p:pic>
        <p:nvPicPr>
          <p:cNvPr id="5" name="Google Shape;560;g97015a1d1d_0_38">
            <a:extLst>
              <a:ext uri="{FF2B5EF4-FFF2-40B4-BE49-F238E27FC236}">
                <a16:creationId xmlns:a16="http://schemas.microsoft.com/office/drawing/2014/main" id="{A3617B42-E2CE-4686-8C93-E86F92381204}"/>
              </a:ext>
            </a:extLst>
          </p:cNvPr>
          <p:cNvPicPr preferRelativeResize="0"/>
          <p:nvPr/>
        </p:nvPicPr>
        <p:blipFill rotWithShape="1">
          <a:blip r:embed="rId7">
            <a:alphaModFix/>
          </a:blip>
          <a:srcRect l="25746" t="19803" r="44914" b="2547"/>
          <a:stretch/>
        </p:blipFill>
        <p:spPr>
          <a:xfrm>
            <a:off x="8615075" y="2588515"/>
            <a:ext cx="2495560" cy="342368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9cb1e835b6_0_58"/>
          <p:cNvSpPr txBox="1">
            <a:spLocks noGrp="1"/>
          </p:cNvSpPr>
          <p:nvPr>
            <p:ph type="title"/>
          </p:nvPr>
        </p:nvSpPr>
        <p:spPr>
          <a:xfrm>
            <a:off x="293100" y="1517275"/>
            <a:ext cx="11693700" cy="705000"/>
          </a:xfrm>
          <a:prstGeom prst="rect">
            <a:avLst/>
          </a:prstGeom>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ru-RU" sz="2000" dirty="0">
                <a:solidFill>
                  <a:schemeClr val="dk1"/>
                </a:solidFill>
              </a:rPr>
              <a:t>Бейби-знаки для малышей (программа «Освободимся от травли!»), которые используются в яслях и центрах по уходу за детьми также могут применяться дома</a:t>
            </a:r>
            <a:endParaRPr sz="2000" dirty="0">
              <a:solidFill>
                <a:schemeClr val="dk1"/>
              </a:solidFill>
            </a:endParaRPr>
          </a:p>
        </p:txBody>
      </p:sp>
      <p:pic>
        <p:nvPicPr>
          <p:cNvPr id="604" name="Google Shape;604;g9cb1e835b6_0_58"/>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605" name="Google Shape;605;g9cb1e835b6_0_58"/>
          <p:cNvSpPr txBox="1">
            <a:spLocks noGrp="1"/>
          </p:cNvSpPr>
          <p:nvPr>
            <p:ph type="title"/>
          </p:nvPr>
        </p:nvSpPr>
        <p:spPr>
          <a:xfrm>
            <a:off x="609600" y="5770840"/>
            <a:ext cx="10556240" cy="8208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ru-RU" sz="1500" b="0" dirty="0">
                <a:solidFill>
                  <a:srgbClr val="000000"/>
                </a:solidFill>
              </a:rPr>
              <a:t>Как правило, речь </a:t>
            </a:r>
            <a:r>
              <a:rPr lang="ru-RU" sz="1500" b="0">
                <a:solidFill>
                  <a:srgbClr val="000000"/>
                </a:solidFill>
              </a:rPr>
              <a:t>ребенка дошкольного </a:t>
            </a:r>
            <a:r>
              <a:rPr lang="ru-RU" sz="1500" b="0" dirty="0">
                <a:solidFill>
                  <a:srgbClr val="000000"/>
                </a:solidFill>
              </a:rPr>
              <a:t>возраста уже достаточно развита, и в использовании жестов для малышей необходимости нет. За одним исключением. </a:t>
            </a:r>
            <a:r>
              <a:rPr lang="ru-RU" sz="1500" dirty="0">
                <a:solidFill>
                  <a:srgbClr val="000000"/>
                </a:solidFill>
              </a:rPr>
              <a:t>Знак «СТОП» </a:t>
            </a:r>
            <a:r>
              <a:rPr lang="ru-RU" sz="1500" b="0" dirty="0">
                <a:solidFill>
                  <a:srgbClr val="000000"/>
                </a:solidFill>
              </a:rPr>
              <a:t>актуален для любого возраста. Он позволяет ребенку быстро и четко продемонстрировать эмоцию и сообщить, что с ним или его приятелем или другом тем или иным образом не поступают. </a:t>
            </a:r>
            <a:endParaRPr sz="1500" b="0" dirty="0">
              <a:solidFill>
                <a:srgbClr val="000000"/>
              </a:solidFill>
            </a:endParaRPr>
          </a:p>
        </p:txBody>
      </p:sp>
      <p:pic>
        <p:nvPicPr>
          <p:cNvPr id="2" name="Google Shape;371;g9439f63d38_0_202">
            <a:extLst>
              <a:ext uri="{FF2B5EF4-FFF2-40B4-BE49-F238E27FC236}">
                <a16:creationId xmlns:a16="http://schemas.microsoft.com/office/drawing/2014/main" id="{B8849F87-F905-483B-8BDA-28A65A98B50F}"/>
              </a:ext>
            </a:extLst>
          </p:cNvPr>
          <p:cNvPicPr preferRelativeResize="0"/>
          <p:nvPr/>
        </p:nvPicPr>
        <p:blipFill rotWithShape="1">
          <a:blip r:embed="rId4">
            <a:alphaModFix/>
          </a:blip>
          <a:srcRect r="1730" b="16832"/>
          <a:stretch/>
        </p:blipFill>
        <p:spPr>
          <a:xfrm>
            <a:off x="293100" y="2256679"/>
            <a:ext cx="5548900" cy="2517227"/>
          </a:xfrm>
          <a:prstGeom prst="rect">
            <a:avLst/>
          </a:prstGeom>
          <a:noFill/>
          <a:ln>
            <a:noFill/>
          </a:ln>
        </p:spPr>
      </p:pic>
      <p:pic>
        <p:nvPicPr>
          <p:cNvPr id="3" name="Google Shape;365;g9439f63d38_0_202">
            <a:extLst>
              <a:ext uri="{FF2B5EF4-FFF2-40B4-BE49-F238E27FC236}">
                <a16:creationId xmlns:a16="http://schemas.microsoft.com/office/drawing/2014/main" id="{512E4717-CDAD-4941-86C9-1E52B3A40FEB}"/>
              </a:ext>
            </a:extLst>
          </p:cNvPr>
          <p:cNvPicPr preferRelativeResize="0"/>
          <p:nvPr/>
        </p:nvPicPr>
        <p:blipFill rotWithShape="1">
          <a:blip r:embed="rId5">
            <a:alphaModFix/>
          </a:blip>
          <a:srcRect t="6569" r="1730" b="24818"/>
          <a:stretch/>
        </p:blipFill>
        <p:spPr>
          <a:xfrm>
            <a:off x="5842000" y="2366480"/>
            <a:ext cx="5773822" cy="2391199"/>
          </a:xfrm>
          <a:prstGeom prst="rect">
            <a:avLst/>
          </a:prstGeom>
          <a:noFill/>
          <a:ln>
            <a:noFill/>
          </a:ln>
        </p:spPr>
      </p:pic>
      <p:sp>
        <p:nvSpPr>
          <p:cNvPr id="4" name="Google Shape;366;g9439f63d38_0_202">
            <a:extLst>
              <a:ext uri="{FF2B5EF4-FFF2-40B4-BE49-F238E27FC236}">
                <a16:creationId xmlns:a16="http://schemas.microsoft.com/office/drawing/2014/main" id="{B19A967C-C15B-42DC-9D65-1B6D17029DA3}"/>
              </a:ext>
            </a:extLst>
          </p:cNvPr>
          <p:cNvSpPr txBox="1"/>
          <p:nvPr/>
        </p:nvSpPr>
        <p:spPr>
          <a:xfrm>
            <a:off x="527718" y="4686363"/>
            <a:ext cx="1447800" cy="738664"/>
          </a:xfrm>
          <a:prstGeom prst="rect">
            <a:avLst/>
          </a:prstGeom>
          <a:noFill/>
          <a:ln>
            <a:noFill/>
          </a:ln>
        </p:spPr>
        <p:txBody>
          <a:bodyPr spcFirstLastPara="1" wrap="square" lIns="91425" tIns="45700" rIns="91425" bIns="45700" anchor="t" anchorCtr="0">
            <a:spAutoFit/>
          </a:bodyPr>
          <a:lstStyle/>
          <a:p>
            <a:pPr marL="342900" marR="0" lvl="0" indent="-342900" algn="ctr" rtl="0">
              <a:lnSpc>
                <a:spcPct val="100000"/>
              </a:lnSpc>
              <a:spcBef>
                <a:spcPts val="0"/>
              </a:spcBef>
              <a:spcAft>
                <a:spcPts val="0"/>
              </a:spcAft>
              <a:buClr>
                <a:srgbClr val="000000"/>
              </a:buClr>
              <a:buSzPts val="1400"/>
              <a:buFont typeface="Arial"/>
              <a:buAutoNum type="arabicPeriod"/>
            </a:pPr>
            <a:r>
              <a:rPr lang="ru-RU" sz="1400" b="1" i="0" u="none" strike="noStrike" cap="none" dirty="0">
                <a:solidFill>
                  <a:schemeClr val="dk1"/>
                </a:solidFill>
                <a:latin typeface="Arial"/>
                <a:ea typeface="Arial"/>
                <a:cs typeface="Arial"/>
                <a:sym typeface="Arial"/>
              </a:rPr>
              <a:t>Мило</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Кулачок гладит по щеке</a:t>
            </a:r>
            <a:endParaRPr sz="1400" b="0" i="0" u="none" strike="noStrike" cap="none" dirty="0">
              <a:solidFill>
                <a:srgbClr val="000000"/>
              </a:solidFill>
              <a:latin typeface="Arial"/>
              <a:ea typeface="Arial"/>
              <a:cs typeface="Arial"/>
              <a:sym typeface="Arial"/>
            </a:endParaRPr>
          </a:p>
        </p:txBody>
      </p:sp>
      <p:sp>
        <p:nvSpPr>
          <p:cNvPr id="5" name="Google Shape;367;g9439f63d38_0_202">
            <a:extLst>
              <a:ext uri="{FF2B5EF4-FFF2-40B4-BE49-F238E27FC236}">
                <a16:creationId xmlns:a16="http://schemas.microsoft.com/office/drawing/2014/main" id="{6E91163E-D112-4F51-A081-867115664C6D}"/>
              </a:ext>
            </a:extLst>
          </p:cNvPr>
          <p:cNvSpPr txBox="1"/>
          <p:nvPr/>
        </p:nvSpPr>
        <p:spPr>
          <a:xfrm>
            <a:off x="2108680" y="4745600"/>
            <a:ext cx="179888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chemeClr val="dk1"/>
                </a:solidFill>
                <a:latin typeface="Arial"/>
                <a:ea typeface="Arial"/>
                <a:cs typeface="Arial"/>
                <a:sym typeface="Arial"/>
              </a:rPr>
              <a:t>2. Гнев</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Показывает сжатый кулачок</a:t>
            </a:r>
            <a:endParaRPr sz="1400" b="0" i="0" u="none" strike="noStrike" cap="none" dirty="0">
              <a:solidFill>
                <a:srgbClr val="000000"/>
              </a:solidFill>
              <a:latin typeface="Arial"/>
              <a:ea typeface="Arial"/>
              <a:cs typeface="Arial"/>
              <a:sym typeface="Arial"/>
            </a:endParaRPr>
          </a:p>
        </p:txBody>
      </p:sp>
      <p:sp>
        <p:nvSpPr>
          <p:cNvPr id="6" name="Google Shape;368;g9439f63d38_0_202">
            <a:extLst>
              <a:ext uri="{FF2B5EF4-FFF2-40B4-BE49-F238E27FC236}">
                <a16:creationId xmlns:a16="http://schemas.microsoft.com/office/drawing/2014/main" id="{7A11E458-8C1A-4B36-99D8-75C3BF3BB46E}"/>
              </a:ext>
            </a:extLst>
          </p:cNvPr>
          <p:cNvSpPr txBox="1"/>
          <p:nvPr/>
        </p:nvSpPr>
        <p:spPr>
          <a:xfrm>
            <a:off x="3723447" y="4714333"/>
            <a:ext cx="2626555"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chemeClr val="dk1"/>
                </a:solidFill>
                <a:latin typeface="Arial"/>
                <a:ea typeface="Arial"/>
                <a:cs typeface="Arial"/>
                <a:sym typeface="Arial"/>
              </a:rPr>
              <a:t>3. Грусть</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Указательный пальчик рисует линию слезы </a:t>
            </a:r>
            <a:endParaRPr lang="et-EE"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по щеке</a:t>
            </a:r>
            <a:endParaRPr sz="1400" b="0" i="0" u="none" strike="noStrike" cap="none" dirty="0">
              <a:solidFill>
                <a:srgbClr val="000000"/>
              </a:solidFill>
              <a:latin typeface="Arial"/>
              <a:ea typeface="Arial"/>
              <a:cs typeface="Arial"/>
              <a:sym typeface="Arial"/>
            </a:endParaRPr>
          </a:p>
        </p:txBody>
      </p:sp>
      <p:sp>
        <p:nvSpPr>
          <p:cNvPr id="8" name="Google Shape;369;g9439f63d38_0_202">
            <a:extLst>
              <a:ext uri="{FF2B5EF4-FFF2-40B4-BE49-F238E27FC236}">
                <a16:creationId xmlns:a16="http://schemas.microsoft.com/office/drawing/2014/main" id="{C67FF8B5-A93C-4CF1-B821-7DE72B3BFE45}"/>
              </a:ext>
            </a:extLst>
          </p:cNvPr>
          <p:cNvSpPr txBox="1"/>
          <p:nvPr/>
        </p:nvSpPr>
        <p:spPr>
          <a:xfrm>
            <a:off x="5952619" y="4745600"/>
            <a:ext cx="1743776"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chemeClr val="dk1"/>
                </a:solidFill>
                <a:latin typeface="Arial"/>
                <a:ea typeface="Arial"/>
                <a:cs typeface="Arial"/>
                <a:sym typeface="Arial"/>
              </a:rPr>
              <a:t>4. Страх</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Ладошки прикладывает к груди</a:t>
            </a:r>
            <a:endParaRPr sz="1400" b="0" i="0" u="none" strike="noStrike" cap="none" dirty="0">
              <a:solidFill>
                <a:srgbClr val="000000"/>
              </a:solidFill>
              <a:latin typeface="Arial"/>
              <a:ea typeface="Arial"/>
              <a:cs typeface="Arial"/>
              <a:sym typeface="Arial"/>
            </a:endParaRPr>
          </a:p>
        </p:txBody>
      </p:sp>
      <p:sp>
        <p:nvSpPr>
          <p:cNvPr id="10" name="Google Shape;370;g9439f63d38_0_202">
            <a:extLst>
              <a:ext uri="{FF2B5EF4-FFF2-40B4-BE49-F238E27FC236}">
                <a16:creationId xmlns:a16="http://schemas.microsoft.com/office/drawing/2014/main" id="{E1562B7E-AA0C-428C-B7E6-7025B8E0A055}"/>
              </a:ext>
            </a:extLst>
          </p:cNvPr>
          <p:cNvSpPr txBox="1"/>
          <p:nvPr/>
        </p:nvSpPr>
        <p:spPr>
          <a:xfrm>
            <a:off x="7864737" y="4757679"/>
            <a:ext cx="174377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chemeClr val="dk1"/>
                </a:solidFill>
                <a:latin typeface="Arial"/>
                <a:ea typeface="Arial"/>
                <a:cs typeface="Arial"/>
                <a:sym typeface="Arial"/>
              </a:rPr>
              <a:t>5. Стоп!</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Рука вытянута вперед ладошкой от себя</a:t>
            </a:r>
            <a:endParaRPr sz="1400" b="0" i="0" u="none" strike="noStrike" cap="none" dirty="0">
              <a:solidFill>
                <a:srgbClr val="000000"/>
              </a:solidFill>
              <a:latin typeface="Arial"/>
              <a:ea typeface="Arial"/>
              <a:cs typeface="Arial"/>
              <a:sym typeface="Arial"/>
            </a:endParaRPr>
          </a:p>
        </p:txBody>
      </p:sp>
      <p:sp>
        <p:nvSpPr>
          <p:cNvPr id="12" name="Google Shape;372;g9439f63d38_0_202">
            <a:extLst>
              <a:ext uri="{FF2B5EF4-FFF2-40B4-BE49-F238E27FC236}">
                <a16:creationId xmlns:a16="http://schemas.microsoft.com/office/drawing/2014/main" id="{6E25692C-3B66-47F8-ADF6-E6BBE0860BE3}"/>
              </a:ext>
            </a:extLst>
          </p:cNvPr>
          <p:cNvSpPr txBox="1"/>
          <p:nvPr/>
        </p:nvSpPr>
        <p:spPr>
          <a:xfrm>
            <a:off x="9835981" y="4773906"/>
            <a:ext cx="155237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chemeClr val="dk1"/>
                </a:solidFill>
                <a:latin typeface="Arial"/>
                <a:ea typeface="Arial"/>
                <a:cs typeface="Arial"/>
                <a:sym typeface="Arial"/>
              </a:rPr>
              <a:t>6. Играть</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Два кулачка крутятся вокруг себя</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9da6a2eb16_0_70"/>
          <p:cNvSpPr txBox="1"/>
          <p:nvPr/>
        </p:nvSpPr>
        <p:spPr>
          <a:xfrm>
            <a:off x="3921760" y="2580639"/>
            <a:ext cx="7498080" cy="3606801"/>
          </a:xfrm>
          <a:prstGeom prst="rect">
            <a:avLst/>
          </a:prstGeom>
          <a:noFill/>
          <a:ln>
            <a:noFill/>
          </a:ln>
        </p:spPr>
        <p:txBody>
          <a:bodyPr spcFirstLastPara="1" wrap="square" lIns="91425" tIns="91425" rIns="91425" bIns="91425" anchor="t" anchorCtr="0">
            <a:noAutofit/>
          </a:bodyPr>
          <a:lstStyle/>
          <a:p>
            <a:pPr algn="just">
              <a:spcBef>
                <a:spcPts val="1200"/>
              </a:spcBef>
              <a:spcAft>
                <a:spcPts val="100"/>
              </a:spcAft>
            </a:pPr>
            <a:r>
              <a:rPr lang="ru-RU" sz="1800" dirty="0">
                <a:effectLst/>
                <a:latin typeface="+mn-lt"/>
                <a:ea typeface="Arial" panose="020B0604020202020204" pitchFamily="34" charset="0"/>
                <a:cs typeface="Arial" panose="020B0604020202020204" pitchFamily="34" charset="0"/>
              </a:rPr>
              <a:t>Конфликты в общении между людьми неизбежны, поэтому важно научить ребенка навыкам их решения и понимания, а также умению управлять собственными эмоциями. Уважайте эмоции ребенка, слушайте его и позволяйте ему говорить. Отражайте чувства своего ребенка и уверяйте его в том, что вместе вы сумеете найти решение. Не предпринимайте никаких шагов, предварительно не обсудив их с ребенком. </a:t>
            </a:r>
            <a:r>
              <a:rPr lang="ru-RU" sz="1800" dirty="0">
                <a:solidFill>
                  <a:srgbClr val="000000"/>
                </a:solidFill>
                <a:effectLst/>
                <a:latin typeface="+mn-lt"/>
                <a:ea typeface="Arial" panose="020B0604020202020204" pitchFamily="34" charset="0"/>
                <a:cs typeface="Arial" panose="020B0604020202020204" pitchFamily="34" charset="0"/>
              </a:rPr>
              <a:t>Помогите ребенку понять, как другие участники конфликта поняли происходящее, и, прежде чем занять окончательную позицию, побеседуйте с другими родителями, учителем или помощником учителя. В обсуждении конфликта будьте настроены на решение проблемы.  Всегда поддерживайте своего ребенка, но не поддерживайте травлю! </a:t>
            </a:r>
            <a:endParaRPr lang="et-EE" sz="1800" dirty="0">
              <a:effectLst/>
              <a:latin typeface="+mn-lt"/>
              <a:ea typeface="Calibri" panose="020F0502020204030204" pitchFamily="34" charset="0"/>
            </a:endParaRPr>
          </a:p>
          <a:p>
            <a:pPr marL="0" lvl="0" indent="0" algn="just" rtl="0">
              <a:lnSpc>
                <a:spcPct val="100000"/>
              </a:lnSpc>
              <a:spcBef>
                <a:spcPts val="1200"/>
              </a:spcBef>
              <a:spcAft>
                <a:spcPts val="100"/>
              </a:spcAft>
              <a:buNone/>
            </a:pPr>
            <a:endParaRPr sz="1600" b="1" dirty="0">
              <a:solidFill>
                <a:schemeClr val="dk1"/>
              </a:solidFill>
            </a:endParaRPr>
          </a:p>
        </p:txBody>
      </p:sp>
      <p:pic>
        <p:nvPicPr>
          <p:cNvPr id="584" name="Google Shape;584;g9da6a2eb16_0_70"/>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585" name="Google Shape;585;g9da6a2eb16_0_70"/>
          <p:cNvSpPr txBox="1"/>
          <p:nvPr/>
        </p:nvSpPr>
        <p:spPr>
          <a:xfrm>
            <a:off x="447039" y="1497293"/>
            <a:ext cx="11531601" cy="1007100"/>
          </a:xfrm>
          <a:prstGeom prst="rect">
            <a:avLst/>
          </a:prstGeom>
          <a:noFill/>
          <a:ln>
            <a:noFill/>
          </a:ln>
        </p:spPr>
        <p:txBody>
          <a:bodyPr spcFirstLastPara="1" wrap="square" lIns="91425" tIns="91425" rIns="91425" bIns="91425" anchor="t" anchorCtr="0">
            <a:noAutofit/>
          </a:bodyPr>
          <a:lstStyle/>
          <a:p>
            <a:pPr>
              <a:lnSpc>
                <a:spcPct val="90000"/>
              </a:lnSpc>
            </a:pPr>
            <a:r>
              <a:rPr lang="ru-RU" sz="2400" b="1" dirty="0">
                <a:solidFill>
                  <a:schemeClr val="dk1"/>
                </a:solidFill>
                <a:latin typeface="+mn-lt"/>
                <a:cs typeface="Arial" panose="020B0604020202020204" pitchFamily="34" charset="0"/>
              </a:rPr>
              <a:t>Шестой с</a:t>
            </a:r>
            <a:r>
              <a:rPr lang="ru-RU" sz="2400" b="1" dirty="0">
                <a:solidFill>
                  <a:schemeClr val="dk1"/>
                </a:solidFill>
                <a:effectLst/>
                <a:latin typeface="+mn-lt"/>
                <a:cs typeface="Arial" panose="020B0604020202020204" pitchFamily="34" charset="0"/>
              </a:rPr>
              <a:t>овет «Освободимся от травли!»</a:t>
            </a:r>
          </a:p>
          <a:p>
            <a:pPr marL="0" marR="0" lvl="0" indent="0" algn="l" rtl="0">
              <a:lnSpc>
                <a:spcPct val="90000"/>
              </a:lnSpc>
              <a:spcBef>
                <a:spcPts val="0"/>
              </a:spcBef>
              <a:spcAft>
                <a:spcPts val="0"/>
              </a:spcAft>
              <a:buNone/>
            </a:pPr>
            <a:r>
              <a:rPr lang="ru-RU" sz="2400" b="1" dirty="0">
                <a:effectLst/>
                <a:latin typeface="+mn-lt"/>
                <a:ea typeface="Calibri" panose="020F0502020204030204" pitchFamily="34" charset="0"/>
              </a:rPr>
              <a:t>«Общайтесь с ребенком и оказывайте ему поддержку, когда ему грустно»</a:t>
            </a:r>
            <a:endParaRPr sz="2400" b="1" dirty="0">
              <a:latin typeface="+mn-lt"/>
            </a:endParaRPr>
          </a:p>
        </p:txBody>
      </p:sp>
      <p:pic>
        <p:nvPicPr>
          <p:cNvPr id="3" name="Google Shape;557;g97015a1d1d_0_38">
            <a:extLst>
              <a:ext uri="{FF2B5EF4-FFF2-40B4-BE49-F238E27FC236}">
                <a16:creationId xmlns:a16="http://schemas.microsoft.com/office/drawing/2014/main" id="{7D4FDC29-796C-4DD3-BDED-463AF9623D9A}"/>
              </a:ext>
            </a:extLst>
          </p:cNvPr>
          <p:cNvPicPr preferRelativeResize="0"/>
          <p:nvPr/>
        </p:nvPicPr>
        <p:blipFill rotWithShape="1">
          <a:blip r:embed="rId4">
            <a:alphaModFix/>
          </a:blip>
          <a:srcRect l="25666" t="19804" r="44917" b="1295"/>
          <a:stretch/>
        </p:blipFill>
        <p:spPr>
          <a:xfrm>
            <a:off x="655032" y="2504393"/>
            <a:ext cx="2951767" cy="399315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9"/>
          <p:cNvSpPr txBox="1">
            <a:spLocks noGrp="1"/>
          </p:cNvSpPr>
          <p:nvPr>
            <p:ph type="title"/>
          </p:nvPr>
        </p:nvSpPr>
        <p:spPr>
          <a:xfrm>
            <a:off x="179271" y="1526166"/>
            <a:ext cx="11833457" cy="1040700"/>
          </a:xfrm>
          <a:prstGeom prst="rect">
            <a:avLst/>
          </a:prstGeom>
          <a:noFill/>
          <a:ln>
            <a:noFill/>
          </a:ln>
        </p:spPr>
        <p:txBody>
          <a:bodyPr spcFirstLastPara="1" wrap="square" lIns="91425" tIns="45700" rIns="91425" bIns="45700" anchor="t" anchorCtr="0">
            <a:noAutofit/>
          </a:bodyPr>
          <a:lstStyle/>
          <a:p>
            <a:pPr lvl="0"/>
            <a:r>
              <a:rPr lang="ru-RU" sz="2200" dirty="0">
                <a:solidFill>
                  <a:srgbClr val="000000"/>
                </a:solidFill>
              </a:rPr>
              <a:t>Тематическая карточка программы «Освободимся от травли!» для родителей, </a:t>
            </a:r>
            <a:r>
              <a:rPr lang="ru-RU" sz="3000" dirty="0">
                <a:solidFill>
                  <a:srgbClr val="000000"/>
                </a:solidFill>
              </a:rPr>
              <a:t>карточка № 24 «Так мы встречаем родителей новых  детей»</a:t>
            </a:r>
            <a:endParaRPr sz="3000" dirty="0"/>
          </a:p>
        </p:txBody>
      </p:sp>
      <p:pic>
        <p:nvPicPr>
          <p:cNvPr id="621" name="Google Shape;621;p19"/>
          <p:cNvPicPr preferRelativeResize="0"/>
          <p:nvPr/>
        </p:nvPicPr>
        <p:blipFill rotWithShape="1">
          <a:blip r:embed="rId3">
            <a:alphaModFix/>
          </a:blip>
          <a:srcRect l="11166" t="18549" r="27333" b="1295"/>
          <a:stretch/>
        </p:blipFill>
        <p:spPr>
          <a:xfrm>
            <a:off x="746384" y="2478570"/>
            <a:ext cx="5712926" cy="3955700"/>
          </a:xfrm>
          <a:prstGeom prst="rect">
            <a:avLst/>
          </a:prstGeom>
          <a:noFill/>
          <a:ln>
            <a:noFill/>
          </a:ln>
        </p:spPr>
      </p:pic>
      <p:pic>
        <p:nvPicPr>
          <p:cNvPr id="622" name="Google Shape;622;p19"/>
          <p:cNvPicPr preferRelativeResize="0"/>
          <p:nvPr/>
        </p:nvPicPr>
        <p:blipFill rotWithShape="1">
          <a:blip r:embed="rId4">
            <a:alphaModFix/>
          </a:blip>
          <a:srcRect l="15445" t="3067" r="14092" b="3078"/>
          <a:stretch/>
        </p:blipFill>
        <p:spPr>
          <a:xfrm>
            <a:off x="10982948" y="2390274"/>
            <a:ext cx="827783" cy="680400"/>
          </a:xfrm>
          <a:prstGeom prst="rect">
            <a:avLst/>
          </a:prstGeom>
          <a:noFill/>
          <a:ln>
            <a:noFill/>
          </a:ln>
        </p:spPr>
      </p:pic>
      <p:sp>
        <p:nvSpPr>
          <p:cNvPr id="623" name="Google Shape;623;p19"/>
          <p:cNvSpPr txBox="1"/>
          <p:nvPr/>
        </p:nvSpPr>
        <p:spPr>
          <a:xfrm>
            <a:off x="7215895" y="2736220"/>
            <a:ext cx="3617400" cy="3440400"/>
          </a:xfrm>
          <a:prstGeom prst="rect">
            <a:avLst/>
          </a:prstGeom>
          <a:noFill/>
          <a:ln>
            <a:noFill/>
          </a:ln>
        </p:spPr>
        <p:txBody>
          <a:bodyPr spcFirstLastPara="1" wrap="square" lIns="91425" tIns="91425" rIns="91425" bIns="91425" anchor="t" anchorCtr="0">
            <a:noAutofit/>
          </a:bodyPr>
          <a:lstStyle/>
          <a:p>
            <a:pPr algn="ctr"/>
            <a:r>
              <a:rPr lang="ru-RU" sz="1700" b="1" dirty="0"/>
              <a:t>Упражнение:</a:t>
            </a:r>
            <a:r>
              <a:rPr lang="ru-RU" sz="1700" dirty="0"/>
              <a:t> родители в группах рассуждают на </a:t>
            </a:r>
            <a:r>
              <a:rPr lang="ru-RU" sz="1700" dirty="0">
                <a:solidFill>
                  <a:schemeClr val="dk1"/>
                </a:solidFill>
              </a:rPr>
              <a:t>вопросы, приведенные на обратной стороне карточки</a:t>
            </a:r>
            <a:r>
              <a:rPr lang="ru-RU" sz="1700" dirty="0"/>
              <a:t>.</a:t>
            </a:r>
            <a:endParaRPr sz="1700" dirty="0"/>
          </a:p>
          <a:p>
            <a:pPr marL="0" lvl="0" indent="0" algn="ctr" rtl="0">
              <a:spcBef>
                <a:spcPts val="0"/>
              </a:spcBef>
              <a:spcAft>
                <a:spcPts val="0"/>
              </a:spcAft>
              <a:buClr>
                <a:schemeClr val="dk1"/>
              </a:buClr>
              <a:buSzPts val="1100"/>
              <a:buFont typeface="Arial"/>
              <a:buNone/>
            </a:pPr>
            <a:endParaRPr sz="1700" dirty="0"/>
          </a:p>
          <a:p>
            <a:pPr marL="0" lvl="0" indent="0" algn="ctr" rtl="0">
              <a:spcBef>
                <a:spcPts val="0"/>
              </a:spcBef>
              <a:spcAft>
                <a:spcPts val="0"/>
              </a:spcAft>
              <a:buClr>
                <a:schemeClr val="dk1"/>
              </a:buClr>
              <a:buSzPts val="1100"/>
              <a:buFont typeface="Arial"/>
              <a:buNone/>
            </a:pPr>
            <a:r>
              <a:rPr lang="ru-RU" sz="1700" dirty="0"/>
              <a:t>Затем участники договариваются, кто из них (кроме учителей) поможет новым родителям адаптироваться (например, если есть родительская группа в социальной сети – пригласить в нее).</a:t>
            </a:r>
            <a:endParaRPr sz="1700" dirty="0"/>
          </a:p>
          <a:p>
            <a:pPr marL="0" lvl="0" indent="0" algn="ctr" rtl="0">
              <a:spcBef>
                <a:spcPts val="0"/>
              </a:spcBef>
              <a:spcAft>
                <a:spcPts val="0"/>
              </a:spcAft>
              <a:buNone/>
            </a:pPr>
            <a:endParaRPr sz="1700" b="1" dirty="0"/>
          </a:p>
        </p:txBody>
      </p:sp>
      <p:pic>
        <p:nvPicPr>
          <p:cNvPr id="624" name="Google Shape;624;p19"/>
          <p:cNvPicPr preferRelativeResize="0"/>
          <p:nvPr/>
        </p:nvPicPr>
        <p:blipFill rotWithShape="1">
          <a:blip r:embed="rId5">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1" name="Google Shape;631;g9e22b816bd_0_46"/>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3" name="Picture 2">
            <a:extLst>
              <a:ext uri="{FF2B5EF4-FFF2-40B4-BE49-F238E27FC236}">
                <a16:creationId xmlns:a16="http://schemas.microsoft.com/office/drawing/2014/main" id="{663E9E24-DBFD-408D-B921-1848E173225E}"/>
              </a:ext>
            </a:extLst>
          </p:cNvPr>
          <p:cNvPicPr>
            <a:picLocks noChangeAspect="1"/>
          </p:cNvPicPr>
          <p:nvPr/>
        </p:nvPicPr>
        <p:blipFill rotWithShape="1">
          <a:blip r:embed="rId4"/>
          <a:srcRect l="12083" t="22626" r="30417" b="3334"/>
          <a:stretch/>
        </p:blipFill>
        <p:spPr>
          <a:xfrm>
            <a:off x="599440" y="1344433"/>
            <a:ext cx="8060087" cy="5513567"/>
          </a:xfrm>
          <a:prstGeom prst="rect">
            <a:avLst/>
          </a:prstGeom>
        </p:spPr>
      </p:pic>
      <p:pic>
        <p:nvPicPr>
          <p:cNvPr id="632" name="Google Shape;632;g9e22b816bd_0_46"/>
          <p:cNvPicPr preferRelativeResize="0"/>
          <p:nvPr/>
        </p:nvPicPr>
        <p:blipFill rotWithShape="1">
          <a:blip r:embed="rId5">
            <a:alphaModFix/>
          </a:blip>
          <a:srcRect l="12801" t="21375" r="27326" b="2498"/>
          <a:stretch/>
        </p:blipFill>
        <p:spPr>
          <a:xfrm>
            <a:off x="4629483" y="2265680"/>
            <a:ext cx="7040880" cy="4368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9da6a2eb16_0_78"/>
          <p:cNvSpPr txBox="1"/>
          <p:nvPr/>
        </p:nvSpPr>
        <p:spPr>
          <a:xfrm>
            <a:off x="5891320" y="3581800"/>
            <a:ext cx="5681700" cy="1691240"/>
          </a:xfrm>
          <a:prstGeom prst="rect">
            <a:avLst/>
          </a:prstGeom>
          <a:noFill/>
          <a:ln>
            <a:noFill/>
          </a:ln>
        </p:spPr>
        <p:txBody>
          <a:bodyPr spcFirstLastPara="1" wrap="square" lIns="91425" tIns="91425" rIns="91425" bIns="91425" anchor="t" anchorCtr="0">
            <a:noAutofit/>
          </a:bodyPr>
          <a:lstStyle/>
          <a:p>
            <a:pPr algn="just">
              <a:tabLst>
                <a:tab pos="270510" algn="l"/>
              </a:tabLst>
            </a:pPr>
            <a:r>
              <a:rPr lang="ru-RU" sz="1800" dirty="0">
                <a:solidFill>
                  <a:srgbClr val="000000"/>
                </a:solidFill>
                <a:effectLst/>
                <a:latin typeface="+mn-lt"/>
                <a:ea typeface="Arial" panose="020B0604020202020204" pitchFamily="34" charset="0"/>
                <a:cs typeface="Arial" panose="020B0604020202020204" pitchFamily="34" charset="0"/>
              </a:rPr>
              <a:t>Родителю может быть сложно признать, что его ребенку неуютно и плохо в детском саду, что ему не с кем играть или ему нужна поддержка одногруппников. Говорить о своих проблемах проще, если собеседник открыт и готов предложить решения.</a:t>
            </a:r>
            <a:endParaRPr lang="et-EE" sz="1800" dirty="0">
              <a:effectLst/>
              <a:latin typeface="+mn-lt"/>
              <a:ea typeface="Calibri" panose="020F0502020204030204" pitchFamily="34" charset="0"/>
            </a:endParaRPr>
          </a:p>
        </p:txBody>
      </p:sp>
      <p:pic>
        <p:nvPicPr>
          <p:cNvPr id="612" name="Google Shape;612;g9da6a2eb16_0_78"/>
          <p:cNvPicPr preferRelativeResize="0"/>
          <p:nvPr/>
        </p:nvPicPr>
        <p:blipFill rotWithShape="1">
          <a:blip r:embed="rId3">
            <a:alphaModFix/>
          </a:blip>
          <a:srcRect l="13081"/>
          <a:stretch/>
        </p:blipFill>
        <p:spPr>
          <a:xfrm>
            <a:off x="983050" y="3184760"/>
            <a:ext cx="4989550" cy="3099250"/>
          </a:xfrm>
          <a:prstGeom prst="rect">
            <a:avLst/>
          </a:prstGeom>
          <a:noFill/>
          <a:ln>
            <a:noFill/>
          </a:ln>
        </p:spPr>
      </p:pic>
      <p:pic>
        <p:nvPicPr>
          <p:cNvPr id="613" name="Google Shape;613;g9da6a2eb16_0_78"/>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614" name="Google Shape;614;g9da6a2eb16_0_78"/>
          <p:cNvSpPr txBox="1"/>
          <p:nvPr/>
        </p:nvSpPr>
        <p:spPr>
          <a:xfrm>
            <a:off x="608780" y="1728766"/>
            <a:ext cx="10964240" cy="1163100"/>
          </a:xfrm>
          <a:prstGeom prst="rect">
            <a:avLst/>
          </a:prstGeom>
          <a:noFill/>
          <a:ln>
            <a:noFill/>
          </a:ln>
        </p:spPr>
        <p:txBody>
          <a:bodyPr spcFirstLastPara="1" wrap="square" lIns="91425" tIns="91425" rIns="91425" bIns="91425" anchor="t" anchorCtr="0">
            <a:noAutofit/>
          </a:bodyPr>
          <a:lstStyle/>
          <a:p>
            <a:pPr>
              <a:lnSpc>
                <a:spcPct val="90000"/>
              </a:lnSpc>
            </a:pPr>
            <a:r>
              <a:rPr lang="ru-RU" sz="2400" b="1" dirty="0">
                <a:solidFill>
                  <a:schemeClr val="dk1"/>
                </a:solidFill>
                <a:latin typeface="+mn-lt"/>
                <a:cs typeface="Arial" panose="020B0604020202020204" pitchFamily="34" charset="0"/>
              </a:rPr>
              <a:t>Седьмой с</a:t>
            </a:r>
            <a:r>
              <a:rPr lang="ru-RU" sz="2400" b="1" dirty="0">
                <a:solidFill>
                  <a:schemeClr val="dk1"/>
                </a:solidFill>
                <a:effectLst/>
                <a:latin typeface="+mn-lt"/>
                <a:cs typeface="Arial" panose="020B0604020202020204" pitchFamily="34" charset="0"/>
              </a:rPr>
              <a:t>овет «Освободимся от травли!» </a:t>
            </a:r>
          </a:p>
          <a:p>
            <a:pPr lvl="0">
              <a:tabLst>
                <a:tab pos="90170" algn="l"/>
                <a:tab pos="1042035" algn="l"/>
              </a:tabLst>
            </a:pPr>
            <a:r>
              <a:rPr lang="ru-RU" sz="2400" b="1" dirty="0">
                <a:effectLst/>
                <a:latin typeface="+mn-lt"/>
                <a:cs typeface="Arial" panose="020B0604020202020204" pitchFamily="34" charset="0"/>
              </a:rPr>
              <a:t>«Когда другие родители рассказывают о проблемах своих детей, будьте готовы их выслушать и оказать поддержку»</a:t>
            </a:r>
            <a:endParaRPr lang="et-EE" sz="2400" b="1" dirty="0">
              <a:effectLst/>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4"/>
          <p:cNvSpPr txBox="1">
            <a:spLocks noGrp="1"/>
          </p:cNvSpPr>
          <p:nvPr>
            <p:ph type="body" idx="1"/>
          </p:nvPr>
        </p:nvSpPr>
        <p:spPr>
          <a:xfrm>
            <a:off x="6239574" y="2843823"/>
            <a:ext cx="5120006" cy="26031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2060"/>
              </a:buClr>
              <a:buSzPts val="2800"/>
              <a:buNone/>
            </a:pPr>
            <a:r>
              <a:rPr lang="ru-RU" sz="2400" dirty="0">
                <a:solidFill>
                  <a:schemeClr val="dk1"/>
                </a:solidFill>
              </a:rPr>
              <a:t>Исследования PISA 2015 и 2019 года, посвященное вопросу благополучия учащихся, показало, что в Эстонии </a:t>
            </a:r>
            <a:r>
              <a:rPr lang="ru-RU" sz="2400" b="1" dirty="0">
                <a:solidFill>
                  <a:schemeClr val="dk1"/>
                </a:solidFill>
              </a:rPr>
              <a:t>каждый пятый ученик</a:t>
            </a:r>
            <a:r>
              <a:rPr lang="ru-RU" sz="2400" dirty="0">
                <a:solidFill>
                  <a:schemeClr val="dk1"/>
                </a:solidFill>
              </a:rPr>
              <a:t>, а в некоторых школах даже каждый четвертый, становился жертвой травли.</a:t>
            </a:r>
            <a:endParaRPr lang="ru-RU" sz="2400" dirty="0"/>
          </a:p>
        </p:txBody>
      </p:sp>
      <p:sp>
        <p:nvSpPr>
          <p:cNvPr id="96" name="Google Shape;96;p24"/>
          <p:cNvSpPr/>
          <p:nvPr/>
        </p:nvSpPr>
        <p:spPr>
          <a:xfrm>
            <a:off x="5511350" y="997476"/>
            <a:ext cx="6221100" cy="17660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Почему важна профилактика в дошкольном учреждении? </a:t>
            </a:r>
          </a:p>
          <a:p>
            <a:pPr marL="0" marR="0" lvl="0" indent="0" algn="ctr" rtl="0">
              <a:lnSpc>
                <a:spcPct val="90000"/>
              </a:lnSpc>
              <a:spcBef>
                <a:spcPts val="0"/>
              </a:spcBef>
              <a:spcAft>
                <a:spcPts val="0"/>
              </a:spcAft>
              <a:buClr>
                <a:srgbClr val="000000"/>
              </a:buClr>
              <a:buSzPts val="3200"/>
              <a:buFont typeface="Arial"/>
              <a:buNone/>
            </a:pPr>
            <a:endParaRPr lang="ru-RU" sz="2800" b="1"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Масштаб школьной травли</a:t>
            </a:r>
          </a:p>
        </p:txBody>
      </p:sp>
      <p:pic>
        <p:nvPicPr>
          <p:cNvPr id="97" name="Google Shape;97;p24"/>
          <p:cNvPicPr preferRelativeResize="0"/>
          <p:nvPr/>
        </p:nvPicPr>
        <p:blipFill rotWithShape="1">
          <a:blip r:embed="rId3">
            <a:alphaModFix/>
          </a:blip>
          <a:srcRect l="6189" t="6279" r="4865"/>
          <a:stretch/>
        </p:blipFill>
        <p:spPr>
          <a:xfrm>
            <a:off x="543865" y="1755563"/>
            <a:ext cx="5408563" cy="44803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a0ec2b0205_0_148"/>
          <p:cNvSpPr txBox="1">
            <a:spLocks noGrp="1"/>
          </p:cNvSpPr>
          <p:nvPr>
            <p:ph type="title"/>
          </p:nvPr>
        </p:nvSpPr>
        <p:spPr>
          <a:xfrm>
            <a:off x="2401650" y="3047524"/>
            <a:ext cx="8362200" cy="1524476"/>
          </a:xfrm>
          <a:prstGeom prst="rect">
            <a:avLst/>
          </a:prstGeom>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ru-RU" sz="2200" dirty="0">
                <a:solidFill>
                  <a:schemeClr val="dk1"/>
                </a:solidFill>
              </a:rPr>
              <a:t>ДИАЛОГОВЫЕ КАРТЫ ДЛЯ ОБСУЖДЕНИЯ РОДИТЕЛЯМИ ПО ПРОГРАММЕ «ОСВОБОДИМСЯ ОТ ТРАВЛИ!»</a:t>
            </a:r>
            <a:endParaRPr sz="2200" dirty="0">
              <a:solidFill>
                <a:schemeClr val="dk1"/>
              </a:solidFill>
            </a:endParaRPr>
          </a:p>
        </p:txBody>
      </p:sp>
      <p:pic>
        <p:nvPicPr>
          <p:cNvPr id="639" name="Google Shape;639;ga0ec2b0205_0_148"/>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976de88d53_0_41"/>
          <p:cNvSpPr txBox="1">
            <a:spLocks noGrp="1"/>
          </p:cNvSpPr>
          <p:nvPr>
            <p:ph type="title"/>
          </p:nvPr>
        </p:nvSpPr>
        <p:spPr>
          <a:xfrm>
            <a:off x="972225" y="1561350"/>
            <a:ext cx="8937000" cy="117169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ru-RU" sz="2400" dirty="0">
                <a:solidFill>
                  <a:srgbClr val="000000"/>
                </a:solidFill>
              </a:rPr>
              <a:t>«Освободимся от травли!» диалоговые карты для обсуждения с родителями</a:t>
            </a:r>
            <a:br>
              <a:rPr lang="ru-RU" sz="2600" dirty="0">
                <a:solidFill>
                  <a:srgbClr val="000000"/>
                </a:solidFill>
              </a:rPr>
            </a:br>
            <a:r>
              <a:rPr lang="ru-RU" sz="3000" dirty="0">
                <a:solidFill>
                  <a:srgbClr val="000000"/>
                </a:solidFill>
              </a:rPr>
              <a:t>Правила использования</a:t>
            </a:r>
            <a:br>
              <a:rPr lang="ru-RU" sz="3000" dirty="0">
                <a:solidFill>
                  <a:srgbClr val="000000"/>
                </a:solidFill>
              </a:rPr>
            </a:br>
            <a:endParaRPr sz="3000" dirty="0">
              <a:solidFill>
                <a:srgbClr val="000000"/>
              </a:solidFill>
            </a:endParaRPr>
          </a:p>
        </p:txBody>
      </p:sp>
      <p:sp>
        <p:nvSpPr>
          <p:cNvPr id="646" name="Google Shape;646;g976de88d53_0_41"/>
          <p:cNvSpPr txBox="1">
            <a:spLocks noGrp="1"/>
          </p:cNvSpPr>
          <p:nvPr>
            <p:ph type="body" idx="1"/>
          </p:nvPr>
        </p:nvSpPr>
        <p:spPr>
          <a:xfrm>
            <a:off x="788270" y="2738120"/>
            <a:ext cx="10275970" cy="3520440"/>
          </a:xfrm>
          <a:prstGeom prst="rect">
            <a:avLst/>
          </a:prstGeom>
        </p:spPr>
        <p:txBody>
          <a:bodyPr spcFirstLastPara="1" wrap="square" lIns="91425" tIns="45700" rIns="91425" bIns="45700" anchor="t" anchorCtr="0">
            <a:noAutofit/>
          </a:bodyPr>
          <a:lstStyle/>
          <a:p>
            <a:pPr marL="50800" indent="0" algn="just">
              <a:lnSpc>
                <a:spcPct val="100000"/>
              </a:lnSpc>
              <a:spcBef>
                <a:spcPts val="0"/>
              </a:spcBef>
              <a:buNone/>
            </a:pPr>
            <a:r>
              <a:rPr lang="ru-RU" sz="1800" b="1" dirty="0">
                <a:effectLst/>
                <a:latin typeface="+mn-lt"/>
                <a:ea typeface="Arial" panose="020B0604020202020204" pitchFamily="34" charset="0"/>
                <a:cs typeface="Arial" panose="020B0604020202020204" pitchFamily="34" charset="0"/>
              </a:rPr>
              <a:t> </a:t>
            </a:r>
            <a:endParaRPr lang="et-EE" sz="1800" dirty="0">
              <a:effectLst/>
              <a:latin typeface="+mn-lt"/>
              <a:ea typeface="Calibri" panose="020F0502020204030204" pitchFamily="34" charset="0"/>
            </a:endParaRPr>
          </a:p>
          <a:p>
            <a:pPr marL="228600" lvl="0" indent="-228600" algn="just">
              <a:lnSpc>
                <a:spcPct val="100000"/>
              </a:lnSpc>
              <a:spcBef>
                <a:spcPts val="0"/>
              </a:spcBef>
              <a:buSzPts val="1200"/>
              <a:buAutoNum type="arabicPeriod"/>
              <a:tabLst>
                <a:tab pos="635" algn="l"/>
              </a:tabLst>
            </a:pPr>
            <a:r>
              <a:rPr lang="ru-RU" sz="1800" dirty="0">
                <a:solidFill>
                  <a:srgbClr val="000000"/>
                </a:solidFill>
                <a:effectLst/>
                <a:latin typeface="+mn-lt"/>
                <a:ea typeface="Arial" panose="020B0604020202020204" pitchFamily="34" charset="0"/>
                <a:cs typeface="Arial" panose="020B0604020202020204" pitchFamily="34" charset="0"/>
              </a:rPr>
              <a:t>Разделите присутствующих на группы по 3–4 человека. Родителей из одной семьи лучше разделить, чтобы они не были в одной группе.</a:t>
            </a:r>
            <a:endParaRPr lang="ru-RU" sz="1800" dirty="0">
              <a:latin typeface="+mn-lt"/>
              <a:ea typeface="Arial" panose="020B0604020202020204" pitchFamily="34" charset="0"/>
              <a:cs typeface="Arial" panose="020B0604020202020204" pitchFamily="34" charset="0"/>
            </a:endParaRPr>
          </a:p>
          <a:p>
            <a:pPr marL="228600" lvl="0" indent="-228600" algn="just">
              <a:lnSpc>
                <a:spcPct val="100000"/>
              </a:lnSpc>
              <a:spcBef>
                <a:spcPts val="0"/>
              </a:spcBef>
              <a:buSzPts val="1200"/>
              <a:buAutoNum type="arabicPeriod"/>
              <a:tabLst>
                <a:tab pos="635" algn="l"/>
              </a:tabLst>
            </a:pPr>
            <a:r>
              <a:rPr lang="ru-RU" sz="1800" dirty="0">
                <a:solidFill>
                  <a:srgbClr val="000000"/>
                </a:solidFill>
                <a:effectLst/>
                <a:latin typeface="+mn-lt"/>
                <a:ea typeface="Arial" panose="020B0604020202020204" pitchFamily="34" charset="0"/>
                <a:cs typeface="Arial" panose="020B0604020202020204" pitchFamily="34" charset="0"/>
              </a:rPr>
              <a:t>Перемешайте карточки для обсуждения и выложите их на стол рубашкой вверх. Члены группы поочередно берут по одной карте.</a:t>
            </a:r>
            <a:endParaRPr lang="ru-RU" sz="1800" dirty="0">
              <a:latin typeface="+mn-lt"/>
              <a:ea typeface="Arial" panose="020B0604020202020204" pitchFamily="34" charset="0"/>
              <a:cs typeface="Arial" panose="020B0604020202020204" pitchFamily="34" charset="0"/>
            </a:endParaRPr>
          </a:p>
          <a:p>
            <a:pPr marL="228600" lvl="0" indent="-228600" algn="just">
              <a:lnSpc>
                <a:spcPct val="100000"/>
              </a:lnSpc>
              <a:spcBef>
                <a:spcPts val="0"/>
              </a:spcBef>
              <a:buSzPts val="1200"/>
              <a:buAutoNum type="arabicPeriod"/>
              <a:tabLst>
                <a:tab pos="635" algn="l"/>
              </a:tabLst>
            </a:pPr>
            <a:r>
              <a:rPr lang="ru-RU" sz="1800" dirty="0">
                <a:solidFill>
                  <a:srgbClr val="000000"/>
                </a:solidFill>
                <a:effectLst/>
                <a:latin typeface="+mn-lt"/>
                <a:ea typeface="Arial" panose="020B0604020202020204" pitchFamily="34" charset="0"/>
                <a:cs typeface="Arial" panose="020B0604020202020204" pitchFamily="34" charset="0"/>
              </a:rPr>
              <a:t>Участник берет карту, зачитывает тему и, некоторое время подумав, высказывает свое мнение относительно разрешения ситуации.</a:t>
            </a:r>
            <a:endParaRPr lang="ru-RU" sz="1800" dirty="0">
              <a:latin typeface="+mn-lt"/>
              <a:ea typeface="Arial" panose="020B0604020202020204" pitchFamily="34" charset="0"/>
              <a:cs typeface="Arial" panose="020B0604020202020204" pitchFamily="34" charset="0"/>
            </a:endParaRPr>
          </a:p>
          <a:p>
            <a:pPr marL="228600" lvl="0" indent="-228600" algn="just">
              <a:lnSpc>
                <a:spcPct val="100000"/>
              </a:lnSpc>
              <a:spcBef>
                <a:spcPts val="0"/>
              </a:spcBef>
              <a:buSzPts val="1200"/>
              <a:buAutoNum type="arabicPeriod"/>
              <a:tabLst>
                <a:tab pos="635" algn="l"/>
              </a:tabLst>
            </a:pPr>
            <a:r>
              <a:rPr lang="ru-RU" sz="1800" dirty="0">
                <a:solidFill>
                  <a:srgbClr val="000000"/>
                </a:solidFill>
                <a:effectLst/>
                <a:latin typeface="+mn-lt"/>
                <a:ea typeface="Arial" panose="020B0604020202020204" pitchFamily="34" charset="0"/>
                <a:cs typeface="Arial" panose="020B0604020202020204" pitchFamily="34" charset="0"/>
              </a:rPr>
              <a:t>Затем он протягивает карту следующему члену группы – тот также высказывает свое мнение. Так высказываются все участники группы.</a:t>
            </a:r>
            <a:endParaRPr lang="ru-RU" sz="1800" dirty="0">
              <a:latin typeface="+mn-lt"/>
              <a:ea typeface="Arial" panose="020B0604020202020204" pitchFamily="34" charset="0"/>
              <a:cs typeface="Arial" panose="020B0604020202020204" pitchFamily="34" charset="0"/>
            </a:endParaRPr>
          </a:p>
          <a:p>
            <a:pPr marL="228600" lvl="0" indent="-228600" algn="just">
              <a:lnSpc>
                <a:spcPct val="100000"/>
              </a:lnSpc>
              <a:spcBef>
                <a:spcPts val="0"/>
              </a:spcBef>
              <a:buSzPts val="1200"/>
              <a:buAutoNum type="arabicPeriod"/>
              <a:tabLst>
                <a:tab pos="635" algn="l"/>
              </a:tabLst>
            </a:pPr>
            <a:r>
              <a:rPr lang="ru-RU" sz="1800" dirty="0">
                <a:solidFill>
                  <a:srgbClr val="000000"/>
                </a:solidFill>
                <a:effectLst/>
                <a:latin typeface="+mn-lt"/>
                <a:ea typeface="Arial" panose="020B0604020202020204" pitchFamily="34" charset="0"/>
                <a:cs typeface="Arial" panose="020B0604020202020204" pitchFamily="34" charset="0"/>
              </a:rPr>
              <a:t>Вопросы можно задавать и обсуждать тему вместе после того, как каждый член группы высказался. Следите, чтобы обсуждение было направлено на решение проблемы, участники относились друг к другу уважительно и выслушивали остальных.</a:t>
            </a:r>
            <a:endParaRPr lang="et-EE" sz="1800" dirty="0">
              <a:effectLst/>
              <a:latin typeface="+mn-lt"/>
              <a:ea typeface="Arial" panose="020B0604020202020204" pitchFamily="34" charset="0"/>
              <a:cs typeface="Arial" panose="020B0604020202020204" pitchFamily="34" charset="0"/>
            </a:endParaRPr>
          </a:p>
        </p:txBody>
      </p:sp>
      <p:pic>
        <p:nvPicPr>
          <p:cNvPr id="647" name="Google Shape;647;g976de88d53_0_41"/>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pic>
        <p:nvPicPr>
          <p:cNvPr id="648" name="Google Shape;648;g976de88d53_0_41"/>
          <p:cNvPicPr preferRelativeResize="0"/>
          <p:nvPr/>
        </p:nvPicPr>
        <p:blipFill rotWithShape="1">
          <a:blip r:embed="rId4">
            <a:alphaModFix/>
          </a:blip>
          <a:srcRect l="15445" t="3068" r="14092" b="3078"/>
          <a:stretch/>
        </p:blipFill>
        <p:spPr>
          <a:xfrm>
            <a:off x="10180515" y="1412048"/>
            <a:ext cx="1159225" cy="10245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653"/>
        <p:cNvGrpSpPr/>
        <p:nvPr/>
      </p:nvGrpSpPr>
      <p:grpSpPr>
        <a:xfrm>
          <a:off x="0" y="0"/>
          <a:ext cx="0" cy="0"/>
          <a:chOff x="0" y="0"/>
          <a:chExt cx="0" cy="0"/>
        </a:xfrm>
      </p:grpSpPr>
      <p:pic>
        <p:nvPicPr>
          <p:cNvPr id="654" name="Google Shape;654;g9439f63d38_0_117"/>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
        <p:nvSpPr>
          <p:cNvPr id="657" name="Google Shape;657;g9439f63d38_0_117"/>
          <p:cNvSpPr txBox="1">
            <a:spLocks noGrp="1"/>
          </p:cNvSpPr>
          <p:nvPr>
            <p:ph type="title"/>
          </p:nvPr>
        </p:nvSpPr>
        <p:spPr>
          <a:xfrm>
            <a:off x="429602" y="5500737"/>
            <a:ext cx="4208899" cy="8903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sz="1700" b="0" i="1" dirty="0">
                <a:solidFill>
                  <a:srgbClr val="000000"/>
                </a:solidFill>
              </a:rPr>
              <a:t>Больше диалоговых карт </a:t>
            </a:r>
            <a:br>
              <a:rPr lang="ru-RU" sz="1700" b="0" i="1" dirty="0">
                <a:solidFill>
                  <a:srgbClr val="000000"/>
                </a:solidFill>
              </a:rPr>
            </a:br>
            <a:r>
              <a:rPr lang="ru-RU" sz="1700" b="0" i="1" dirty="0">
                <a:solidFill>
                  <a:srgbClr val="000000"/>
                </a:solidFill>
              </a:rPr>
              <a:t>в методическом чемодане </a:t>
            </a:r>
            <a:br>
              <a:rPr lang="ru-RU" sz="1700" b="0" i="1" dirty="0">
                <a:solidFill>
                  <a:srgbClr val="000000"/>
                </a:solidFill>
              </a:rPr>
            </a:br>
            <a:r>
              <a:rPr lang="ru-RU" sz="1700" b="0" i="1" dirty="0">
                <a:solidFill>
                  <a:srgbClr val="000000"/>
                </a:solidFill>
              </a:rPr>
              <a:t>«Освободимся от травли!»</a:t>
            </a:r>
            <a:endParaRPr sz="1700" b="0" i="1" dirty="0">
              <a:solidFill>
                <a:srgbClr val="000000"/>
              </a:solidFill>
            </a:endParaRPr>
          </a:p>
        </p:txBody>
      </p:sp>
      <p:pic>
        <p:nvPicPr>
          <p:cNvPr id="4" name="Picture 3">
            <a:extLst>
              <a:ext uri="{FF2B5EF4-FFF2-40B4-BE49-F238E27FC236}">
                <a16:creationId xmlns:a16="http://schemas.microsoft.com/office/drawing/2014/main" id="{EC91AD64-23FD-4C4E-AF59-CE52B18880E3}"/>
              </a:ext>
            </a:extLst>
          </p:cNvPr>
          <p:cNvPicPr>
            <a:picLocks noChangeAspect="1"/>
          </p:cNvPicPr>
          <p:nvPr/>
        </p:nvPicPr>
        <p:blipFill>
          <a:blip r:embed="rId4"/>
          <a:stretch>
            <a:fillRect/>
          </a:stretch>
        </p:blipFill>
        <p:spPr>
          <a:xfrm>
            <a:off x="4712718" y="1671700"/>
            <a:ext cx="5924550" cy="4162425"/>
          </a:xfrm>
          <a:prstGeom prst="rect">
            <a:avLst/>
          </a:prstGeom>
        </p:spPr>
      </p:pic>
      <p:pic>
        <p:nvPicPr>
          <p:cNvPr id="5" name="Picture 4">
            <a:extLst>
              <a:ext uri="{FF2B5EF4-FFF2-40B4-BE49-F238E27FC236}">
                <a16:creationId xmlns:a16="http://schemas.microsoft.com/office/drawing/2014/main" id="{39FF9495-8732-47E4-98A2-5999A6139834}"/>
              </a:ext>
            </a:extLst>
          </p:cNvPr>
          <p:cNvPicPr>
            <a:picLocks noChangeAspect="1"/>
          </p:cNvPicPr>
          <p:nvPr/>
        </p:nvPicPr>
        <p:blipFill>
          <a:blip r:embed="rId5"/>
          <a:stretch>
            <a:fillRect/>
          </a:stretch>
        </p:blipFill>
        <p:spPr>
          <a:xfrm>
            <a:off x="437050" y="1671700"/>
            <a:ext cx="3943350" cy="2762250"/>
          </a:xfrm>
          <a:prstGeom prst="rect">
            <a:avLst/>
          </a:prstGeom>
        </p:spPr>
      </p:pic>
      <p:sp>
        <p:nvSpPr>
          <p:cNvPr id="12" name="TextBox 11">
            <a:extLst>
              <a:ext uri="{FF2B5EF4-FFF2-40B4-BE49-F238E27FC236}">
                <a16:creationId xmlns:a16="http://schemas.microsoft.com/office/drawing/2014/main" id="{B98421CF-5CB8-435D-B845-1B50BBD8BBF9}"/>
              </a:ext>
            </a:extLst>
          </p:cNvPr>
          <p:cNvSpPr txBox="1"/>
          <p:nvPr/>
        </p:nvSpPr>
        <p:spPr>
          <a:xfrm>
            <a:off x="4885117" y="3052825"/>
            <a:ext cx="5924550" cy="2893100"/>
          </a:xfrm>
          <a:prstGeom prst="rect">
            <a:avLst/>
          </a:prstGeom>
          <a:noFill/>
        </p:spPr>
        <p:txBody>
          <a:bodyPr wrap="square">
            <a:spAutoFit/>
          </a:bodyPr>
          <a:lstStyle/>
          <a:p>
            <a:pPr marR="194310" indent="-520700" algn="ctr">
              <a:spcAft>
                <a:spcPts val="0"/>
              </a:spcAft>
            </a:pPr>
            <a:r>
              <a:rPr lang="ru-RU" b="1" dirty="0">
                <a:solidFill>
                  <a:schemeClr val="bg1"/>
                </a:solidFill>
                <a:effectLst/>
                <a:latin typeface="+mn-lt"/>
                <a:ea typeface="Arial" panose="020B0604020202020204" pitchFamily="34" charset="0"/>
                <a:cs typeface="Arial" panose="020B0604020202020204" pitchFamily="34" charset="0"/>
              </a:rPr>
              <a:t>Однажды после обеда Вы случайно услышали разговор троих родителей у входа в детский сад. </a:t>
            </a:r>
            <a:endParaRPr lang="et-EE" b="1" dirty="0">
              <a:solidFill>
                <a:schemeClr val="bg1"/>
              </a:solidFill>
              <a:effectLst/>
              <a:latin typeface="+mn-lt"/>
              <a:ea typeface="Calibri" panose="020F0502020204030204" pitchFamily="34" charset="0"/>
            </a:endParaRPr>
          </a:p>
          <a:p>
            <a:pPr marR="194310" indent="-520700" algn="ctr">
              <a:spcAft>
                <a:spcPts val="0"/>
              </a:spcAft>
            </a:pPr>
            <a:r>
              <a:rPr lang="ru-RU" b="1" dirty="0">
                <a:solidFill>
                  <a:schemeClr val="bg1"/>
                </a:solidFill>
                <a:effectLst/>
                <a:latin typeface="+mn-lt"/>
                <a:ea typeface="Arial" panose="020B0604020202020204" pitchFamily="34" charset="0"/>
                <a:cs typeface="Arial" panose="020B0604020202020204" pitchFamily="34" charset="0"/>
              </a:rPr>
              <a:t>Они говорили об одном неуправляемом мальчике, который часто создает проблемы и постоянно бьет других детей. </a:t>
            </a:r>
            <a:endParaRPr lang="et-EE" b="1" dirty="0">
              <a:solidFill>
                <a:schemeClr val="bg1"/>
              </a:solidFill>
              <a:effectLst/>
              <a:latin typeface="+mn-lt"/>
              <a:ea typeface="Calibri" panose="020F0502020204030204" pitchFamily="34" charset="0"/>
            </a:endParaRPr>
          </a:p>
          <a:p>
            <a:pPr marR="194310" indent="-520700" algn="ctr">
              <a:spcAft>
                <a:spcPts val="0"/>
              </a:spcAft>
            </a:pPr>
            <a:r>
              <a:rPr lang="ru-RU" b="1" dirty="0">
                <a:solidFill>
                  <a:schemeClr val="bg1"/>
                </a:solidFill>
                <a:effectLst/>
                <a:latin typeface="+mn-lt"/>
                <a:ea typeface="Arial" panose="020B0604020202020204" pitchFamily="34" charset="0"/>
                <a:cs typeface="Arial" panose="020B0604020202020204" pitchFamily="34" charset="0"/>
              </a:rPr>
              <a:t>Спустя некоторое время Вы слышите беседу мамы этого мальчика с учителем. </a:t>
            </a:r>
            <a:endParaRPr lang="et-EE" b="1" dirty="0">
              <a:solidFill>
                <a:schemeClr val="bg1"/>
              </a:solidFill>
              <a:effectLst/>
              <a:latin typeface="+mn-lt"/>
              <a:ea typeface="Calibri" panose="020F0502020204030204" pitchFamily="34" charset="0"/>
            </a:endParaRPr>
          </a:p>
          <a:p>
            <a:pPr marR="194310" indent="-520700" algn="ctr">
              <a:spcAft>
                <a:spcPts val="0"/>
              </a:spcAft>
            </a:pPr>
            <a:r>
              <a:rPr lang="ru-RU" b="1" dirty="0">
                <a:solidFill>
                  <a:schemeClr val="bg1"/>
                </a:solidFill>
                <a:effectLst/>
                <a:latin typeface="+mn-lt"/>
                <a:ea typeface="Arial" panose="020B0604020202020204" pitchFamily="34" charset="0"/>
                <a:cs typeface="Arial" panose="020B0604020202020204" pitchFamily="34" charset="0"/>
              </a:rPr>
              <a:t>Учитель рассказывает маме, что у ее сына в детском саду проблемы, и многие родители жалуются на его поведение. </a:t>
            </a:r>
            <a:endParaRPr lang="et-EE" b="1" dirty="0">
              <a:solidFill>
                <a:schemeClr val="bg1"/>
              </a:solidFill>
              <a:effectLst/>
              <a:latin typeface="+mn-lt"/>
              <a:ea typeface="Calibri" panose="020F0502020204030204" pitchFamily="34" charset="0"/>
            </a:endParaRPr>
          </a:p>
          <a:p>
            <a:pPr marR="194310" indent="-520700" algn="ctr">
              <a:spcAft>
                <a:spcPts val="0"/>
              </a:spcAft>
            </a:pPr>
            <a:r>
              <a:rPr lang="ru-RU" b="1" dirty="0">
                <a:solidFill>
                  <a:schemeClr val="bg1"/>
                </a:solidFill>
                <a:effectLst/>
                <a:latin typeface="+mn-lt"/>
                <a:ea typeface="Arial" panose="020B0604020202020204" pitchFamily="34" charset="0"/>
                <a:cs typeface="Arial" panose="020B0604020202020204" pitchFamily="34" charset="0"/>
              </a:rPr>
              <a:t>Спустя некоторое время мама уходит из детского сада. Вы замечаете, что она выглядит подавленной.</a:t>
            </a:r>
            <a:endParaRPr lang="et-EE" b="1" dirty="0">
              <a:solidFill>
                <a:schemeClr val="bg1"/>
              </a:solidFill>
              <a:effectLst/>
              <a:latin typeface="+mn-lt"/>
              <a:ea typeface="Calibri" panose="020F0502020204030204" pitchFamily="34" charset="0"/>
            </a:endParaRPr>
          </a:p>
          <a:p>
            <a:pPr algn="ctr"/>
            <a:r>
              <a:rPr lang="ru-RU" b="1" dirty="0">
                <a:solidFill>
                  <a:schemeClr val="bg1"/>
                </a:solidFill>
                <a:effectLst/>
                <a:latin typeface="+mn-lt"/>
                <a:ea typeface="Arial" panose="020B0604020202020204" pitchFamily="34" charset="0"/>
                <a:cs typeface="Arial" panose="020B0604020202020204" pitchFamily="34" charset="0"/>
              </a:rPr>
              <a:t> </a:t>
            </a:r>
            <a:endParaRPr lang="et-EE" b="1" dirty="0">
              <a:solidFill>
                <a:schemeClr val="bg1"/>
              </a:solidFill>
              <a:effectLst/>
              <a:latin typeface="+mn-lt"/>
              <a:ea typeface="Calibri" panose="020F0502020204030204" pitchFamily="34" charset="0"/>
            </a:endParaRPr>
          </a:p>
          <a:p>
            <a:pPr algn="ctr"/>
            <a:r>
              <a:rPr lang="ru-RU" b="1" dirty="0">
                <a:solidFill>
                  <a:schemeClr val="bg1"/>
                </a:solidFill>
                <a:effectLst/>
                <a:latin typeface="+mn-lt"/>
                <a:ea typeface="Arial" panose="020B0604020202020204" pitchFamily="34" charset="0"/>
                <a:cs typeface="Arial" panose="020B0604020202020204" pitchFamily="34" charset="0"/>
              </a:rPr>
              <a:t>Что Вы можете предпринять?</a:t>
            </a:r>
            <a:br>
              <a:rPr lang="ru-RU" b="1" dirty="0">
                <a:solidFill>
                  <a:schemeClr val="bg1"/>
                </a:solidFill>
                <a:effectLst/>
                <a:latin typeface="+mn-lt"/>
                <a:ea typeface="Calibri" panose="020F0502020204030204" pitchFamily="34" charset="0"/>
              </a:rPr>
            </a:br>
            <a:endParaRPr lang="et-EE" b="1" dirty="0">
              <a:solidFill>
                <a:schemeClr val="bg1"/>
              </a:solidFill>
              <a:latin typeface="+mn-lt"/>
            </a:endParaRPr>
          </a:p>
        </p:txBody>
      </p:sp>
      <p:pic>
        <p:nvPicPr>
          <p:cNvPr id="8" name="Google Shape;648;g976de88d53_0_41">
            <a:extLst>
              <a:ext uri="{FF2B5EF4-FFF2-40B4-BE49-F238E27FC236}">
                <a16:creationId xmlns:a16="http://schemas.microsoft.com/office/drawing/2014/main" id="{19584B24-6225-4E90-BBD3-D0D14C3EDE69}"/>
              </a:ext>
            </a:extLst>
          </p:cNvPr>
          <p:cNvPicPr preferRelativeResize="0"/>
          <p:nvPr/>
        </p:nvPicPr>
        <p:blipFill rotWithShape="1">
          <a:blip r:embed="rId6">
            <a:alphaModFix/>
          </a:blip>
          <a:srcRect l="15445" t="3068" r="14092" b="3078"/>
          <a:stretch/>
        </p:blipFill>
        <p:spPr>
          <a:xfrm>
            <a:off x="3466094" y="5429365"/>
            <a:ext cx="904913" cy="80952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976de88d53_0_139"/>
          <p:cNvSpPr txBox="1">
            <a:spLocks noGrp="1"/>
          </p:cNvSpPr>
          <p:nvPr>
            <p:ph type="title"/>
          </p:nvPr>
        </p:nvSpPr>
        <p:spPr>
          <a:xfrm>
            <a:off x="669029" y="1642935"/>
            <a:ext cx="6985971" cy="1003800"/>
          </a:xfrm>
          <a:prstGeom prst="rect">
            <a:avLst/>
          </a:prstGeom>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sz="2600" dirty="0">
                <a:solidFill>
                  <a:srgbClr val="000000"/>
                </a:solidFill>
              </a:rPr>
              <a:t>Планирование совместных мероприятий «Освободимся от травли!»</a:t>
            </a:r>
            <a:endParaRPr sz="2600" dirty="0">
              <a:solidFill>
                <a:srgbClr val="000000"/>
              </a:solidFill>
            </a:endParaRPr>
          </a:p>
        </p:txBody>
      </p:sp>
      <p:sp>
        <p:nvSpPr>
          <p:cNvPr id="748" name="Google Shape;748;g976de88d53_0_139"/>
          <p:cNvSpPr txBox="1">
            <a:spLocks noGrp="1"/>
          </p:cNvSpPr>
          <p:nvPr>
            <p:ph type="body" idx="1"/>
          </p:nvPr>
        </p:nvSpPr>
        <p:spPr>
          <a:xfrm>
            <a:off x="741678" y="2945238"/>
            <a:ext cx="6985971" cy="2703722"/>
          </a:xfrm>
          <a:prstGeom prst="rect">
            <a:avLst/>
          </a:prstGeom>
        </p:spPr>
        <p:txBody>
          <a:bodyPr spcFirstLastPara="1" wrap="square" lIns="91425" tIns="45700" rIns="91425" bIns="45700" anchor="t" anchorCtr="0">
            <a:noAutofit/>
          </a:bodyPr>
          <a:lstStyle/>
          <a:p>
            <a:pPr marL="0" lvl="0" indent="-368300" algn="l" rtl="0">
              <a:lnSpc>
                <a:spcPct val="100000"/>
              </a:lnSpc>
              <a:spcBef>
                <a:spcPts val="0"/>
              </a:spcBef>
              <a:spcAft>
                <a:spcPts val="0"/>
              </a:spcAft>
              <a:buSzPts val="2200"/>
              <a:buChar char="•"/>
            </a:pPr>
            <a:r>
              <a:rPr lang="ru-RU" sz="2200" dirty="0"/>
              <a:t>Каким могло бы быть следующее совместное мероприятие, где мы будем учиться быть хорошими приятелями и друзьями? </a:t>
            </a:r>
            <a:endParaRPr lang="et-EE" sz="2200" dirty="0"/>
          </a:p>
          <a:p>
            <a:pPr marL="0" lvl="0" indent="0" algn="l" rtl="0">
              <a:lnSpc>
                <a:spcPct val="100000"/>
              </a:lnSpc>
              <a:spcBef>
                <a:spcPts val="0"/>
              </a:spcBef>
              <a:spcAft>
                <a:spcPts val="0"/>
              </a:spcAft>
              <a:buSzPts val="2200"/>
              <a:buNone/>
            </a:pPr>
            <a:endParaRPr sz="2200" dirty="0"/>
          </a:p>
          <a:p>
            <a:pPr marL="0" lvl="0" indent="-368300" algn="l" rtl="0">
              <a:lnSpc>
                <a:spcPct val="100000"/>
              </a:lnSpc>
              <a:spcBef>
                <a:spcPts val="0"/>
              </a:spcBef>
              <a:spcAft>
                <a:spcPts val="0"/>
              </a:spcAft>
              <a:buSzPts val="2200"/>
              <a:buChar char="•"/>
            </a:pPr>
            <a:r>
              <a:rPr lang="ru-RU" sz="2200" dirty="0"/>
              <a:t>Можем ли мы привлечь символ программы Друга Медведя? Каким образом?</a:t>
            </a:r>
            <a:endParaRPr sz="2200" dirty="0"/>
          </a:p>
        </p:txBody>
      </p:sp>
      <p:pic>
        <p:nvPicPr>
          <p:cNvPr id="749" name="Google Shape;749;g976de88d53_0_139"/>
          <p:cNvPicPr preferRelativeResize="0"/>
          <p:nvPr/>
        </p:nvPicPr>
        <p:blipFill>
          <a:blip r:embed="rId3">
            <a:alphaModFix/>
          </a:blip>
          <a:stretch>
            <a:fillRect/>
          </a:stretch>
        </p:blipFill>
        <p:spPr>
          <a:xfrm>
            <a:off x="8229682" y="1612990"/>
            <a:ext cx="3449225" cy="4598976"/>
          </a:xfrm>
          <a:prstGeom prst="rect">
            <a:avLst/>
          </a:prstGeom>
          <a:noFill/>
          <a:ln>
            <a:noFill/>
          </a:ln>
        </p:spPr>
      </p:pic>
      <p:pic>
        <p:nvPicPr>
          <p:cNvPr id="750" name="Google Shape;750;g976de88d53_0_139"/>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925b836080_0_0"/>
          <p:cNvSpPr txBox="1"/>
          <p:nvPr/>
        </p:nvSpPr>
        <p:spPr>
          <a:xfrm>
            <a:off x="652100" y="2202600"/>
            <a:ext cx="10940550" cy="29505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ru-RU" sz="1800">
                <a:solidFill>
                  <a:srgbClr val="212529"/>
                </a:solidFill>
              </a:rPr>
              <a:t>21 сентября 2021 Международный день мира</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2 октября 2021 Международный день борьбы в насилием</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16 ноября 2021 Международный день толерантности</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10 декабря 2021 Международный день прав человека</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11 января 2022 Международный день «спасибо»</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8 февраля 2022 Всемирный день безопасного Интернета</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14 марта 2022 День родного языка</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7 апреля 2022 Всемирный день здоровья</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4 мая 2022 Международный день борьбы с буллингом</a:t>
            </a:r>
            <a:endParaRPr sz="1800">
              <a:solidFill>
                <a:srgbClr val="212529"/>
              </a:solidFill>
            </a:endParaRPr>
          </a:p>
          <a:p>
            <a:pPr marL="0" lvl="0" indent="0" algn="just" rtl="0">
              <a:lnSpc>
                <a:spcPct val="100000"/>
              </a:lnSpc>
              <a:spcBef>
                <a:spcPts val="0"/>
              </a:spcBef>
              <a:spcAft>
                <a:spcPts val="0"/>
              </a:spcAft>
              <a:buNone/>
            </a:pPr>
            <a:r>
              <a:rPr lang="ru-RU" sz="1800">
                <a:solidFill>
                  <a:srgbClr val="212529"/>
                </a:solidFill>
              </a:rPr>
              <a:t>1 июня 2022 Международный день защиты детей</a:t>
            </a:r>
            <a:endParaRPr sz="1800">
              <a:solidFill>
                <a:srgbClr val="212529"/>
              </a:solidFill>
            </a:endParaRPr>
          </a:p>
          <a:p>
            <a:pPr marL="0" marR="0" lvl="0" indent="0" algn="l" rtl="0">
              <a:lnSpc>
                <a:spcPct val="100000"/>
              </a:lnSpc>
              <a:spcBef>
                <a:spcPts val="0"/>
              </a:spcBef>
              <a:spcAft>
                <a:spcPts val="0"/>
              </a:spcAft>
              <a:buNone/>
            </a:pPr>
            <a:endParaRPr sz="2200">
              <a:solidFill>
                <a:schemeClr val="dk1"/>
              </a:solidFill>
            </a:endParaRPr>
          </a:p>
        </p:txBody>
      </p:sp>
      <p:sp>
        <p:nvSpPr>
          <p:cNvPr id="942" name="Google Shape;942;g925b836080_0_0"/>
          <p:cNvSpPr txBox="1"/>
          <p:nvPr/>
        </p:nvSpPr>
        <p:spPr>
          <a:xfrm>
            <a:off x="652100" y="1336725"/>
            <a:ext cx="9925200" cy="7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100"/>
              </a:spcBef>
              <a:spcAft>
                <a:spcPts val="1100"/>
              </a:spcAft>
              <a:buClr>
                <a:schemeClr val="dk1"/>
              </a:buClr>
              <a:buSzPts val="1100"/>
              <a:buFont typeface="Arial"/>
              <a:buNone/>
            </a:pPr>
            <a:r>
              <a:rPr lang="ru-RU" sz="2200" b="1" dirty="0">
                <a:solidFill>
                  <a:srgbClr val="212529"/>
                </a:solidFill>
              </a:rPr>
              <a:t>Тематические планы уроков для дошкольных учреждений</a:t>
            </a:r>
            <a:endParaRPr sz="2200" b="1" i="0" u="none" strike="noStrike" cap="none" dirty="0">
              <a:solidFill>
                <a:srgbClr val="000000"/>
              </a:solidFill>
              <a:latin typeface="Arial"/>
              <a:ea typeface="Arial"/>
              <a:cs typeface="Arial"/>
              <a:sym typeface="Arial"/>
            </a:endParaRPr>
          </a:p>
        </p:txBody>
      </p:sp>
      <p:pic>
        <p:nvPicPr>
          <p:cNvPr id="943" name="Google Shape;943;g925b836080_0_0"/>
          <p:cNvPicPr preferRelativeResize="0"/>
          <p:nvPr/>
        </p:nvPicPr>
        <p:blipFill rotWithShape="1">
          <a:blip r:embed="rId3">
            <a:alphaModFix/>
          </a:blip>
          <a:srcRect l="3188" t="8512" r="2844" b="39548"/>
          <a:stretch/>
        </p:blipFill>
        <p:spPr>
          <a:xfrm>
            <a:off x="0" y="-11091"/>
            <a:ext cx="12192000" cy="1347828"/>
          </a:xfrm>
          <a:prstGeom prst="rect">
            <a:avLst/>
          </a:prstGeom>
          <a:noFill/>
          <a:ln>
            <a:noFill/>
          </a:ln>
        </p:spPr>
      </p:pic>
      <p:sp>
        <p:nvSpPr>
          <p:cNvPr id="946" name="Google Shape;946;g925b836080_0_0"/>
          <p:cNvSpPr txBox="1"/>
          <p:nvPr/>
        </p:nvSpPr>
        <p:spPr>
          <a:xfrm>
            <a:off x="601345" y="5280330"/>
            <a:ext cx="11042059"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sz="1800" dirty="0">
                <a:solidFill>
                  <a:schemeClr val="dk1"/>
                </a:solidFill>
              </a:rPr>
              <a:t>Ежемесячные планы доступны </a:t>
            </a:r>
            <a:r>
              <a:rPr lang="ru-RU" sz="1800" b="1" dirty="0">
                <a:solidFill>
                  <a:schemeClr val="dk1"/>
                </a:solidFill>
              </a:rPr>
              <a:t>для учителя </a:t>
            </a:r>
            <a:r>
              <a:rPr lang="ru-RU" sz="1800" dirty="0">
                <a:solidFill>
                  <a:schemeClr val="dk1"/>
                </a:solidFill>
              </a:rPr>
              <a:t>на РУССКОМ и ЭСТОНСКОМ языках на сайте </a:t>
            </a:r>
            <a:r>
              <a:rPr lang="ru-RU" sz="1800" b="1" u="sng" dirty="0">
                <a:solidFill>
                  <a:schemeClr val="hlink"/>
                </a:solidFill>
                <a:hlinkClick r:id="rId4"/>
              </a:rPr>
              <a:t>www.kiusamisestvabaks.ee</a:t>
            </a:r>
            <a:r>
              <a:rPr lang="ru-RU" sz="1800" b="1" dirty="0">
                <a:solidFill>
                  <a:schemeClr val="dk1"/>
                </a:solidFill>
              </a:rPr>
              <a:t> </a:t>
            </a:r>
            <a:r>
              <a:rPr lang="ru-RU" sz="1800" dirty="0">
                <a:solidFill>
                  <a:schemeClr val="dk1"/>
                </a:solidFill>
              </a:rPr>
              <a:t>в разделе «Методические материалы». </a:t>
            </a:r>
            <a:endParaRPr sz="1800" dirty="0">
              <a:solidFill>
                <a:schemeClr val="dk1"/>
              </a:solidFill>
            </a:endParaRPr>
          </a:p>
        </p:txBody>
      </p:sp>
      <p:pic>
        <p:nvPicPr>
          <p:cNvPr id="6" name="Picture 5">
            <a:extLst>
              <a:ext uri="{FF2B5EF4-FFF2-40B4-BE49-F238E27FC236}">
                <a16:creationId xmlns:a16="http://schemas.microsoft.com/office/drawing/2014/main" id="{F1D9B5EB-FBAD-4027-84D9-C40172AD65A8}"/>
              </a:ext>
            </a:extLst>
          </p:cNvPr>
          <p:cNvPicPr>
            <a:picLocks noChangeAspect="1"/>
          </p:cNvPicPr>
          <p:nvPr/>
        </p:nvPicPr>
        <p:blipFill rotWithShape="1">
          <a:blip r:embed="rId5"/>
          <a:srcRect l="34287" t="11670" r="25643" b="11670"/>
          <a:stretch/>
        </p:blipFill>
        <p:spPr>
          <a:xfrm>
            <a:off x="8172450" y="2387932"/>
            <a:ext cx="1943100" cy="262869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9e40148c1d_0_135"/>
          <p:cNvSpPr txBox="1">
            <a:spLocks noGrp="1"/>
          </p:cNvSpPr>
          <p:nvPr>
            <p:ph type="title"/>
          </p:nvPr>
        </p:nvSpPr>
        <p:spPr>
          <a:xfrm>
            <a:off x="2732485" y="2633652"/>
            <a:ext cx="6727030" cy="2041270"/>
          </a:xfrm>
          <a:prstGeom prst="rect">
            <a:avLst/>
          </a:prstGeom>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ru-RU" sz="2200" dirty="0">
                <a:solidFill>
                  <a:schemeClr val="dk1"/>
                </a:solidFill>
              </a:rPr>
              <a:t>ПОЛЕЗНЫЕ МАТЕРИАЛЫ ДЛЯ САМОСТОЯТЕЛЬНОГО ИЗУЧЕНИЯ </a:t>
            </a:r>
            <a:br>
              <a:rPr lang="ru-RU" sz="2200" dirty="0">
                <a:solidFill>
                  <a:schemeClr val="dk1"/>
                </a:solidFill>
              </a:rPr>
            </a:br>
            <a:r>
              <a:rPr lang="ru-RU" sz="2200" dirty="0">
                <a:solidFill>
                  <a:schemeClr val="dk1"/>
                </a:solidFill>
              </a:rPr>
              <a:t>(РЕКОМЕНДАЦИИ КОМАНДЫ ПРОГРАММЫ</a:t>
            </a:r>
            <a:br>
              <a:rPr lang="ru-RU" sz="2200" dirty="0">
                <a:solidFill>
                  <a:schemeClr val="dk1"/>
                </a:solidFill>
              </a:rPr>
            </a:br>
            <a:r>
              <a:rPr lang="ru-RU" sz="2200" dirty="0">
                <a:solidFill>
                  <a:schemeClr val="dk1"/>
                </a:solidFill>
              </a:rPr>
              <a:t>«ОСВОБОДИТСЯ ОТ ТРАВЛИ!»)</a:t>
            </a:r>
            <a:endParaRPr sz="2200" dirty="0"/>
          </a:p>
        </p:txBody>
      </p:sp>
      <p:pic>
        <p:nvPicPr>
          <p:cNvPr id="664" name="Google Shape;664;g9e40148c1d_0_135"/>
          <p:cNvPicPr preferRelativeResize="0"/>
          <p:nvPr/>
        </p:nvPicPr>
        <p:blipFill rotWithShape="1">
          <a:blip r:embed="rId3">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2"/>
          <p:cNvSpPr txBox="1">
            <a:spLocks noGrp="1"/>
          </p:cNvSpPr>
          <p:nvPr>
            <p:ph type="title"/>
          </p:nvPr>
        </p:nvSpPr>
        <p:spPr>
          <a:xfrm>
            <a:off x="3994951" y="6278244"/>
            <a:ext cx="3527054" cy="3054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000" dirty="0">
                <a:solidFill>
                  <a:srgbClr val="000000"/>
                </a:solidFill>
                <a:uFill>
                  <a:noFill/>
                </a:uFill>
                <a:hlinkClick r:id="rId3">
                  <a:extLst>
                    <a:ext uri="{A12FA001-AC4F-418D-AE19-62706E023703}">
                      <ahyp:hlinkClr xmlns:ahyp="http://schemas.microsoft.com/office/drawing/2018/hyperlinkcolor" val="tx"/>
                    </a:ext>
                  </a:extLst>
                </a:hlinkClick>
              </a:rPr>
              <a:t>www.kiusamisestvabaks.ee</a:t>
            </a:r>
            <a:br>
              <a:rPr lang="ru-RU" sz="2000" dirty="0">
                <a:solidFill>
                  <a:srgbClr val="000000"/>
                </a:solidFill>
              </a:rPr>
            </a:br>
            <a:endParaRPr sz="2000" dirty="0"/>
          </a:p>
        </p:txBody>
      </p:sp>
      <p:pic>
        <p:nvPicPr>
          <p:cNvPr id="671" name="Google Shape;671;p32"/>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672" name="Google Shape;672;p32"/>
          <p:cNvSpPr txBox="1">
            <a:spLocks noGrp="1"/>
          </p:cNvSpPr>
          <p:nvPr>
            <p:ph type="title"/>
          </p:nvPr>
        </p:nvSpPr>
        <p:spPr>
          <a:xfrm>
            <a:off x="2214300" y="1515021"/>
            <a:ext cx="7763400" cy="48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ru-RU" sz="2200" dirty="0">
                <a:solidFill>
                  <a:srgbClr val="000000"/>
                </a:solidFill>
              </a:rPr>
              <a:t>ДОПОЛНИТЕЛЬНАЯ ИНФОРМАЦИЯ О ПРОГРАММЕ</a:t>
            </a:r>
            <a:endParaRPr sz="2200" dirty="0">
              <a:solidFill>
                <a:srgbClr val="000000"/>
              </a:solidFill>
            </a:endParaRPr>
          </a:p>
        </p:txBody>
      </p:sp>
      <p:pic>
        <p:nvPicPr>
          <p:cNvPr id="6" name="Google Shape;1076;p91">
            <a:extLst>
              <a:ext uri="{FF2B5EF4-FFF2-40B4-BE49-F238E27FC236}">
                <a16:creationId xmlns:a16="http://schemas.microsoft.com/office/drawing/2014/main" id="{05D195F2-0059-46D3-B846-B693B8ECA47F}"/>
              </a:ext>
            </a:extLst>
          </p:cNvPr>
          <p:cNvPicPr preferRelativeResize="0"/>
          <p:nvPr/>
        </p:nvPicPr>
        <p:blipFill rotWithShape="1">
          <a:blip r:embed="rId5">
            <a:alphaModFix/>
          </a:blip>
          <a:srcRect t="10530" r="1787"/>
          <a:stretch/>
        </p:blipFill>
        <p:spPr>
          <a:xfrm>
            <a:off x="1571880" y="1909244"/>
            <a:ext cx="8697302" cy="42092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sp>
        <p:nvSpPr>
          <p:cNvPr id="678" name="Google Shape;678;g90a59ce6a2_0_15"/>
          <p:cNvSpPr txBox="1"/>
          <p:nvPr/>
        </p:nvSpPr>
        <p:spPr>
          <a:xfrm>
            <a:off x="1957074" y="1923025"/>
            <a:ext cx="8402983" cy="490237"/>
          </a:xfrm>
          <a:prstGeom prst="rect">
            <a:avLst/>
          </a:prstGeom>
          <a:noFill/>
          <a:ln>
            <a:noFill/>
          </a:ln>
        </p:spPr>
        <p:txBody>
          <a:bodyPr spcFirstLastPara="1" wrap="square" lIns="91425" tIns="91425" rIns="91425" bIns="91425" anchor="t" anchorCtr="0">
            <a:noAutofit/>
          </a:bodyPr>
          <a:lstStyle/>
          <a:p>
            <a:pPr lvl="0" algn="just">
              <a:lnSpc>
                <a:spcPct val="115000"/>
              </a:lnSpc>
              <a:buSzPts val="4400"/>
            </a:pPr>
            <a:r>
              <a:rPr lang="ru-RU" sz="1800" b="0" i="0" u="none" strike="noStrike" cap="none" dirty="0">
                <a:solidFill>
                  <a:srgbClr val="000000"/>
                </a:solidFill>
                <a:latin typeface="Arial"/>
                <a:ea typeface="Arial"/>
                <a:cs typeface="Arial"/>
                <a:sym typeface="Arial"/>
              </a:rPr>
              <a:t>Рекомендуем подписаться на страничку </a:t>
            </a:r>
            <a:r>
              <a:rPr lang="ru-RU" sz="1800" b="1" u="sng" dirty="0">
                <a:solidFill>
                  <a:schemeClr val="hlink"/>
                </a:solidFill>
                <a:hlinkClick r:id="rId3"/>
              </a:rPr>
              <a:t>Kiusamisest vabaks</a:t>
            </a:r>
            <a:r>
              <a:rPr lang="ru-RU" sz="1800" dirty="0"/>
              <a:t> в </a:t>
            </a:r>
            <a:r>
              <a:rPr lang="ru-RU" sz="1800" b="1" i="0" u="none" strike="noStrike" cap="none" dirty="0" err="1">
                <a:solidFill>
                  <a:srgbClr val="000000"/>
                </a:solidFill>
                <a:latin typeface="Arial"/>
                <a:ea typeface="Arial"/>
                <a:cs typeface="Arial"/>
                <a:sym typeface="Arial"/>
              </a:rPr>
              <a:t>Facebook</a:t>
            </a:r>
            <a:endParaRPr sz="1800" b="0" i="0" u="none" strike="noStrike" cap="none" dirty="0">
              <a:solidFill>
                <a:srgbClr val="000000"/>
              </a:solidFill>
              <a:highlight>
                <a:srgbClr val="FFFFFF"/>
              </a:highlight>
              <a:latin typeface="Arial"/>
              <a:ea typeface="Arial"/>
              <a:cs typeface="Arial"/>
              <a:sym typeface="Arial"/>
            </a:endParaRPr>
          </a:p>
        </p:txBody>
      </p:sp>
      <p:pic>
        <p:nvPicPr>
          <p:cNvPr id="679" name="Google Shape;679;g90a59ce6a2_0_15"/>
          <p:cNvPicPr preferRelativeResize="0"/>
          <p:nvPr/>
        </p:nvPicPr>
        <p:blipFill rotWithShape="1">
          <a:blip r:embed="rId4">
            <a:alphaModFix/>
          </a:blip>
          <a:srcRect/>
          <a:stretch/>
        </p:blipFill>
        <p:spPr>
          <a:xfrm>
            <a:off x="1045750" y="1730301"/>
            <a:ext cx="911325" cy="911325"/>
          </a:xfrm>
          <a:prstGeom prst="rect">
            <a:avLst/>
          </a:prstGeom>
          <a:noFill/>
          <a:ln>
            <a:noFill/>
          </a:ln>
        </p:spPr>
      </p:pic>
      <p:pic>
        <p:nvPicPr>
          <p:cNvPr id="680" name="Google Shape;680;g90a59ce6a2_0_15"/>
          <p:cNvPicPr preferRelativeResize="0"/>
          <p:nvPr/>
        </p:nvPicPr>
        <p:blipFill rotWithShape="1">
          <a:blip r:embed="rId5">
            <a:alphaModFix/>
          </a:blip>
          <a:srcRect l="2724" t="11168" r="2667" b="36568"/>
          <a:stretch/>
        </p:blipFill>
        <p:spPr>
          <a:xfrm>
            <a:off x="0" y="0"/>
            <a:ext cx="12192003" cy="1344433"/>
          </a:xfrm>
          <a:prstGeom prst="rect">
            <a:avLst/>
          </a:prstGeom>
          <a:noFill/>
          <a:ln>
            <a:noFill/>
          </a:ln>
        </p:spPr>
      </p:pic>
      <p:pic>
        <p:nvPicPr>
          <p:cNvPr id="681" name="Google Shape;681;g90a59ce6a2_0_15"/>
          <p:cNvPicPr preferRelativeResize="0"/>
          <p:nvPr/>
        </p:nvPicPr>
        <p:blipFill rotWithShape="1">
          <a:blip r:embed="rId6">
            <a:alphaModFix/>
          </a:blip>
          <a:srcRect l="34489" t="15181" r="17206" b="35653"/>
          <a:stretch/>
        </p:blipFill>
        <p:spPr>
          <a:xfrm>
            <a:off x="2872675" y="2641625"/>
            <a:ext cx="6804149" cy="3679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686"/>
        <p:cNvGrpSpPr/>
        <p:nvPr/>
      </p:nvGrpSpPr>
      <p:grpSpPr>
        <a:xfrm>
          <a:off x="0" y="0"/>
          <a:ext cx="0" cy="0"/>
          <a:chOff x="0" y="0"/>
          <a:chExt cx="0" cy="0"/>
        </a:xfrm>
      </p:grpSpPr>
      <p:sp>
        <p:nvSpPr>
          <p:cNvPr id="687" name="Google Shape;687;g928d8f59ee_2_7"/>
          <p:cNvSpPr txBox="1">
            <a:spLocks noGrp="1"/>
          </p:cNvSpPr>
          <p:nvPr>
            <p:ph type="title"/>
          </p:nvPr>
        </p:nvSpPr>
        <p:spPr>
          <a:xfrm>
            <a:off x="702085" y="1651755"/>
            <a:ext cx="11003280"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2300" dirty="0">
                <a:solidFill>
                  <a:srgbClr val="000000"/>
                </a:solidFill>
              </a:rPr>
              <a:t>МОБИЛЬНОЕ ПРИЛОЖЕНИЕ SÕBER KARU ДЛЯ РОДИТЕЛЕЙ</a:t>
            </a:r>
            <a:r>
              <a:rPr lang="en-GB" sz="2300" dirty="0">
                <a:solidFill>
                  <a:srgbClr val="000000"/>
                </a:solidFill>
              </a:rPr>
              <a:t> </a:t>
            </a:r>
            <a:r>
              <a:rPr lang="en-GB" sz="2000" dirty="0">
                <a:solidFill>
                  <a:srgbClr val="000000"/>
                </a:solidFill>
              </a:rPr>
              <a:t>(</a:t>
            </a:r>
            <a:r>
              <a:rPr lang="ru-RU" sz="2000" dirty="0">
                <a:solidFill>
                  <a:srgbClr val="000000"/>
                </a:solidFill>
              </a:rPr>
              <a:t>на эстонском)</a:t>
            </a:r>
            <a:endParaRPr sz="2000" dirty="0">
              <a:solidFill>
                <a:srgbClr val="000000"/>
              </a:solidFill>
            </a:endParaRPr>
          </a:p>
        </p:txBody>
      </p:sp>
      <p:pic>
        <p:nvPicPr>
          <p:cNvPr id="688" name="Google Shape;688;g928d8f59ee_2_7" descr="MTÜ Lastekaitse Liidu ja Wise OÜ koostöös valminud Sõber Karu mobiilirakendus on tööriist lapsevanemale, mis suunab lapsega veedetud aega paremini planeerima ja täisväärtuslikult kasutama. &#10;&#10;Sõber Karu suunab vanemat oma lapse arengut loovalt toetama ja aitab tal kasvada heaks kaaslaseks.&#10;&#10;Vanemad on need, kellel on esmane kohustus last hoida, kaitsta ning tagada tema eakohane ja igakülgne areng. Last tuleb kaitsta nii vaimse kui ka füüsilise vägivalla, hooletussejätmise ja muude ohtude eest. Et laps ei satuks kiusajaks, kiusatavaks ega jääks ka passiivse kõrvaltvaataja rolli, peab ta õppima positiivseid sotsiaalseid oskusi. Lapsel on õigus kiusamisvabale elule ning hooliv ja teadlik vanem saab teda selles toetada, õpetades talle olulisi põhiväärtusi – julgust, hoolivust, sallivust ja austust.&#10;&#10;Vaata lähemalt: http://kiusamisestvabaks.ee/soberkaruapp" title="Sõber Karu mobiilirakendus">
            <a:hlinkClick r:id="rId3"/>
          </p:cNvPr>
          <p:cNvPicPr preferRelativeResize="0"/>
          <p:nvPr/>
        </p:nvPicPr>
        <p:blipFill rotWithShape="1">
          <a:blip r:embed="rId4">
            <a:alphaModFix/>
          </a:blip>
          <a:srcRect/>
          <a:stretch/>
        </p:blipFill>
        <p:spPr>
          <a:xfrm>
            <a:off x="862273" y="2511100"/>
            <a:ext cx="4838700" cy="3629025"/>
          </a:xfrm>
          <a:prstGeom prst="rect">
            <a:avLst/>
          </a:prstGeom>
          <a:noFill/>
          <a:ln>
            <a:noFill/>
          </a:ln>
        </p:spPr>
      </p:pic>
      <p:pic>
        <p:nvPicPr>
          <p:cNvPr id="689" name="Google Shape;689;g928d8f59ee_2_7"/>
          <p:cNvPicPr preferRelativeResize="0"/>
          <p:nvPr/>
        </p:nvPicPr>
        <p:blipFill rotWithShape="1">
          <a:blip r:embed="rId5">
            <a:alphaModFix/>
          </a:blip>
          <a:srcRect/>
          <a:stretch/>
        </p:blipFill>
        <p:spPr>
          <a:xfrm>
            <a:off x="6203725" y="2511100"/>
            <a:ext cx="5126002" cy="3629025"/>
          </a:xfrm>
          <a:prstGeom prst="rect">
            <a:avLst/>
          </a:prstGeom>
          <a:noFill/>
          <a:ln>
            <a:noFill/>
          </a:ln>
        </p:spPr>
      </p:pic>
      <p:pic>
        <p:nvPicPr>
          <p:cNvPr id="690" name="Google Shape;690;g928d8f59ee_2_7"/>
          <p:cNvPicPr preferRelativeResize="0"/>
          <p:nvPr/>
        </p:nvPicPr>
        <p:blipFill rotWithShape="1">
          <a:blip r:embed="rId6">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928d8f59ee_0_106"/>
          <p:cNvSpPr txBox="1">
            <a:spLocks noGrp="1"/>
          </p:cNvSpPr>
          <p:nvPr>
            <p:ph type="title"/>
          </p:nvPr>
        </p:nvSpPr>
        <p:spPr>
          <a:xfrm>
            <a:off x="8995825" y="2742196"/>
            <a:ext cx="3024300" cy="1169800"/>
          </a:xfrm>
          <a:prstGeom prst="rect">
            <a:avLst/>
          </a:prstGeom>
          <a:noFill/>
          <a:ln>
            <a:noFill/>
          </a:ln>
        </p:spPr>
        <p:txBody>
          <a:bodyPr spcFirstLastPara="1" wrap="square" lIns="91425" tIns="45700" rIns="91425" bIns="45700" anchor="t" anchorCtr="0">
            <a:noAutofit/>
          </a:bodyPr>
          <a:lstStyle/>
          <a:p>
            <a:pPr marL="0" marR="0" lvl="0" indent="0" algn="ctr" rtl="0">
              <a:lnSpc>
                <a:spcPct val="93000"/>
              </a:lnSpc>
              <a:spcBef>
                <a:spcPts val="0"/>
              </a:spcBef>
              <a:spcAft>
                <a:spcPts val="0"/>
              </a:spcAft>
              <a:buClr>
                <a:srgbClr val="000000"/>
              </a:buClr>
              <a:buSzPts val="3200"/>
              <a:buFont typeface="Arial"/>
              <a:buNone/>
            </a:pPr>
            <a:r>
              <a:rPr lang="ru-RU" sz="2400" b="1" i="0" u="none" strike="noStrike" cap="none" dirty="0">
                <a:solidFill>
                  <a:srgbClr val="343A40"/>
                </a:solidFill>
                <a:latin typeface="Arial"/>
                <a:ea typeface="Arial"/>
                <a:cs typeface="Arial"/>
                <a:sym typeface="Arial"/>
              </a:rPr>
              <a:t>СТИЛИ РОДИТЕЛЬСКОГО ВОСПИТАНИЯ</a:t>
            </a:r>
            <a:endParaRPr sz="2400" b="1" i="0" u="none" strike="noStrike" cap="none" dirty="0">
              <a:solidFill>
                <a:srgbClr val="000000"/>
              </a:solidFill>
              <a:latin typeface="Arial"/>
              <a:ea typeface="Arial"/>
              <a:cs typeface="Arial"/>
              <a:sym typeface="Arial"/>
            </a:endParaRPr>
          </a:p>
        </p:txBody>
      </p:sp>
      <p:pic>
        <p:nvPicPr>
          <p:cNvPr id="673" name="Google Shape;673;g928d8f59ee_0_106"/>
          <p:cNvPicPr preferRelativeResize="0"/>
          <p:nvPr/>
        </p:nvPicPr>
        <p:blipFill rotWithShape="1">
          <a:blip r:embed="rId3">
            <a:alphaModFix/>
          </a:blip>
          <a:srcRect l="36000" t="11333" r="21166" b="11177"/>
          <a:stretch/>
        </p:blipFill>
        <p:spPr>
          <a:xfrm>
            <a:off x="964770" y="16250"/>
            <a:ext cx="7101840" cy="6825503"/>
          </a:xfrm>
          <a:prstGeom prst="rect">
            <a:avLst/>
          </a:prstGeom>
          <a:noFill/>
          <a:ln>
            <a:noFill/>
          </a:ln>
        </p:spPr>
      </p:pic>
      <p:sp>
        <p:nvSpPr>
          <p:cNvPr id="674" name="Google Shape;674;g928d8f59ee_0_106"/>
          <p:cNvSpPr txBox="1"/>
          <p:nvPr/>
        </p:nvSpPr>
        <p:spPr>
          <a:xfrm>
            <a:off x="6096000" y="368550"/>
            <a:ext cx="4876800" cy="1908184"/>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RU" b="1" i="0" dirty="0">
                <a:solidFill>
                  <a:srgbClr val="000000"/>
                </a:solidFill>
                <a:effectLst/>
                <a:latin typeface="Roboto" panose="02000000000000000000" pitchFamily="2" charset="0"/>
              </a:rPr>
              <a:t>АВТОРИТЕТНЫЙ СТИЛЬ считается наиболее эффективным стилем воспитания. Авторитетный стиль воспитания сочетает в себе высокую дисциплину, с одной стороны, и большую теплоту и отзывчивость, с другой. </a:t>
            </a:r>
            <a:r>
              <a:rPr lang="ru-RU" b="1" dirty="0"/>
              <a:t>При авторитетном стиле уважаются права как ребенка, так и взрослого, важность придается отношениям, базирующимся на договоренностях между ребенком и взрослым.</a:t>
            </a:r>
            <a:endParaRPr b="1" dirty="0"/>
          </a:p>
        </p:txBody>
      </p:sp>
      <p:sp>
        <p:nvSpPr>
          <p:cNvPr id="675" name="Google Shape;675;g928d8f59ee_0_106"/>
          <p:cNvSpPr txBox="1"/>
          <p:nvPr/>
        </p:nvSpPr>
        <p:spPr>
          <a:xfrm>
            <a:off x="6215505" y="4575155"/>
            <a:ext cx="3304200" cy="1262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RU" dirty="0"/>
              <a:t>При снисходительном (уступчивом) стиле обучения потребности взрослого подавляются, поскольку</a:t>
            </a:r>
            <a:endParaRPr dirty="0"/>
          </a:p>
          <a:p>
            <a:pPr marL="0" lvl="0" indent="0" algn="just" rtl="0">
              <a:spcBef>
                <a:spcPts val="0"/>
              </a:spcBef>
              <a:spcAft>
                <a:spcPts val="0"/>
              </a:spcAft>
              <a:buNone/>
            </a:pPr>
            <a:r>
              <a:rPr lang="ru-RU" dirty="0"/>
              <a:t>первоочередное значение для него имеют потребности ребенка.</a:t>
            </a:r>
            <a:endParaRPr dirty="0"/>
          </a:p>
        </p:txBody>
      </p:sp>
      <p:sp>
        <p:nvSpPr>
          <p:cNvPr id="676" name="Google Shape;676;g928d8f59ee_0_106"/>
          <p:cNvSpPr txBox="1"/>
          <p:nvPr/>
        </p:nvSpPr>
        <p:spPr>
          <a:xfrm>
            <a:off x="336125" y="4685365"/>
            <a:ext cx="2869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dirty="0"/>
              <a:t>При безразличном (равнодушном) стиле обучения взрослый удовлетворяет самые базовые потребности ребенка, но близких доверительных отношений между ними нет.</a:t>
            </a:r>
            <a:endParaRPr dirty="0"/>
          </a:p>
        </p:txBody>
      </p:sp>
      <p:sp>
        <p:nvSpPr>
          <p:cNvPr id="677" name="Google Shape;677;g928d8f59ee_0_106"/>
          <p:cNvSpPr txBox="1"/>
          <p:nvPr/>
        </p:nvSpPr>
        <p:spPr>
          <a:xfrm>
            <a:off x="171875" y="276425"/>
            <a:ext cx="3198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dirty="0"/>
              <a:t>Взрослый требует безукоризненной дисциплины, но оказывает мало поддержки, из-за чего ребенок слушается преимущественно из чувства страха. При нарушении границ взрослый использует наказание, под воздействием чего ребенок может начать проявлять склонности к насилию по отношению к другим.</a:t>
            </a:r>
            <a:endParaRPr dirty="0"/>
          </a:p>
          <a:p>
            <a:pPr marL="0" lvl="0" indent="0" algn="l" rtl="0">
              <a:spcBef>
                <a:spcPts val="0"/>
              </a:spcBef>
              <a:spcAft>
                <a:spcPts val="0"/>
              </a:spcAft>
              <a:buNone/>
            </a:pPr>
            <a:endParaRPr dirty="0"/>
          </a:p>
        </p:txBody>
      </p:sp>
      <p:sp>
        <p:nvSpPr>
          <p:cNvPr id="11" name="TextBox 10">
            <a:extLst>
              <a:ext uri="{FF2B5EF4-FFF2-40B4-BE49-F238E27FC236}">
                <a16:creationId xmlns:a16="http://schemas.microsoft.com/office/drawing/2014/main" id="{7D60A495-DAAD-44B5-8831-E064B56E5508}"/>
              </a:ext>
            </a:extLst>
          </p:cNvPr>
          <p:cNvSpPr txBox="1"/>
          <p:nvPr/>
        </p:nvSpPr>
        <p:spPr>
          <a:xfrm>
            <a:off x="8859505" y="5994973"/>
            <a:ext cx="2869800" cy="307777"/>
          </a:xfrm>
          <a:prstGeom prst="rect">
            <a:avLst/>
          </a:prstGeom>
          <a:noFill/>
        </p:spPr>
        <p:txBody>
          <a:bodyPr wrap="square">
            <a:spAutoFit/>
          </a:bodyPr>
          <a:lstStyle/>
          <a:p>
            <a:r>
              <a:rPr lang="ru-RU" dirty="0"/>
              <a:t>Больше информации </a:t>
            </a:r>
            <a:r>
              <a:rPr lang="ru-RU" dirty="0">
                <a:hlinkClick r:id="rId4"/>
              </a:rPr>
              <a:t>здесь.</a:t>
            </a:r>
            <a:endParaRPr lang="et-EE" dirty="0"/>
          </a:p>
        </p:txBody>
      </p:sp>
      <p:pic>
        <p:nvPicPr>
          <p:cNvPr id="12" name="Google Shape;699;p40">
            <a:extLst>
              <a:ext uri="{FF2B5EF4-FFF2-40B4-BE49-F238E27FC236}">
                <a16:creationId xmlns:a16="http://schemas.microsoft.com/office/drawing/2014/main" id="{B7462862-2B29-42BC-9E99-04DEC0B2333E}"/>
              </a:ext>
            </a:extLst>
          </p:cNvPr>
          <p:cNvPicPr preferRelativeResize="0"/>
          <p:nvPr/>
        </p:nvPicPr>
        <p:blipFill rotWithShape="1">
          <a:blip r:embed="rId5">
            <a:alphaModFix/>
          </a:blip>
          <a:srcRect/>
          <a:stretch/>
        </p:blipFill>
        <p:spPr>
          <a:xfrm>
            <a:off x="8859505" y="6285218"/>
            <a:ext cx="2563976" cy="4084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90a59ce6a2_0_65"/>
          <p:cNvSpPr txBox="1">
            <a:spLocks noGrp="1"/>
          </p:cNvSpPr>
          <p:nvPr>
            <p:ph type="title"/>
          </p:nvPr>
        </p:nvSpPr>
        <p:spPr>
          <a:xfrm>
            <a:off x="854174" y="1918640"/>
            <a:ext cx="6189380" cy="48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400" dirty="0">
                <a:solidFill>
                  <a:srgbClr val="000000"/>
                </a:solidFill>
              </a:rPr>
              <a:t>Не все трудные ситуации есть травля!</a:t>
            </a:r>
            <a:endParaRPr sz="2400" dirty="0"/>
          </a:p>
        </p:txBody>
      </p:sp>
      <p:sp>
        <p:nvSpPr>
          <p:cNvPr id="104" name="Google Shape;104;g90a59ce6a2_0_65"/>
          <p:cNvSpPr txBox="1">
            <a:spLocks noGrp="1"/>
          </p:cNvSpPr>
          <p:nvPr>
            <p:ph type="body" idx="1"/>
          </p:nvPr>
        </p:nvSpPr>
        <p:spPr>
          <a:xfrm>
            <a:off x="854174" y="2612300"/>
            <a:ext cx="5424705" cy="34735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800"/>
              <a:buNone/>
            </a:pPr>
            <a:r>
              <a:rPr lang="ru-RU" sz="1800" b="1" dirty="0">
                <a:latin typeface="+mj-lt"/>
                <a:ea typeface="Calibri"/>
                <a:cs typeface="Calibri"/>
                <a:sym typeface="Calibri"/>
              </a:rPr>
              <a:t>Дружелюбное подшучивание/баловство. </a:t>
            </a:r>
            <a:endParaRPr lang="ru-RU" sz="1800" dirty="0">
              <a:latin typeface="+mj-lt"/>
            </a:endParaRPr>
          </a:p>
          <a:p>
            <a:pPr marL="0" lvl="0" indent="0" algn="just" rtl="0">
              <a:lnSpc>
                <a:spcPct val="100000"/>
              </a:lnSpc>
              <a:spcBef>
                <a:spcPts val="0"/>
              </a:spcBef>
              <a:spcAft>
                <a:spcPts val="0"/>
              </a:spcAft>
              <a:buSzPts val="1800"/>
              <a:buNone/>
            </a:pPr>
            <a:r>
              <a:rPr lang="ru-RU" sz="1800" dirty="0">
                <a:latin typeface="+mj-lt"/>
                <a:ea typeface="Calibri"/>
                <a:cs typeface="Calibri"/>
                <a:sym typeface="Calibri"/>
              </a:rPr>
              <a:t>Если над вами подшутили, и весело всем, то это не травля. Игра или шутка перестают быть игрой и шуткой, если нет взаимного уважения, не соблюдаются правила игры или кто-то чувствуют себя плохо из-за этой шутки или игры.</a:t>
            </a:r>
          </a:p>
          <a:p>
            <a:pPr marL="0" lvl="0" indent="0" algn="just" rtl="0">
              <a:lnSpc>
                <a:spcPct val="100000"/>
              </a:lnSpc>
              <a:spcBef>
                <a:spcPts val="0"/>
              </a:spcBef>
              <a:spcAft>
                <a:spcPts val="0"/>
              </a:spcAft>
              <a:buSzPts val="1800"/>
              <a:buNone/>
            </a:pPr>
            <a:endParaRPr lang="ru-RU" sz="1800" dirty="0">
              <a:latin typeface="+mj-lt"/>
              <a:ea typeface="Calibri"/>
              <a:cs typeface="Calibri"/>
              <a:sym typeface="Calibri"/>
            </a:endParaRPr>
          </a:p>
          <a:p>
            <a:pPr marL="0" lvl="0" indent="0" algn="just" rtl="0">
              <a:lnSpc>
                <a:spcPct val="100000"/>
              </a:lnSpc>
              <a:spcBef>
                <a:spcPts val="0"/>
              </a:spcBef>
              <a:spcAft>
                <a:spcPts val="0"/>
              </a:spcAft>
              <a:buSzPts val="1800"/>
              <a:buNone/>
            </a:pPr>
            <a:r>
              <a:rPr lang="ru-RU" sz="1800" b="1" dirty="0">
                <a:latin typeface="+mj-lt"/>
                <a:ea typeface="Calibri"/>
                <a:cs typeface="Calibri"/>
                <a:sym typeface="Calibri"/>
              </a:rPr>
              <a:t>Конфликты неизбежны. </a:t>
            </a:r>
            <a:endParaRPr lang="ru-RU" sz="1800" dirty="0">
              <a:latin typeface="+mj-lt"/>
            </a:endParaRPr>
          </a:p>
          <a:p>
            <a:pPr marL="0" lvl="0" indent="0" algn="just" rtl="0">
              <a:lnSpc>
                <a:spcPct val="100000"/>
              </a:lnSpc>
              <a:spcBef>
                <a:spcPts val="0"/>
              </a:spcBef>
              <a:spcAft>
                <a:spcPts val="0"/>
              </a:spcAft>
              <a:buSzPts val="1800"/>
              <a:buNone/>
            </a:pPr>
            <a:r>
              <a:rPr lang="ru-RU" sz="1800" dirty="0">
                <a:latin typeface="+mj-lt"/>
                <a:ea typeface="Calibri"/>
                <a:cs typeface="Calibri"/>
                <a:sym typeface="Calibri"/>
              </a:rPr>
              <a:t>Обычный конфликт характеризуется напряженной ситуацией между людьми или группами, где стороны более или менее равны.</a:t>
            </a:r>
          </a:p>
        </p:txBody>
      </p:sp>
      <p:pic>
        <p:nvPicPr>
          <p:cNvPr id="105" name="Google Shape;105;g90a59ce6a2_0_65"/>
          <p:cNvPicPr preferRelativeResize="0"/>
          <p:nvPr/>
        </p:nvPicPr>
        <p:blipFill rotWithShape="1">
          <a:blip r:embed="rId3">
            <a:alphaModFix/>
          </a:blip>
          <a:srcRect l="9701" t="18599" r="30074"/>
          <a:stretch/>
        </p:blipFill>
        <p:spPr>
          <a:xfrm>
            <a:off x="6544440" y="2738964"/>
            <a:ext cx="4484429" cy="3220211"/>
          </a:xfrm>
          <a:prstGeom prst="rect">
            <a:avLst/>
          </a:prstGeom>
          <a:noFill/>
          <a:ln>
            <a:noFill/>
          </a:ln>
        </p:spPr>
      </p:pic>
      <p:pic>
        <p:nvPicPr>
          <p:cNvPr id="106" name="Google Shape;106;g90a59ce6a2_0_65"/>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694"/>
        <p:cNvGrpSpPr/>
        <p:nvPr/>
      </p:nvGrpSpPr>
      <p:grpSpPr>
        <a:xfrm>
          <a:off x="0" y="0"/>
          <a:ext cx="0" cy="0"/>
          <a:chOff x="0" y="0"/>
          <a:chExt cx="0" cy="0"/>
        </a:xfrm>
      </p:grpSpPr>
      <p:sp>
        <p:nvSpPr>
          <p:cNvPr id="695" name="Google Shape;695;p40"/>
          <p:cNvSpPr txBox="1">
            <a:spLocks noGrp="1"/>
          </p:cNvSpPr>
          <p:nvPr>
            <p:ph type="body" idx="1"/>
          </p:nvPr>
        </p:nvSpPr>
        <p:spPr>
          <a:xfrm>
            <a:off x="1283905" y="2294550"/>
            <a:ext cx="6570600" cy="2268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ru-RU" sz="2000" b="1" dirty="0">
                <a:solidFill>
                  <a:srgbClr val="000000"/>
                </a:solidFill>
              </a:rPr>
              <a:t>Поощряйте желаемое поведение, хвалите ребенка, если он проявляет заботу, толерантность, смелость и уважение. Объясняйте ребенку за что Вы его хвалите.</a:t>
            </a:r>
          </a:p>
          <a:p>
            <a:pPr marL="0" lvl="0" indent="0" algn="ctr" rtl="0">
              <a:lnSpc>
                <a:spcPct val="80000"/>
              </a:lnSpc>
              <a:spcBef>
                <a:spcPts val="0"/>
              </a:spcBef>
              <a:spcAft>
                <a:spcPts val="0"/>
              </a:spcAft>
              <a:buSzPts val="2800"/>
              <a:buNone/>
            </a:pPr>
            <a:r>
              <a:rPr lang="ru-RU" sz="2000" dirty="0">
                <a:solidFill>
                  <a:srgbClr val="000000"/>
                </a:solidFill>
              </a:rPr>
              <a:t>Это поможет закрепить модели поведения.</a:t>
            </a:r>
            <a:endParaRPr sz="2000" dirty="0">
              <a:solidFill>
                <a:srgbClr val="000000"/>
              </a:solidFill>
            </a:endParaRPr>
          </a:p>
          <a:p>
            <a:pPr marL="0" lvl="0" indent="0" algn="ctr" rtl="0">
              <a:lnSpc>
                <a:spcPct val="80000"/>
              </a:lnSpc>
              <a:spcBef>
                <a:spcPts val="1000"/>
              </a:spcBef>
              <a:spcAft>
                <a:spcPts val="0"/>
              </a:spcAft>
              <a:buSzPts val="2800"/>
              <a:buNone/>
            </a:pPr>
            <a:endParaRPr sz="2000" dirty="0">
              <a:solidFill>
                <a:srgbClr val="000000"/>
              </a:solidFill>
            </a:endParaRPr>
          </a:p>
          <a:p>
            <a:pPr marL="0" lvl="0" indent="0" algn="ctr">
              <a:lnSpc>
                <a:spcPct val="80000"/>
              </a:lnSpc>
              <a:buNone/>
            </a:pPr>
            <a:r>
              <a:rPr lang="ru-RU" sz="2000" dirty="0">
                <a:solidFill>
                  <a:srgbClr val="000000"/>
                </a:solidFill>
              </a:rPr>
              <a:t>Ребенок, которого поддерживают, поощряют и хвалят, ощущает, что его ценят, что отражается и на его поведении. </a:t>
            </a:r>
            <a:endParaRPr sz="2000" b="1" dirty="0">
              <a:solidFill>
                <a:srgbClr val="000000"/>
              </a:solidFill>
            </a:endParaRPr>
          </a:p>
        </p:txBody>
      </p:sp>
      <p:pic>
        <p:nvPicPr>
          <p:cNvPr id="696" name="Google Shape;696;p40"/>
          <p:cNvPicPr preferRelativeResize="0"/>
          <p:nvPr/>
        </p:nvPicPr>
        <p:blipFill rotWithShape="1">
          <a:blip r:embed="rId3">
            <a:alphaModFix/>
          </a:blip>
          <a:srcRect l="43288" t="910"/>
          <a:stretch/>
        </p:blipFill>
        <p:spPr>
          <a:xfrm>
            <a:off x="8124433" y="1581882"/>
            <a:ext cx="2647713" cy="3694235"/>
          </a:xfrm>
          <a:prstGeom prst="rect">
            <a:avLst/>
          </a:prstGeom>
          <a:noFill/>
          <a:ln>
            <a:noFill/>
          </a:ln>
        </p:spPr>
      </p:pic>
      <p:sp>
        <p:nvSpPr>
          <p:cNvPr id="697" name="Google Shape;697;p40"/>
          <p:cNvSpPr txBox="1"/>
          <p:nvPr/>
        </p:nvSpPr>
        <p:spPr>
          <a:xfrm>
            <a:off x="1487930" y="5276117"/>
            <a:ext cx="6162550" cy="901163"/>
          </a:xfrm>
          <a:prstGeom prst="rect">
            <a:avLst/>
          </a:prstGeom>
          <a:noFill/>
          <a:ln>
            <a:noFill/>
          </a:ln>
        </p:spPr>
        <p:txBody>
          <a:bodyPr spcFirstLastPara="1" wrap="square" lIns="91425" tIns="91425" rIns="91425" bIns="91425" anchor="t" anchorCtr="0">
            <a:noAutofit/>
          </a:bodyPr>
          <a:lstStyle/>
          <a:p>
            <a:pPr lvl="0" algn="ctr">
              <a:lnSpc>
                <a:spcPct val="124700"/>
              </a:lnSpc>
            </a:pPr>
            <a:r>
              <a:rPr lang="ru-RU" sz="2200" b="1" dirty="0">
                <a:highlight>
                  <a:srgbClr val="FFFFFF"/>
                </a:highlight>
              </a:rPr>
              <a:t>Читайте </a:t>
            </a:r>
            <a:r>
              <a:rPr lang="ru-RU" sz="2200" b="1" u="sng" dirty="0">
                <a:solidFill>
                  <a:schemeClr val="hlink"/>
                </a:solidFill>
                <a:highlight>
                  <a:srgbClr val="FFFFFF"/>
                </a:highlight>
                <a:hlinkClick r:id="rId4"/>
              </a:rPr>
              <a:t>здесь</a:t>
            </a:r>
            <a:r>
              <a:rPr lang="ru-RU" sz="2200" b="1" dirty="0">
                <a:highlight>
                  <a:srgbClr val="FFFFFF"/>
                </a:highlight>
              </a:rPr>
              <a:t> почему, когда и как хвалить ребенка.</a:t>
            </a:r>
            <a:endParaRPr sz="2200" b="1" dirty="0">
              <a:highlight>
                <a:srgbClr val="FFFFFF"/>
              </a:highlight>
            </a:endParaRPr>
          </a:p>
          <a:p>
            <a:pPr marL="0" lvl="0" indent="0" algn="just" rtl="0">
              <a:lnSpc>
                <a:spcPct val="115000"/>
              </a:lnSpc>
              <a:spcBef>
                <a:spcPts val="600"/>
              </a:spcBef>
              <a:spcAft>
                <a:spcPts val="0"/>
              </a:spcAft>
              <a:buNone/>
            </a:pPr>
            <a:endParaRPr sz="1100" dirty="0">
              <a:latin typeface="Times New Roman"/>
              <a:ea typeface="Times New Roman"/>
              <a:cs typeface="Times New Roman"/>
              <a:sym typeface="Times New Roman"/>
            </a:endParaRPr>
          </a:p>
        </p:txBody>
      </p:sp>
      <p:sp>
        <p:nvSpPr>
          <p:cNvPr id="698" name="Google Shape;698;p40"/>
          <p:cNvSpPr txBox="1"/>
          <p:nvPr/>
        </p:nvSpPr>
        <p:spPr>
          <a:xfrm>
            <a:off x="1697120" y="872639"/>
            <a:ext cx="6231117" cy="47134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ru-RU" sz="2400" b="1" dirty="0">
                <a:solidFill>
                  <a:schemeClr val="dk1"/>
                </a:solidFill>
              </a:rPr>
              <a:t>ПООЩРЯЙТЕ ЖЕЛАЕМОЕ ПОВЕДЕНИЕ</a:t>
            </a:r>
            <a:endParaRPr sz="2400" dirty="0"/>
          </a:p>
        </p:txBody>
      </p:sp>
      <p:pic>
        <p:nvPicPr>
          <p:cNvPr id="699" name="Google Shape;699;p40"/>
          <p:cNvPicPr preferRelativeResize="0"/>
          <p:nvPr/>
        </p:nvPicPr>
        <p:blipFill>
          <a:blip r:embed="rId5">
            <a:alphaModFix/>
          </a:blip>
          <a:stretch>
            <a:fillRect/>
          </a:stretch>
        </p:blipFill>
        <p:spPr>
          <a:xfrm>
            <a:off x="7416626" y="5375596"/>
            <a:ext cx="3843200" cy="7215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9e4ccc3e29_0_8"/>
          <p:cNvPicPr preferRelativeResize="0"/>
          <p:nvPr/>
        </p:nvPicPr>
        <p:blipFill rotWithShape="1">
          <a:blip r:embed="rId3">
            <a:alphaModFix/>
          </a:blip>
          <a:srcRect t="9584" r="1758"/>
          <a:stretch/>
        </p:blipFill>
        <p:spPr>
          <a:xfrm>
            <a:off x="8031204" y="3087850"/>
            <a:ext cx="3144898" cy="3480849"/>
          </a:xfrm>
          <a:prstGeom prst="rect">
            <a:avLst/>
          </a:prstGeom>
          <a:noFill/>
          <a:ln>
            <a:noFill/>
          </a:ln>
        </p:spPr>
      </p:pic>
      <p:sp>
        <p:nvSpPr>
          <p:cNvPr id="706" name="Google Shape;706;g9e4ccc3e29_0_8"/>
          <p:cNvSpPr txBox="1">
            <a:spLocks noGrp="1"/>
          </p:cNvSpPr>
          <p:nvPr>
            <p:ph type="body" idx="1"/>
          </p:nvPr>
        </p:nvSpPr>
        <p:spPr>
          <a:xfrm>
            <a:off x="1695425" y="1841150"/>
            <a:ext cx="9291000" cy="227365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ru-RU" sz="2200" dirty="0">
                <a:highlight>
                  <a:srgbClr val="FFFFFF"/>
                </a:highlight>
              </a:rPr>
              <a:t>Вспомогательный материал, помогающий распознать, предотвратить и остановить интернет-травлю (кибербуллинг) и знакомящий с опасностями и рисками цифрового мира:</a:t>
            </a:r>
            <a:endParaRPr sz="2200" dirty="0">
              <a:highlight>
                <a:srgbClr val="FFFFFF"/>
              </a:highlight>
            </a:endParaRPr>
          </a:p>
          <a:p>
            <a:pPr marL="0" lvl="0" indent="0" algn="ctr" rtl="0">
              <a:lnSpc>
                <a:spcPct val="100000"/>
              </a:lnSpc>
              <a:spcBef>
                <a:spcPts val="0"/>
              </a:spcBef>
              <a:spcAft>
                <a:spcPts val="0"/>
              </a:spcAft>
              <a:buNone/>
            </a:pPr>
            <a:endParaRPr sz="2200" b="1" dirty="0">
              <a:highlight>
                <a:srgbClr val="FFFFFF"/>
              </a:highlight>
            </a:endParaRPr>
          </a:p>
          <a:p>
            <a:pPr marL="0" lvl="0" indent="0" algn="ctr" rtl="0">
              <a:lnSpc>
                <a:spcPct val="100000"/>
              </a:lnSpc>
              <a:spcBef>
                <a:spcPts val="0"/>
              </a:spcBef>
              <a:spcAft>
                <a:spcPts val="0"/>
              </a:spcAft>
              <a:buNone/>
            </a:pPr>
            <a:r>
              <a:rPr lang="ru-RU" sz="2400" b="1" dirty="0" err="1">
                <a:solidFill>
                  <a:srgbClr val="000000"/>
                </a:solidFill>
              </a:rPr>
              <a:t>www.targaltinternetis.ee</a:t>
            </a:r>
            <a:r>
              <a:rPr lang="ru-RU" sz="2400" b="1" dirty="0">
                <a:solidFill>
                  <a:srgbClr val="000000"/>
                </a:solidFill>
              </a:rPr>
              <a:t>  </a:t>
            </a:r>
            <a:endParaRPr sz="2400" b="1" dirty="0">
              <a:solidFill>
                <a:srgbClr val="000000"/>
              </a:solidFill>
            </a:endParaRPr>
          </a:p>
          <a:p>
            <a:pPr marL="0" lvl="0" indent="0" algn="ctr" rtl="0">
              <a:lnSpc>
                <a:spcPct val="100000"/>
              </a:lnSpc>
              <a:spcBef>
                <a:spcPts val="0"/>
              </a:spcBef>
              <a:spcAft>
                <a:spcPts val="0"/>
              </a:spcAft>
              <a:buNone/>
            </a:pPr>
            <a:r>
              <a:rPr lang="ru-RU" sz="2400" b="1" dirty="0" err="1">
                <a:solidFill>
                  <a:srgbClr val="000000"/>
                </a:solidFill>
              </a:rPr>
              <a:t>www.suurimjulgus.ee</a:t>
            </a:r>
            <a:endParaRPr sz="2400" b="1" dirty="0">
              <a:solidFill>
                <a:srgbClr val="000000"/>
              </a:solidFill>
            </a:endParaRPr>
          </a:p>
          <a:p>
            <a:pPr marL="0" lvl="0" indent="0" algn="l" rtl="0">
              <a:spcBef>
                <a:spcPts val="1000"/>
              </a:spcBef>
              <a:spcAft>
                <a:spcPts val="0"/>
              </a:spcAft>
              <a:buNone/>
            </a:pPr>
            <a:endParaRPr dirty="0"/>
          </a:p>
        </p:txBody>
      </p:sp>
      <p:sp>
        <p:nvSpPr>
          <p:cNvPr id="707" name="Google Shape;707;g9e4ccc3e29_0_8"/>
          <p:cNvSpPr txBox="1"/>
          <p:nvPr/>
        </p:nvSpPr>
        <p:spPr>
          <a:xfrm>
            <a:off x="880925" y="1063075"/>
            <a:ext cx="10556400" cy="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800"/>
              </a:spcAft>
              <a:buNone/>
            </a:pPr>
            <a:r>
              <a:rPr lang="ru-RU" sz="2200" b="1" dirty="0">
                <a:solidFill>
                  <a:schemeClr val="dk1"/>
                </a:solidFill>
                <a:highlight>
                  <a:srgbClr val="FFFFFF"/>
                </a:highlight>
              </a:rPr>
              <a:t>ИСПОЛЬЗОВАНИЕ СМАРТ-УСТРОЙСТВ: РОДИТЕЛЬ ПОДАЕТ ПРИМЕР</a:t>
            </a:r>
            <a:endParaRPr sz="2200" dirty="0">
              <a:solidFill>
                <a:schemeClr val="dk1"/>
              </a:solidFill>
              <a:highlight>
                <a:srgbClr val="FFFFFF"/>
              </a:highlight>
            </a:endParaRPr>
          </a:p>
        </p:txBody>
      </p:sp>
      <p:pic>
        <p:nvPicPr>
          <p:cNvPr id="708" name="Google Shape;708;g9e4ccc3e29_0_8"/>
          <p:cNvPicPr preferRelativeResize="0"/>
          <p:nvPr/>
        </p:nvPicPr>
        <p:blipFill>
          <a:blip r:embed="rId4">
            <a:alphaModFix/>
          </a:blip>
          <a:stretch>
            <a:fillRect/>
          </a:stretch>
        </p:blipFill>
        <p:spPr>
          <a:xfrm>
            <a:off x="880925" y="2941538"/>
            <a:ext cx="3724824" cy="33610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712"/>
        <p:cNvGrpSpPr/>
        <p:nvPr/>
      </p:nvGrpSpPr>
      <p:grpSpPr>
        <a:xfrm>
          <a:off x="0" y="0"/>
          <a:ext cx="0" cy="0"/>
          <a:chOff x="0" y="0"/>
          <a:chExt cx="0" cy="0"/>
        </a:xfrm>
      </p:grpSpPr>
      <p:sp>
        <p:nvSpPr>
          <p:cNvPr id="713" name="Google Shape;713;p39"/>
          <p:cNvSpPr txBox="1">
            <a:spLocks noGrp="1"/>
          </p:cNvSpPr>
          <p:nvPr>
            <p:ph type="title"/>
          </p:nvPr>
        </p:nvSpPr>
        <p:spPr>
          <a:xfrm>
            <a:off x="1671230" y="5309926"/>
            <a:ext cx="7304370"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200" dirty="0">
                <a:solidFill>
                  <a:srgbClr val="000000"/>
                </a:solidFill>
              </a:rPr>
              <a:t>Если родитель не может помочь ребенку, он сам нуждается в помощи и должен найти ее.</a:t>
            </a:r>
            <a:endParaRPr sz="2200" dirty="0">
              <a:solidFill>
                <a:srgbClr val="000000"/>
              </a:solidFill>
            </a:endParaRPr>
          </a:p>
        </p:txBody>
      </p:sp>
      <p:sp>
        <p:nvSpPr>
          <p:cNvPr id="714" name="Google Shape;714;p39"/>
          <p:cNvSpPr txBox="1">
            <a:spLocks noGrp="1"/>
          </p:cNvSpPr>
          <p:nvPr>
            <p:ph type="body" idx="1"/>
          </p:nvPr>
        </p:nvSpPr>
        <p:spPr>
          <a:xfrm>
            <a:off x="1203050" y="1690249"/>
            <a:ext cx="7647900" cy="3569907"/>
          </a:xfrm>
          <a:prstGeom prst="rect">
            <a:avLst/>
          </a:prstGeom>
          <a:noFill/>
          <a:ln>
            <a:noFill/>
          </a:ln>
        </p:spPr>
        <p:txBody>
          <a:bodyPr spcFirstLastPara="1" wrap="square" lIns="91425" tIns="45700" rIns="91425" bIns="45700" anchor="t" anchorCtr="0">
            <a:noAutofit/>
          </a:bodyPr>
          <a:lstStyle/>
          <a:p>
            <a:pPr marL="457200" lvl="0" indent="-368300" rtl="0">
              <a:lnSpc>
                <a:spcPct val="90000"/>
              </a:lnSpc>
              <a:spcBef>
                <a:spcPts val="1000"/>
              </a:spcBef>
              <a:spcAft>
                <a:spcPts val="0"/>
              </a:spcAft>
              <a:buClr>
                <a:srgbClr val="000000"/>
              </a:buClr>
              <a:buSzPts val="2200"/>
              <a:buChar char="•"/>
            </a:pPr>
            <a:r>
              <a:rPr lang="ru-RU" sz="2200" dirty="0">
                <a:solidFill>
                  <a:srgbClr val="000000"/>
                </a:solidFill>
              </a:rPr>
              <a:t>Ни один ребенок не хочет быть «плохим ребенком». </a:t>
            </a:r>
            <a:endParaRPr sz="2200" dirty="0">
              <a:solidFill>
                <a:srgbClr val="000000"/>
              </a:solidFill>
            </a:endParaRPr>
          </a:p>
          <a:p>
            <a:pPr lvl="0" indent="-368300">
              <a:buClr>
                <a:srgbClr val="000000"/>
              </a:buClr>
              <a:buSzPts val="2200"/>
            </a:pPr>
            <a:r>
              <a:rPr lang="ru-RU" sz="2200" dirty="0">
                <a:solidFill>
                  <a:srgbClr val="000000"/>
                </a:solidFill>
              </a:rPr>
              <a:t>Чем хуже поведение ребенка, тем в большей он беде. Плохое поведение – крик о помощи. </a:t>
            </a:r>
            <a:endParaRPr sz="2200" dirty="0">
              <a:solidFill>
                <a:srgbClr val="000000"/>
              </a:solidFill>
            </a:endParaRPr>
          </a:p>
          <a:p>
            <a:pPr marL="457200" lvl="0" indent="-368300" rtl="0">
              <a:lnSpc>
                <a:spcPct val="90000"/>
              </a:lnSpc>
              <a:spcBef>
                <a:spcPts val="1000"/>
              </a:spcBef>
              <a:spcAft>
                <a:spcPts val="0"/>
              </a:spcAft>
              <a:buClr>
                <a:srgbClr val="000000"/>
              </a:buClr>
              <a:buSzPts val="2200"/>
              <a:buChar char="•"/>
            </a:pPr>
            <a:r>
              <a:rPr lang="ru-RU" sz="2200" dirty="0">
                <a:solidFill>
                  <a:srgbClr val="000000"/>
                </a:solidFill>
              </a:rPr>
              <a:t>Ребенок должен отвечать за свои поступки, но обязанность взрослых – обеспечить для него безопасную среду и доверительную атмосферу.</a:t>
            </a:r>
            <a:endParaRPr sz="2200" dirty="0">
              <a:solidFill>
                <a:srgbClr val="000000"/>
              </a:solidFill>
            </a:endParaRPr>
          </a:p>
          <a:p>
            <a:pPr marL="457200" lvl="0" indent="0" rtl="0">
              <a:lnSpc>
                <a:spcPct val="90000"/>
              </a:lnSpc>
              <a:spcBef>
                <a:spcPts val="1000"/>
              </a:spcBef>
              <a:spcAft>
                <a:spcPts val="0"/>
              </a:spcAft>
              <a:buNone/>
            </a:pPr>
            <a:endParaRPr sz="2200" dirty="0">
              <a:solidFill>
                <a:srgbClr val="000000"/>
              </a:solidFill>
            </a:endParaRPr>
          </a:p>
          <a:p>
            <a:pPr marL="457200" lvl="0" indent="-368300" rtl="0">
              <a:spcBef>
                <a:spcPts val="0"/>
              </a:spcBef>
              <a:spcAft>
                <a:spcPts val="0"/>
              </a:spcAft>
              <a:buClr>
                <a:srgbClr val="000000"/>
              </a:buClr>
              <a:buSzPts val="2200"/>
              <a:buChar char="•"/>
            </a:pPr>
            <a:r>
              <a:rPr lang="ru-RU" sz="2200" dirty="0">
                <a:solidFill>
                  <a:srgbClr val="000000"/>
                </a:solidFill>
              </a:rPr>
              <a:t>Физические наказания детей запрещены в Эстонии с 2016 года.</a:t>
            </a:r>
            <a:endParaRPr sz="2200" dirty="0">
              <a:solidFill>
                <a:srgbClr val="000000"/>
              </a:solidFill>
            </a:endParaRPr>
          </a:p>
        </p:txBody>
      </p:sp>
      <p:pic>
        <p:nvPicPr>
          <p:cNvPr id="715" name="Google Shape;715;p39"/>
          <p:cNvPicPr preferRelativeResize="0"/>
          <p:nvPr/>
        </p:nvPicPr>
        <p:blipFill rotWithShape="1">
          <a:blip r:embed="rId3">
            <a:alphaModFix/>
          </a:blip>
          <a:srcRect l="14019" t="16943" r="7308" b="6527"/>
          <a:stretch/>
        </p:blipFill>
        <p:spPr>
          <a:xfrm>
            <a:off x="8975600" y="2028000"/>
            <a:ext cx="2684375" cy="2801997"/>
          </a:xfrm>
          <a:prstGeom prst="rect">
            <a:avLst/>
          </a:prstGeom>
          <a:noFill/>
          <a:ln>
            <a:noFill/>
          </a:ln>
        </p:spPr>
      </p:pic>
      <p:pic>
        <p:nvPicPr>
          <p:cNvPr id="716" name="Google Shape;716;p39"/>
          <p:cNvPicPr preferRelativeResize="0"/>
          <p:nvPr/>
        </p:nvPicPr>
        <p:blipFill>
          <a:blip r:embed="rId4">
            <a:alphaModFix/>
          </a:blip>
          <a:stretch>
            <a:fillRect/>
          </a:stretch>
        </p:blipFill>
        <p:spPr>
          <a:xfrm>
            <a:off x="8975600" y="5160076"/>
            <a:ext cx="2684386" cy="905700"/>
          </a:xfrm>
          <a:prstGeom prst="rect">
            <a:avLst/>
          </a:prstGeom>
          <a:noFill/>
          <a:ln>
            <a:noFill/>
          </a:ln>
        </p:spPr>
      </p:pic>
      <p:sp>
        <p:nvSpPr>
          <p:cNvPr id="717" name="Google Shape;717;p39"/>
          <p:cNvSpPr txBox="1">
            <a:spLocks noGrp="1"/>
          </p:cNvSpPr>
          <p:nvPr>
            <p:ph type="title"/>
          </p:nvPr>
        </p:nvSpPr>
        <p:spPr>
          <a:xfrm>
            <a:off x="1631935" y="754170"/>
            <a:ext cx="8928130"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600" dirty="0">
                <a:solidFill>
                  <a:srgbClr val="000000"/>
                </a:solidFill>
              </a:rPr>
              <a:t>ПЛОХОЕ ПОВЕДЕНИЕ РЕБЕНКА – КРИК О ПОМОЩИ</a:t>
            </a:r>
            <a:endParaRPr sz="2600" dirty="0">
              <a:solidFill>
                <a:srgbClr val="0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9e40148c1d_0_125"/>
          <p:cNvSpPr txBox="1">
            <a:spLocks noGrp="1"/>
          </p:cNvSpPr>
          <p:nvPr>
            <p:ph type="title"/>
          </p:nvPr>
        </p:nvSpPr>
        <p:spPr>
          <a:xfrm>
            <a:off x="1558575" y="851250"/>
            <a:ext cx="9388800" cy="46274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sz="2400" dirty="0">
                <a:solidFill>
                  <a:srgbClr val="000000"/>
                </a:solidFill>
              </a:rPr>
              <a:t>РЕБЕНКУ НУЖЕН СЧАСТЛИВЫЙ И СПОКОЙНЫЙ РОДИТЕЛЬ</a:t>
            </a:r>
            <a:endParaRPr sz="2400" dirty="0">
              <a:solidFill>
                <a:srgbClr val="000000"/>
              </a:solidFill>
            </a:endParaRPr>
          </a:p>
        </p:txBody>
      </p:sp>
      <p:sp>
        <p:nvSpPr>
          <p:cNvPr id="724" name="Google Shape;724;g9e40148c1d_0_125"/>
          <p:cNvSpPr txBox="1">
            <a:spLocks noGrp="1"/>
          </p:cNvSpPr>
          <p:nvPr>
            <p:ph type="body" idx="1"/>
          </p:nvPr>
        </p:nvSpPr>
        <p:spPr>
          <a:xfrm>
            <a:off x="1501425" y="1740300"/>
            <a:ext cx="9388800" cy="1186800"/>
          </a:xfrm>
          <a:prstGeom prst="rect">
            <a:avLst/>
          </a:prstGeom>
        </p:spPr>
        <p:txBody>
          <a:bodyPr spcFirstLastPara="1" wrap="square" lIns="91425" tIns="45700" rIns="91425" bIns="45700" anchor="t" anchorCtr="0">
            <a:noAutofit/>
          </a:bodyPr>
          <a:lstStyle/>
          <a:p>
            <a:pPr marL="0" lvl="0" indent="0" algn="just">
              <a:buNone/>
            </a:pPr>
            <a:r>
              <a:rPr lang="ru-RU" sz="1600" dirty="0"/>
              <a:t>Чтобы любить других, прежде всего, нужно научиться любить себя. Научиться заботиться о своих потребностях — это означает уметь наполнять свою «чашу» энергией и заряжать свои «батареи». Хорошие отношения с ребенком начинаются с хороших отношений с самим собой.</a:t>
            </a:r>
            <a:endParaRPr sz="1600" dirty="0"/>
          </a:p>
        </p:txBody>
      </p:sp>
      <p:pic>
        <p:nvPicPr>
          <p:cNvPr id="725" name="Google Shape;725;g9e40148c1d_0_125"/>
          <p:cNvPicPr preferRelativeResize="0"/>
          <p:nvPr/>
        </p:nvPicPr>
        <p:blipFill>
          <a:blip r:embed="rId3">
            <a:alphaModFix/>
          </a:blip>
          <a:stretch>
            <a:fillRect/>
          </a:stretch>
        </p:blipFill>
        <p:spPr>
          <a:xfrm>
            <a:off x="1558575" y="3333150"/>
            <a:ext cx="5469750" cy="2210855"/>
          </a:xfrm>
          <a:prstGeom prst="rect">
            <a:avLst/>
          </a:prstGeom>
          <a:noFill/>
          <a:ln>
            <a:noFill/>
          </a:ln>
        </p:spPr>
      </p:pic>
      <p:pic>
        <p:nvPicPr>
          <p:cNvPr id="726" name="Google Shape;726;g9e40148c1d_0_125"/>
          <p:cNvPicPr preferRelativeResize="0"/>
          <p:nvPr/>
        </p:nvPicPr>
        <p:blipFill>
          <a:blip r:embed="rId4">
            <a:alphaModFix/>
          </a:blip>
          <a:stretch>
            <a:fillRect/>
          </a:stretch>
        </p:blipFill>
        <p:spPr>
          <a:xfrm>
            <a:off x="7330725" y="5347799"/>
            <a:ext cx="3843200" cy="721525"/>
          </a:xfrm>
          <a:prstGeom prst="rect">
            <a:avLst/>
          </a:prstGeom>
          <a:noFill/>
          <a:ln>
            <a:noFill/>
          </a:ln>
        </p:spPr>
      </p:pic>
      <p:sp>
        <p:nvSpPr>
          <p:cNvPr id="727" name="Google Shape;727;g9e40148c1d_0_125"/>
          <p:cNvSpPr txBox="1">
            <a:spLocks noGrp="1"/>
          </p:cNvSpPr>
          <p:nvPr>
            <p:ph type="body" idx="1"/>
          </p:nvPr>
        </p:nvSpPr>
        <p:spPr>
          <a:xfrm>
            <a:off x="7330725" y="3199521"/>
            <a:ext cx="4042000" cy="1875857"/>
          </a:xfrm>
          <a:prstGeom prst="rect">
            <a:avLst/>
          </a:prstGeom>
        </p:spPr>
        <p:txBody>
          <a:bodyPr spcFirstLastPara="1" wrap="square" lIns="91425" tIns="45700" rIns="91425" bIns="45700" anchor="t" anchorCtr="0">
            <a:noAutofit/>
          </a:bodyPr>
          <a:lstStyle/>
          <a:p>
            <a:pPr marL="0" lvl="0" indent="0" algn="just">
              <a:lnSpc>
                <a:spcPct val="100000"/>
              </a:lnSpc>
              <a:spcBef>
                <a:spcPts val="0"/>
              </a:spcBef>
              <a:buNone/>
            </a:pPr>
            <a:r>
              <a:rPr lang="ru-RU" sz="1600" dirty="0"/>
              <a:t>Для того, чтобы обеспечить ребенку безопасную среду развития, мамы и папы обязаны заботиться и о собственных потребностях, о своем физическом и психическом здоровье. Также важно, чтобы родители заботились о поддержании отношений в паре.</a:t>
            </a:r>
            <a:endParaRPr sz="1600" dirty="0"/>
          </a:p>
          <a:p>
            <a:pPr marL="0" lvl="0" indent="0" algn="just" rtl="0">
              <a:spcBef>
                <a:spcPts val="1000"/>
              </a:spcBef>
              <a:spcAft>
                <a:spcPts val="0"/>
              </a:spcAft>
              <a:buNone/>
            </a:pPr>
            <a:endParaRPr sz="16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731"/>
        <p:cNvGrpSpPr/>
        <p:nvPr/>
      </p:nvGrpSpPr>
      <p:grpSpPr>
        <a:xfrm>
          <a:off x="0" y="0"/>
          <a:ext cx="0" cy="0"/>
          <a:chOff x="0" y="0"/>
          <a:chExt cx="0" cy="0"/>
        </a:xfrm>
      </p:grpSpPr>
      <p:pic>
        <p:nvPicPr>
          <p:cNvPr id="732" name="Google Shape;732;p99"/>
          <p:cNvPicPr preferRelativeResize="0"/>
          <p:nvPr/>
        </p:nvPicPr>
        <p:blipFill>
          <a:blip r:embed="rId3">
            <a:alphaModFix/>
          </a:blip>
          <a:stretch>
            <a:fillRect/>
          </a:stretch>
        </p:blipFill>
        <p:spPr>
          <a:xfrm>
            <a:off x="2936288" y="921350"/>
            <a:ext cx="6319425" cy="5828949"/>
          </a:xfrm>
          <a:prstGeom prst="rect">
            <a:avLst/>
          </a:prstGeom>
          <a:noFill/>
          <a:ln>
            <a:noFill/>
          </a:ln>
        </p:spPr>
      </p:pic>
      <p:sp>
        <p:nvSpPr>
          <p:cNvPr id="733" name="Google Shape;733;p99"/>
          <p:cNvSpPr txBox="1">
            <a:spLocks noGrp="1"/>
          </p:cNvSpPr>
          <p:nvPr>
            <p:ph type="title"/>
          </p:nvPr>
        </p:nvSpPr>
        <p:spPr>
          <a:xfrm>
            <a:off x="1244862" y="346910"/>
            <a:ext cx="10388338" cy="48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sz="2400" dirty="0">
                <a:solidFill>
                  <a:srgbClr val="000000"/>
                </a:solidFill>
              </a:rPr>
              <a:t>ЗА ПОМОЩЬЮ МОЖЕТ ОБРАТИТЬСЯ И РЕБЕНОК, И ВЗРОСЛЫЙ</a:t>
            </a:r>
            <a:endParaRPr sz="2400" dirty="0">
              <a:solidFill>
                <a:srgbClr val="0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738"/>
        <p:cNvGrpSpPr/>
        <p:nvPr/>
      </p:nvGrpSpPr>
      <p:grpSpPr>
        <a:xfrm>
          <a:off x="0" y="0"/>
          <a:ext cx="0" cy="0"/>
          <a:chOff x="0" y="0"/>
          <a:chExt cx="0" cy="0"/>
        </a:xfrm>
      </p:grpSpPr>
      <p:sp>
        <p:nvSpPr>
          <p:cNvPr id="739" name="Google Shape;739;g948f79ef19_0_0"/>
          <p:cNvSpPr txBox="1">
            <a:spLocks noGrp="1"/>
          </p:cNvSpPr>
          <p:nvPr>
            <p:ph type="title"/>
          </p:nvPr>
        </p:nvSpPr>
        <p:spPr>
          <a:xfrm>
            <a:off x="4142390" y="1706225"/>
            <a:ext cx="4638600" cy="661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3200"/>
              <a:buNone/>
            </a:pPr>
            <a:r>
              <a:rPr lang="ru-RU" sz="2800" dirty="0">
                <a:solidFill>
                  <a:srgbClr val="000000"/>
                </a:solidFill>
              </a:rPr>
              <a:t>Отзывы и вопросы? </a:t>
            </a:r>
            <a:endParaRPr sz="2800" dirty="0">
              <a:solidFill>
                <a:srgbClr val="000000"/>
              </a:solidFill>
            </a:endParaRPr>
          </a:p>
        </p:txBody>
      </p:sp>
      <p:pic>
        <p:nvPicPr>
          <p:cNvPr id="740" name="Google Shape;740;g948f79ef19_0_0"/>
          <p:cNvPicPr preferRelativeResize="0"/>
          <p:nvPr/>
        </p:nvPicPr>
        <p:blipFill rotWithShape="1">
          <a:blip r:embed="rId3">
            <a:alphaModFix/>
          </a:blip>
          <a:srcRect/>
          <a:stretch/>
        </p:blipFill>
        <p:spPr>
          <a:xfrm>
            <a:off x="3941375" y="2367725"/>
            <a:ext cx="4093851" cy="3919051"/>
          </a:xfrm>
          <a:prstGeom prst="rect">
            <a:avLst/>
          </a:prstGeom>
          <a:noFill/>
          <a:ln>
            <a:noFill/>
          </a:ln>
        </p:spPr>
      </p:pic>
      <p:pic>
        <p:nvPicPr>
          <p:cNvPr id="741" name="Google Shape;741;g948f79ef19_0_0"/>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754"/>
        <p:cNvGrpSpPr/>
        <p:nvPr/>
      </p:nvGrpSpPr>
      <p:grpSpPr>
        <a:xfrm>
          <a:off x="0" y="0"/>
          <a:ext cx="0" cy="0"/>
          <a:chOff x="0" y="0"/>
          <a:chExt cx="0" cy="0"/>
        </a:xfrm>
      </p:grpSpPr>
      <p:sp>
        <p:nvSpPr>
          <p:cNvPr id="755" name="Google Shape;755;p23"/>
          <p:cNvSpPr txBox="1">
            <a:spLocks noGrp="1"/>
          </p:cNvSpPr>
          <p:nvPr>
            <p:ph type="body" idx="1"/>
          </p:nvPr>
        </p:nvSpPr>
        <p:spPr>
          <a:xfrm>
            <a:off x="386635" y="1510452"/>
            <a:ext cx="11254430" cy="1145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1000"/>
              </a:spcBef>
              <a:spcAft>
                <a:spcPts val="0"/>
              </a:spcAft>
              <a:buSzPts val="2800"/>
              <a:buNone/>
            </a:pPr>
            <a:r>
              <a:rPr lang="ru-RU" sz="2000" b="1" dirty="0">
                <a:solidFill>
                  <a:schemeClr val="dk1"/>
                </a:solidFill>
              </a:rPr>
              <a:t>Травля не является естественной и</a:t>
            </a:r>
            <a:r>
              <a:rPr lang="et-EE" sz="2000" dirty="0"/>
              <a:t> </a:t>
            </a:r>
            <a:r>
              <a:rPr lang="ru-RU" sz="2000" b="1" dirty="0">
                <a:solidFill>
                  <a:schemeClr val="dk1"/>
                </a:solidFill>
              </a:rPr>
              <a:t>необходимой частью развития ребенка.</a:t>
            </a:r>
            <a:endParaRPr lang="ru-RU" sz="2000" dirty="0">
              <a:solidFill>
                <a:schemeClr val="dk1"/>
              </a:solidFill>
            </a:endParaRPr>
          </a:p>
          <a:p>
            <a:pPr marL="0" lvl="0" indent="0" algn="ctr" rtl="0">
              <a:lnSpc>
                <a:spcPct val="80000"/>
              </a:lnSpc>
              <a:spcBef>
                <a:spcPts val="1000"/>
              </a:spcBef>
              <a:spcAft>
                <a:spcPts val="0"/>
              </a:spcAft>
              <a:buSzPts val="2800"/>
              <a:buNone/>
            </a:pPr>
            <a:r>
              <a:rPr lang="ru-RU" sz="2000" b="1" dirty="0">
                <a:solidFill>
                  <a:schemeClr val="dk1"/>
                </a:solidFill>
              </a:rPr>
              <a:t>Мы, взрослые, несем ответственность за предотвращение и прекращение травли, а также за то, чтобы самим не провоцировать травлю</a:t>
            </a:r>
            <a:endParaRPr lang="ru-RU" sz="2000" dirty="0">
              <a:solidFill>
                <a:schemeClr val="dk1"/>
              </a:solidFill>
            </a:endParaRPr>
          </a:p>
          <a:p>
            <a:pPr marL="457200" lvl="0" indent="-228600" algn="l" rtl="0">
              <a:lnSpc>
                <a:spcPct val="80000"/>
              </a:lnSpc>
              <a:spcBef>
                <a:spcPts val="1000"/>
              </a:spcBef>
              <a:spcAft>
                <a:spcPts val="0"/>
              </a:spcAft>
              <a:buClr>
                <a:schemeClr val="dk1"/>
              </a:buClr>
              <a:buSzPts val="2800"/>
              <a:buNone/>
            </a:pPr>
            <a:endParaRPr sz="2000" dirty="0">
              <a:solidFill>
                <a:srgbClr val="000000"/>
              </a:solidFill>
            </a:endParaRPr>
          </a:p>
          <a:p>
            <a:pPr marL="457200" lvl="0" indent="-228600" algn="l" rtl="0">
              <a:lnSpc>
                <a:spcPct val="80000"/>
              </a:lnSpc>
              <a:spcBef>
                <a:spcPts val="1000"/>
              </a:spcBef>
              <a:spcAft>
                <a:spcPts val="0"/>
              </a:spcAft>
              <a:buClr>
                <a:schemeClr val="dk1"/>
              </a:buClr>
              <a:buSzPts val="2800"/>
              <a:buNone/>
            </a:pPr>
            <a:endParaRPr sz="2000" dirty="0">
              <a:solidFill>
                <a:srgbClr val="002060"/>
              </a:solidFill>
            </a:endParaRPr>
          </a:p>
          <a:p>
            <a:pPr marL="0" lvl="0" indent="0" algn="l" rtl="0">
              <a:lnSpc>
                <a:spcPct val="80000"/>
              </a:lnSpc>
              <a:spcBef>
                <a:spcPts val="1000"/>
              </a:spcBef>
              <a:spcAft>
                <a:spcPts val="0"/>
              </a:spcAft>
              <a:buSzPts val="2800"/>
              <a:buNone/>
            </a:pPr>
            <a:endParaRPr sz="2000" dirty="0">
              <a:solidFill>
                <a:srgbClr val="002060"/>
              </a:solidFill>
            </a:endParaRPr>
          </a:p>
          <a:p>
            <a:pPr marL="0" lvl="0" indent="0" algn="l" rtl="0">
              <a:lnSpc>
                <a:spcPct val="80000"/>
              </a:lnSpc>
              <a:spcBef>
                <a:spcPts val="1000"/>
              </a:spcBef>
              <a:spcAft>
                <a:spcPts val="0"/>
              </a:spcAft>
              <a:buSzPts val="2800"/>
              <a:buNone/>
            </a:pPr>
            <a:endParaRPr sz="2000" dirty="0">
              <a:solidFill>
                <a:srgbClr val="002060"/>
              </a:solidFill>
            </a:endParaRPr>
          </a:p>
        </p:txBody>
      </p:sp>
      <p:pic>
        <p:nvPicPr>
          <p:cNvPr id="756" name="Google Shape;756;p23"/>
          <p:cNvPicPr preferRelativeResize="0"/>
          <p:nvPr/>
        </p:nvPicPr>
        <p:blipFill rotWithShape="1">
          <a:blip r:embed="rId3">
            <a:alphaModFix/>
          </a:blip>
          <a:srcRect t="5060" r="2123"/>
          <a:stretch/>
        </p:blipFill>
        <p:spPr>
          <a:xfrm>
            <a:off x="3139575" y="2872775"/>
            <a:ext cx="3471352" cy="2993027"/>
          </a:xfrm>
          <a:prstGeom prst="rect">
            <a:avLst/>
          </a:prstGeom>
          <a:noFill/>
          <a:ln>
            <a:noFill/>
          </a:ln>
        </p:spPr>
      </p:pic>
      <p:pic>
        <p:nvPicPr>
          <p:cNvPr id="757" name="Google Shape;757;p23"/>
          <p:cNvPicPr preferRelativeResize="0"/>
          <p:nvPr/>
        </p:nvPicPr>
        <p:blipFill rotWithShape="1">
          <a:blip r:embed="rId4">
            <a:alphaModFix/>
          </a:blip>
          <a:srcRect/>
          <a:stretch/>
        </p:blipFill>
        <p:spPr>
          <a:xfrm>
            <a:off x="7648025" y="2986475"/>
            <a:ext cx="2134486" cy="2713638"/>
          </a:xfrm>
          <a:prstGeom prst="rect">
            <a:avLst/>
          </a:prstGeom>
          <a:noFill/>
          <a:ln>
            <a:noFill/>
          </a:ln>
        </p:spPr>
      </p:pic>
      <p:sp>
        <p:nvSpPr>
          <p:cNvPr id="758" name="Google Shape;758;p23"/>
          <p:cNvSpPr txBox="1"/>
          <p:nvPr/>
        </p:nvSpPr>
        <p:spPr>
          <a:xfrm>
            <a:off x="9447401" y="4439500"/>
            <a:ext cx="14742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dirty="0"/>
              <a:t>дома</a:t>
            </a:r>
            <a:r>
              <a:rPr lang="ru-RU" sz="1800" b="1" i="0" u="none" strike="noStrike" cap="none" dirty="0">
                <a:solidFill>
                  <a:srgbClr val="000000"/>
                </a:solidFill>
                <a:latin typeface="Arial"/>
                <a:ea typeface="Arial"/>
                <a:cs typeface="Arial"/>
                <a:sym typeface="Arial"/>
              </a:rPr>
              <a:t>.</a:t>
            </a:r>
            <a:endParaRPr sz="1800" b="0" i="0" u="none" strike="noStrike" cap="none" dirty="0">
              <a:solidFill>
                <a:srgbClr val="000000"/>
              </a:solidFill>
              <a:latin typeface="Arial"/>
              <a:ea typeface="Arial"/>
              <a:cs typeface="Arial"/>
              <a:sym typeface="Arial"/>
            </a:endParaRPr>
          </a:p>
        </p:txBody>
      </p:sp>
      <p:sp>
        <p:nvSpPr>
          <p:cNvPr id="759" name="Google Shape;759;p23"/>
          <p:cNvSpPr txBox="1"/>
          <p:nvPr/>
        </p:nvSpPr>
        <p:spPr>
          <a:xfrm>
            <a:off x="1007425" y="4439500"/>
            <a:ext cx="2088600" cy="630000"/>
          </a:xfrm>
          <a:prstGeom prst="rect">
            <a:avLst/>
          </a:prstGeom>
          <a:noFill/>
          <a:ln>
            <a:noFill/>
          </a:ln>
        </p:spPr>
        <p:txBody>
          <a:bodyPr spcFirstLastPara="1" wrap="square" lIns="91425" tIns="91425" rIns="91425" bIns="91425" anchor="t" anchorCtr="0">
            <a:noAutofit/>
          </a:bodyPr>
          <a:lstStyle/>
          <a:p>
            <a:pPr algn="ctr">
              <a:lnSpc>
                <a:spcPct val="80000"/>
              </a:lnSpc>
              <a:spcBef>
                <a:spcPts val="1000"/>
              </a:spcBef>
              <a:buSzPts val="2220"/>
            </a:pPr>
            <a:r>
              <a:rPr lang="ru-RU" sz="1800" b="1" i="0" u="none" strike="noStrike" cap="none" dirty="0">
                <a:solidFill>
                  <a:srgbClr val="000000"/>
                </a:solidFill>
                <a:latin typeface="Arial"/>
                <a:ea typeface="Arial"/>
                <a:cs typeface="Arial"/>
                <a:sym typeface="Arial"/>
              </a:rPr>
              <a:t>в учебном заведении </a:t>
            </a:r>
            <a:endParaRPr lang="ru-RU" sz="1100" b="0" i="0" u="none" strike="noStrike" cap="none" dirty="0">
              <a:solidFill>
                <a:srgbClr val="000000"/>
              </a:solidFill>
              <a:latin typeface="Arial"/>
              <a:ea typeface="Arial"/>
              <a:cs typeface="Arial"/>
              <a:sym typeface="Arial"/>
            </a:endParaRPr>
          </a:p>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760" name="Google Shape;760;p23"/>
          <p:cNvSpPr txBox="1"/>
          <p:nvPr/>
        </p:nvSpPr>
        <p:spPr>
          <a:xfrm>
            <a:off x="6906474" y="4439498"/>
            <a:ext cx="576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dirty="0">
                <a:solidFill>
                  <a:srgbClr val="000000"/>
                </a:solidFill>
                <a:latin typeface="Arial"/>
                <a:ea typeface="Arial"/>
                <a:cs typeface="Arial"/>
                <a:sym typeface="Arial"/>
              </a:rPr>
              <a:t>и</a:t>
            </a:r>
            <a:endParaRPr sz="1800" b="0" i="0" u="none" strike="noStrike" cap="none" dirty="0">
              <a:solidFill>
                <a:srgbClr val="000000"/>
              </a:solidFill>
              <a:latin typeface="Arial"/>
              <a:ea typeface="Arial"/>
              <a:cs typeface="Arial"/>
              <a:sym typeface="Arial"/>
            </a:endParaRPr>
          </a:p>
        </p:txBody>
      </p:sp>
      <p:pic>
        <p:nvPicPr>
          <p:cNvPr id="761" name="Google Shape;761;p23"/>
          <p:cNvPicPr preferRelativeResize="0"/>
          <p:nvPr/>
        </p:nvPicPr>
        <p:blipFill rotWithShape="1">
          <a:blip r:embed="rId5">
            <a:alphaModFix/>
          </a:blip>
          <a:srcRect l="2724" t="11168" r="2667" b="36568"/>
          <a:stretch/>
        </p:blipFill>
        <p:spPr>
          <a:xfrm>
            <a:off x="0" y="0"/>
            <a:ext cx="12192003" cy="1344433"/>
          </a:xfrm>
          <a:prstGeom prst="rect">
            <a:avLst/>
          </a:prstGeom>
          <a:noFill/>
          <a:ln>
            <a:noFill/>
          </a:ln>
        </p:spPr>
      </p:pic>
      <p:sp>
        <p:nvSpPr>
          <p:cNvPr id="762" name="Google Shape;762;p23"/>
          <p:cNvSpPr txBox="1">
            <a:spLocks noGrp="1"/>
          </p:cNvSpPr>
          <p:nvPr>
            <p:ph type="body" idx="1"/>
          </p:nvPr>
        </p:nvSpPr>
        <p:spPr>
          <a:xfrm>
            <a:off x="2710250" y="6083025"/>
            <a:ext cx="6607200" cy="36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3000" b="1" dirty="0">
                <a:solidFill>
                  <a:srgbClr val="000000"/>
                </a:solidFill>
              </a:rPr>
              <a:t>БЛАГОДАРИМ ЗА ВНИМАНИЕ!</a:t>
            </a:r>
            <a:endParaRPr sz="3000" b="1" dirty="0">
              <a:solidFill>
                <a:srgbClr val="000000"/>
              </a:solidFill>
            </a:endParaRPr>
          </a:p>
          <a:p>
            <a:pPr marL="457200" lvl="0" indent="-228600" algn="l" rtl="0">
              <a:lnSpc>
                <a:spcPct val="80000"/>
              </a:lnSpc>
              <a:spcBef>
                <a:spcPts val="1000"/>
              </a:spcBef>
              <a:spcAft>
                <a:spcPts val="0"/>
              </a:spcAft>
              <a:buClr>
                <a:schemeClr val="dk1"/>
              </a:buClr>
              <a:buSzPts val="2800"/>
              <a:buNone/>
            </a:pPr>
            <a:endParaRPr sz="2220" dirty="0">
              <a:solidFill>
                <a:srgbClr val="000000"/>
              </a:solidFill>
            </a:endParaRPr>
          </a:p>
          <a:p>
            <a:pPr marL="457200" lvl="0" indent="-228600" algn="l" rtl="0">
              <a:lnSpc>
                <a:spcPct val="80000"/>
              </a:lnSpc>
              <a:spcBef>
                <a:spcPts val="1000"/>
              </a:spcBef>
              <a:spcAft>
                <a:spcPts val="0"/>
              </a:spcAft>
              <a:buClr>
                <a:schemeClr val="dk1"/>
              </a:buClr>
              <a:buSzPts val="2800"/>
              <a:buNone/>
            </a:pPr>
            <a:endParaRPr sz="2220" dirty="0">
              <a:solidFill>
                <a:srgbClr val="002060"/>
              </a:solidFill>
            </a:endParaRPr>
          </a:p>
          <a:p>
            <a:pPr marL="0" lvl="0" indent="0" algn="l" rtl="0">
              <a:lnSpc>
                <a:spcPct val="80000"/>
              </a:lnSpc>
              <a:spcBef>
                <a:spcPts val="1000"/>
              </a:spcBef>
              <a:spcAft>
                <a:spcPts val="0"/>
              </a:spcAft>
              <a:buSzPts val="2800"/>
              <a:buNone/>
            </a:pPr>
            <a:endParaRPr sz="2220" dirty="0">
              <a:solidFill>
                <a:srgbClr val="002060"/>
              </a:solidFill>
            </a:endParaRPr>
          </a:p>
          <a:p>
            <a:pPr marL="0" lvl="0" indent="0" algn="l" rtl="0">
              <a:lnSpc>
                <a:spcPct val="80000"/>
              </a:lnSpc>
              <a:spcBef>
                <a:spcPts val="1000"/>
              </a:spcBef>
              <a:spcAft>
                <a:spcPts val="0"/>
              </a:spcAft>
              <a:buSzPts val="2800"/>
              <a:buNone/>
            </a:pPr>
            <a:endParaRPr sz="2220"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25"/>
          <p:cNvSpPr txBox="1">
            <a:spLocks noGrp="1"/>
          </p:cNvSpPr>
          <p:nvPr>
            <p:ph type="subTitle" idx="1"/>
          </p:nvPr>
        </p:nvSpPr>
        <p:spPr>
          <a:xfrm>
            <a:off x="660400" y="1742622"/>
            <a:ext cx="10578150" cy="3632017"/>
          </a:xfrm>
          <a:prstGeom prst="rect">
            <a:avLst/>
          </a:prstGeom>
          <a:noFill/>
          <a:ln>
            <a:noFill/>
          </a:ln>
        </p:spPr>
        <p:txBody>
          <a:bodyPr spcFirstLastPara="1" wrap="square" lIns="91425" tIns="45700" rIns="91425" bIns="45700" anchor="ctr" anchorCtr="0">
            <a:noAutofit/>
          </a:bodyPr>
          <a:lstStyle/>
          <a:p>
            <a:pPr marL="171450" lvl="0" indent="0" algn="just" rtl="0">
              <a:lnSpc>
                <a:spcPct val="80000"/>
              </a:lnSpc>
              <a:spcBef>
                <a:spcPts val="0"/>
              </a:spcBef>
              <a:spcAft>
                <a:spcPts val="0"/>
              </a:spcAft>
              <a:buSzPts val="2400"/>
              <a:buNone/>
            </a:pPr>
            <a:r>
              <a:rPr lang="ru-RU" sz="2000" b="1" dirty="0">
                <a:solidFill>
                  <a:schemeClr val="dk1"/>
                </a:solidFill>
              </a:rPr>
              <a:t>Травля</a:t>
            </a:r>
            <a:r>
              <a:rPr lang="ru-RU" sz="2000" dirty="0">
                <a:solidFill>
                  <a:schemeClr val="dk1"/>
                </a:solidFill>
              </a:rPr>
              <a:t> – </a:t>
            </a:r>
            <a:r>
              <a:rPr lang="ru-RU" sz="2000" dirty="0"/>
              <a:t>это происходящее в </a:t>
            </a:r>
            <a:r>
              <a:rPr lang="ru-RU" sz="2000" b="1" dirty="0"/>
              <a:t>группе</a:t>
            </a:r>
            <a:r>
              <a:rPr lang="ru-RU" sz="2000" dirty="0"/>
              <a:t> </a:t>
            </a:r>
            <a:r>
              <a:rPr lang="ru-RU" sz="2000" b="1" dirty="0"/>
              <a:t>систематическое преднамеренное </a:t>
            </a:r>
            <a:r>
              <a:rPr lang="ru-RU" sz="2000" dirty="0">
                <a:solidFill>
                  <a:schemeClr val="dk1"/>
                </a:solidFill>
              </a:rPr>
              <a:t>причинение </a:t>
            </a:r>
            <a:r>
              <a:rPr lang="ru-RU" sz="2000" b="1" dirty="0">
                <a:solidFill>
                  <a:schemeClr val="dk1"/>
                </a:solidFill>
              </a:rPr>
              <a:t>боли</a:t>
            </a:r>
            <a:r>
              <a:rPr lang="ru-RU" sz="2000" dirty="0"/>
              <a:t> одному и тому же человеку или его игнорирование в обстановке, в которой он </a:t>
            </a:r>
            <a:r>
              <a:rPr lang="ru-RU" sz="2000" b="1" dirty="0"/>
              <a:t>вынужден находиться </a:t>
            </a:r>
            <a:r>
              <a:rPr lang="ru-RU" sz="2000" dirty="0"/>
              <a:t>и где по </a:t>
            </a:r>
            <a:r>
              <a:rPr lang="ru-RU" sz="2000" b="1" dirty="0"/>
              <a:t>какой-то причине он не может себя защитить</a:t>
            </a:r>
            <a:endParaRPr lang="ru-RU" sz="2000" b="1" dirty="0">
              <a:solidFill>
                <a:srgbClr val="1E4E79"/>
              </a:solidFill>
            </a:endParaRPr>
          </a:p>
          <a:p>
            <a:pPr marL="0" lvl="0" indent="-406400" algn="l" rtl="0">
              <a:lnSpc>
                <a:spcPct val="100000"/>
              </a:lnSpc>
              <a:spcBef>
                <a:spcPts val="0"/>
              </a:spcBef>
              <a:spcAft>
                <a:spcPts val="0"/>
              </a:spcAft>
              <a:buSzPts val="2400"/>
              <a:buNone/>
            </a:pPr>
            <a:endParaRPr lang="ru-RU" sz="2000" b="1" dirty="0">
              <a:solidFill>
                <a:srgbClr val="1E4E79"/>
              </a:solidFill>
            </a:endParaRPr>
          </a:p>
          <a:p>
            <a:pPr marL="0" lvl="0" indent="-342900" algn="l" rtl="0">
              <a:lnSpc>
                <a:spcPct val="100000"/>
              </a:lnSpc>
              <a:spcBef>
                <a:spcPts val="0"/>
              </a:spcBef>
              <a:spcAft>
                <a:spcPts val="0"/>
              </a:spcAft>
              <a:buSzPts val="2400"/>
              <a:buFont typeface="Arial"/>
              <a:buChar char="•"/>
            </a:pPr>
            <a:r>
              <a:rPr lang="ru-RU" sz="2000" dirty="0">
                <a:latin typeface="Arial"/>
                <a:ea typeface="Arial"/>
                <a:cs typeface="Arial"/>
                <a:sym typeface="Arial"/>
              </a:rPr>
              <a:t>Многократно</a:t>
            </a:r>
          </a:p>
          <a:p>
            <a:pPr marL="0" lvl="0" indent="-342900" algn="l" rtl="0">
              <a:lnSpc>
                <a:spcPct val="100000"/>
              </a:lnSpc>
              <a:spcBef>
                <a:spcPts val="0"/>
              </a:spcBef>
              <a:spcAft>
                <a:spcPts val="0"/>
              </a:spcAft>
              <a:buSzPts val="2400"/>
              <a:buFont typeface="Arial"/>
              <a:buChar char="•"/>
            </a:pPr>
            <a:r>
              <a:rPr lang="ru-RU" sz="2000" dirty="0">
                <a:latin typeface="Arial"/>
                <a:ea typeface="Arial"/>
                <a:cs typeface="Arial"/>
                <a:sym typeface="Arial"/>
              </a:rPr>
              <a:t>Умышленно </a:t>
            </a:r>
          </a:p>
          <a:p>
            <a:pPr marL="0" lvl="0" indent="-342900" algn="l" rtl="0">
              <a:lnSpc>
                <a:spcPct val="100000"/>
              </a:lnSpc>
              <a:spcBef>
                <a:spcPts val="0"/>
              </a:spcBef>
              <a:spcAft>
                <a:spcPts val="0"/>
              </a:spcAft>
              <a:buSzPts val="2400"/>
              <a:buFont typeface="Arial"/>
              <a:buChar char="•"/>
            </a:pPr>
            <a:r>
              <a:rPr lang="ru-RU" sz="2000" dirty="0">
                <a:latin typeface="Arial"/>
                <a:ea typeface="Arial"/>
                <a:cs typeface="Arial"/>
                <a:sym typeface="Arial"/>
              </a:rPr>
              <a:t>Причинение боли</a:t>
            </a:r>
          </a:p>
          <a:p>
            <a:pPr marL="0" lvl="0" indent="-342900" algn="l" rtl="0">
              <a:lnSpc>
                <a:spcPct val="100000"/>
              </a:lnSpc>
              <a:spcBef>
                <a:spcPts val="0"/>
              </a:spcBef>
              <a:spcAft>
                <a:spcPts val="0"/>
              </a:spcAft>
              <a:buSzPts val="2400"/>
              <a:buFont typeface="Arial"/>
              <a:buChar char="•"/>
            </a:pPr>
            <a:r>
              <a:rPr lang="ru-RU" sz="2000" dirty="0">
                <a:latin typeface="Arial"/>
                <a:ea typeface="Arial"/>
                <a:cs typeface="Arial"/>
                <a:sym typeface="Arial"/>
              </a:rPr>
              <a:t>Жертве трудно себя защитить  </a:t>
            </a:r>
          </a:p>
          <a:p>
            <a:pPr marL="0" indent="-342900" algn="l">
              <a:lnSpc>
                <a:spcPct val="100000"/>
              </a:lnSpc>
              <a:spcBef>
                <a:spcPts val="0"/>
              </a:spcBef>
              <a:buFont typeface="Arial"/>
              <a:buChar char="•"/>
            </a:pPr>
            <a:r>
              <a:rPr lang="ru-RU" sz="2000" dirty="0">
                <a:solidFill>
                  <a:schemeClr val="dk1"/>
                </a:solidFill>
                <a:latin typeface="Arial"/>
                <a:ea typeface="Arial"/>
                <a:cs typeface="Arial"/>
                <a:sym typeface="Arial"/>
              </a:rPr>
              <a:t>Участники </a:t>
            </a:r>
            <a:r>
              <a:rPr lang="ru-RU" sz="2000" dirty="0"/>
              <a:t>в</a:t>
            </a:r>
            <a:r>
              <a:rPr lang="ru-RU" sz="2000" dirty="0">
                <a:solidFill>
                  <a:schemeClr val="dk1"/>
                </a:solidFill>
                <a:latin typeface="Arial"/>
                <a:ea typeface="Arial"/>
                <a:cs typeface="Arial"/>
                <a:sym typeface="Arial"/>
              </a:rPr>
              <a:t>ынуждены находиться в этой группе</a:t>
            </a:r>
          </a:p>
          <a:p>
            <a:pPr marL="0" indent="-342900" algn="l">
              <a:lnSpc>
                <a:spcPct val="100000"/>
              </a:lnSpc>
              <a:spcBef>
                <a:spcPts val="0"/>
              </a:spcBef>
              <a:buFont typeface="Arial"/>
              <a:buChar char="•"/>
            </a:pPr>
            <a:r>
              <a:rPr lang="ru-RU" sz="2000" dirty="0"/>
              <a:t>Феномен группы (роли)</a:t>
            </a:r>
          </a:p>
          <a:p>
            <a:pPr marL="0" lvl="0" indent="-342900" algn="l" rtl="0">
              <a:lnSpc>
                <a:spcPct val="100000"/>
              </a:lnSpc>
              <a:spcBef>
                <a:spcPts val="0"/>
              </a:spcBef>
              <a:spcAft>
                <a:spcPts val="0"/>
              </a:spcAft>
              <a:buSzPts val="2400"/>
              <a:buFont typeface="Arial"/>
              <a:buChar char="•"/>
            </a:pPr>
            <a:endParaRPr lang="ru-RU" sz="2000" dirty="0">
              <a:latin typeface="Arial"/>
              <a:ea typeface="Arial"/>
              <a:cs typeface="Arial"/>
              <a:sym typeface="Arial"/>
            </a:endParaRPr>
          </a:p>
        </p:txBody>
      </p:sp>
      <p:pic>
        <p:nvPicPr>
          <p:cNvPr id="112" name="Google Shape;112;p25"/>
          <p:cNvPicPr preferRelativeResize="0"/>
          <p:nvPr/>
        </p:nvPicPr>
        <p:blipFill rotWithShape="1">
          <a:blip r:embed="rId3">
            <a:alphaModFix/>
          </a:blip>
          <a:srcRect l="11021" t="21142" r="30324" b="1157"/>
          <a:stretch/>
        </p:blipFill>
        <p:spPr>
          <a:xfrm>
            <a:off x="7130267" y="2832550"/>
            <a:ext cx="4108283" cy="2542089"/>
          </a:xfrm>
          <a:prstGeom prst="rect">
            <a:avLst/>
          </a:prstGeom>
          <a:noFill/>
          <a:ln>
            <a:noFill/>
          </a:ln>
        </p:spPr>
      </p:pic>
      <p:pic>
        <p:nvPicPr>
          <p:cNvPr id="113" name="Google Shape;113;p25"/>
          <p:cNvPicPr preferRelativeResize="0"/>
          <p:nvPr/>
        </p:nvPicPr>
        <p:blipFill rotWithShape="1">
          <a:blip r:embed="rId4">
            <a:alphaModFix/>
          </a:blip>
          <a:srcRect l="2724" t="11168" r="2667" b="36568"/>
          <a:stretch/>
        </p:blipFill>
        <p:spPr>
          <a:xfrm>
            <a:off x="0" y="0"/>
            <a:ext cx="12192003" cy="1344433"/>
          </a:xfrm>
          <a:prstGeom prst="rect">
            <a:avLst/>
          </a:prstGeom>
          <a:noFill/>
          <a:ln>
            <a:noFill/>
          </a:ln>
        </p:spPr>
      </p:pic>
      <p:sp>
        <p:nvSpPr>
          <p:cNvPr id="114" name="Google Shape;114;p25"/>
          <p:cNvSpPr txBox="1"/>
          <p:nvPr/>
        </p:nvSpPr>
        <p:spPr>
          <a:xfrm>
            <a:off x="6982408" y="5483695"/>
            <a:ext cx="4404000" cy="980872"/>
          </a:xfrm>
          <a:prstGeom prst="rect">
            <a:avLst/>
          </a:prstGeom>
          <a:noFill/>
          <a:ln>
            <a:noFill/>
          </a:ln>
        </p:spPr>
        <p:txBody>
          <a:bodyPr spcFirstLastPara="1" wrap="square" lIns="91425" tIns="91425" rIns="91425" bIns="91425" anchor="t" anchorCtr="0">
            <a:noAutofit/>
          </a:bodyPr>
          <a:lstStyle/>
          <a:p>
            <a:pPr lvl="0" algn="just"/>
            <a:r>
              <a:rPr lang="ru-RU" sz="1200" dirty="0">
                <a:solidFill>
                  <a:schemeClr val="dk1"/>
                </a:solidFill>
              </a:rPr>
              <a:t>Дети в возрасте 0–3 лет не умеют </a:t>
            </a:r>
            <a:r>
              <a:rPr lang="ru-RU" sz="1200" b="1" dirty="0">
                <a:solidFill>
                  <a:schemeClr val="dk1"/>
                </a:solidFill>
              </a:rPr>
              <a:t>умышленно исключать кого-то из группы и умышленно делать кому-то больно</a:t>
            </a:r>
            <a:r>
              <a:rPr lang="ru-RU" sz="1200" dirty="0">
                <a:solidFill>
                  <a:schemeClr val="dk1"/>
                </a:solidFill>
              </a:rPr>
              <a:t> и подвергать травле. Тем не менее, маленький ребенок нуждается в ясном послании и обосновании, почему то или иное поведение недопустимо.</a:t>
            </a:r>
            <a:endParaRPr sz="12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TotalTime>
  <Words>5621</Words>
  <Application>Microsoft Office PowerPoint</Application>
  <PresentationFormat>Widescreen</PresentationFormat>
  <Paragraphs>502</Paragraphs>
  <Slides>86</Slides>
  <Notes>86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Georgia</vt:lpstr>
      <vt:lpstr>Calibri</vt:lpstr>
      <vt:lpstr>Roboto</vt:lpstr>
      <vt:lpstr>Times New Roman</vt:lpstr>
      <vt:lpstr>Arial</vt:lpstr>
      <vt:lpstr>Office Theme</vt:lpstr>
      <vt:lpstr>Как родители могут предотвратить травлю и сотрудничать с образовательным учреждением?</vt:lpstr>
      <vt:lpstr>PowerPoint Presentation</vt:lpstr>
      <vt:lpstr>  Главы для проведения родительского собрания по программе «Освободимся от травли!» учителя групп выбирают самостоятельно, от них же зависит ход собрания, однако рекомендуется не просто информировать родителей о принципах программы и связанных с ней упражнениях, а выполнять ВМЕСТЕ с родителями те же самые упражнения, которые учитель проводит в группе.  Глава I презентации рассказывает о феномене травли. Глава II знакомит родителей с программой «Освободимся от травли!». Глава III представляет собой методику для проигрывания элементов методики вместе с родителями – это призвано сформировать чувство сплоченности между родителями и повысить эффективность совместной работы в интересах детей.  Продолжительность родительского собрания составляет 1–1,5 часа. В течение учебного года рекомендуется проводить не менее двух родительских собраний по программе «Освободимся от травли!». </vt:lpstr>
      <vt:lpstr>PowerPoint Presentation</vt:lpstr>
      <vt:lpstr>PowerPoint Presentation</vt:lpstr>
      <vt:lpstr>ФЕНОМЕН ТРАВЛИ  Что родитель должен знать о травле, чтобы предотвратить ее в детском коллективе?</vt:lpstr>
      <vt:lpstr>PowerPoint Presentation</vt:lpstr>
      <vt:lpstr>Не все трудные ситуации есть травля!</vt:lpstr>
      <vt:lpstr>PowerPoint Presentation</vt:lpstr>
      <vt:lpstr>РОЛИ В ПРОЦЕССЕ ТРАВЛИ</vt:lpstr>
      <vt:lpstr>Последствия травли Влияние на развитие и благополучие всех сторон</vt:lpstr>
      <vt:lpstr>PowerPoint Presentation</vt:lpstr>
      <vt:lpstr>ОБЗОР ПРОГРАММЫ  «ОСВОБОДИМСЯ ОТ ТРАВЛИ!»</vt:lpstr>
      <vt:lpstr>Что вы знаете о программе «Освободимся от травли!»?</vt:lpstr>
      <vt:lpstr>В 2017 году под эгидой Министерства образования и науки Эстонии  была создана коалиция «Образовательный путь без травли», куда входят:     </vt:lpstr>
      <vt:lpstr> Программа «Освободимся от травли!» поддерживает плавный переход  ЯСЛИ / УЧРЕЖДЕНИЕ ПО УХОДУ ДЕТСКИЙ САД ШКОЛА   Право использовать программу имеют 80% дошкольных учреждений и 30% школ Эстонии</vt:lpstr>
      <vt:lpstr>PowerPoint Presentation</vt:lpstr>
      <vt:lpstr>PowerPoint Presentation</vt:lpstr>
      <vt:lpstr>ИССЛЕДОВАНИЯ МЕТОДИКИ В ДАНИИ </vt:lpstr>
      <vt:lpstr>PowerPoint Presentation</vt:lpstr>
      <vt:lpstr>PowerPoint Presentation</vt:lpstr>
      <vt:lpstr>Содержимое методического чемоданчика для детских садов   </vt:lpstr>
      <vt:lpstr>PowerPoint Presentation</vt:lpstr>
      <vt:lpstr>Большой Друг Медведь навещает семьи и сплачивает</vt:lpstr>
      <vt:lpstr>Маленький Друг Медведь</vt:lpstr>
      <vt:lpstr>Заключаем договоренности</vt:lpstr>
      <vt:lpstr>Прибытие Друзей Медведей в группу   Подумаем вместе, как в группу НАШИХ детей прибудут маленькие Друзья Медведи? </vt:lpstr>
      <vt:lpstr>Дом Друзей Медведей в группе</vt:lpstr>
      <vt:lpstr>ВНЕДРЕНИЕ ЦЕННОСТЕЙ И ПРИНЦИПОВ ПРОГРАММЫ В ОБРАЗОВАТЕЛЬНОМ УЧРЕЖДЕНИИ ПРИ УЧАСТИИ РОДИТЕЛЕЙ</vt:lpstr>
      <vt:lpstr>Целевые группы по внедрению ценностей программы «Освободимся от травли!»</vt:lpstr>
      <vt:lpstr>PowerPoint Presentation</vt:lpstr>
      <vt:lpstr>Упражнение для родителей:  ознакомление с ценностями  «Родитель как пример для подражания»  (родители заполняют пустые плакаты в группах)  Я – заботливый родитель, потому что я.... Я – толерантный родитель, потому что я.... Я – родитель, который проявляет уважение, потому что я.... Я – смелый родитель, потому что я....   Заполненный плакат остается в помещении группы дошкольного учреждения.</vt:lpstr>
      <vt:lpstr>„Кого касаются, того не травят“ – методика обучения позитивного прикосновения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СЕМЬ СОВЕТОВ РОДИТЕЛЮ ПО ПРОГРАММЕ «ОСВОБОДИМСЯ ОТ ТРАВЛИ!» </vt:lpstr>
      <vt:lpstr>PowerPoint Presentation</vt:lpstr>
      <vt:lpstr>PowerPoint Presentation</vt:lpstr>
      <vt:lpstr>Тематическая карточка программы «Освободимся от травли!»  для родителей, карточка № 25 «Совместные игры»</vt:lpstr>
      <vt:lpstr>PowerPoint Presentation</vt:lpstr>
      <vt:lpstr>PowerPoint Presentation</vt:lpstr>
      <vt:lpstr>Тематическая карточка программы «Освободимся от травли!» для родителей, карточка № 22 «Семья за обеденным столом»</vt:lpstr>
      <vt:lpstr>PowerPoint Presentation</vt:lpstr>
      <vt:lpstr>PowerPoint Presentation</vt:lpstr>
      <vt:lpstr>Тематическая карточка программы «Освободимся от травли!» для родителей, карточка № 23 «К сожалению, на всех не хватило»</vt:lpstr>
      <vt:lpstr>PowerPoint Presentation</vt:lpstr>
      <vt:lpstr>PowerPoint Presentation</vt:lpstr>
      <vt:lpstr>PowerPoint Presentation</vt:lpstr>
      <vt:lpstr>PowerPoint Presentation</vt:lpstr>
      <vt:lpstr>Тематическая карточка программы «Освободимся от травли!» для родителей, карточка № 21 «Хороший пример»</vt:lpstr>
      <vt:lpstr>PowerPoint Presentation</vt:lpstr>
      <vt:lpstr>PowerPoint Presentation</vt:lpstr>
      <vt:lpstr>Упражнение: Учителя знакомят родителей с одним из упражнений, которые они выполняют с детьми в группе при помощи плакатов эмоций. Например, одно из упражнений из книги заданий и игр «Освободимся от травли!».</vt:lpstr>
      <vt:lpstr>Бейби-знаки для малышей (программа «Освободимся от травли!»), которые используются в яслях и центрах по уходу за детьми также могут применяться дома</vt:lpstr>
      <vt:lpstr>PowerPoint Presentation</vt:lpstr>
      <vt:lpstr>Тематическая карточка программы «Освободимся от травли!» для родителей, карточка № 24 «Так мы встречаем родителей новых  детей»</vt:lpstr>
      <vt:lpstr>PowerPoint Presentation</vt:lpstr>
      <vt:lpstr>PowerPoint Presentation</vt:lpstr>
      <vt:lpstr>ДИАЛОГОВЫЕ КАРТЫ ДЛЯ ОБСУЖДЕНИЯ РОДИТЕЛЯМИ ПО ПРОГРАММЕ «ОСВОБОДИМСЯ ОТ ТРАВЛИ!»</vt:lpstr>
      <vt:lpstr>«Освободимся от травли!» диалоговые карты для обсуждения с родителями Правила использования </vt:lpstr>
      <vt:lpstr>Больше диалоговых карт  в методическом чемодане  «Освободимся от травли!»</vt:lpstr>
      <vt:lpstr>Планирование совместных мероприятий «Освободимся от травли!»</vt:lpstr>
      <vt:lpstr>PowerPoint Presentation</vt:lpstr>
      <vt:lpstr>ПОЛЕЗНЫЕ МАТЕРИАЛЫ ДЛЯ САМОСТОЯТЕЛЬНОГО ИЗУЧЕНИЯ  (РЕКОМЕНДАЦИИ КОМАНДЫ ПРОГРАММЫ «ОСВОБОДИТСЯ ОТ ТРАВЛИ!»)</vt:lpstr>
      <vt:lpstr>www.kiusamisestvabaks.ee </vt:lpstr>
      <vt:lpstr>PowerPoint Presentation</vt:lpstr>
      <vt:lpstr>МОБИЛЬНОЕ ПРИЛОЖЕНИЕ SÕBER KARU ДЛЯ РОДИТЕЛЕЙ (на эстонском)</vt:lpstr>
      <vt:lpstr>СТИЛИ РОДИТЕЛЬСКОГО ВОСПИТАНИЯ</vt:lpstr>
      <vt:lpstr>PowerPoint Presentation</vt:lpstr>
      <vt:lpstr>PowerPoint Presentation</vt:lpstr>
      <vt:lpstr>Если родитель не может помочь ребенку, он сам нуждается в помощи и должен найти ее.</vt:lpstr>
      <vt:lpstr>РЕБЕНКУ НУЖЕН СЧАСТЛИВЫЙ И СПОКОЙНЫЙ РОДИТЕЛЬ</vt:lpstr>
      <vt:lpstr>ЗА ПОМОЩЬЮ МОЖЕТ ОБРАТИТЬСЯ И РЕБЕНОК, И ВЗРОСЛЫЙ</vt:lpstr>
      <vt:lpstr>Отзывы и вопросы?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Kuidas lapsevanemad saavad kiusamist ennetada ja  teha koostööd haridusasutusega?</dc:title>
  <dc:creator>Sirje</dc:creator>
  <cp:lastModifiedBy>Aleksandra</cp:lastModifiedBy>
  <cp:revision>105</cp:revision>
  <dcterms:modified xsi:type="dcterms:W3CDTF">2021-10-25T12:12:41Z</dcterms:modified>
</cp:coreProperties>
</file>