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1"/>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343" r:id="rId15"/>
    <p:sldId id="344" r:id="rId16"/>
    <p:sldId id="269" r:id="rId17"/>
    <p:sldId id="270" r:id="rId18"/>
    <p:sldId id="271" r:id="rId19"/>
    <p:sldId id="272" r:id="rId20"/>
    <p:sldId id="273" r:id="rId21"/>
    <p:sldId id="274" r:id="rId22"/>
    <p:sldId id="275" r:id="rId23"/>
    <p:sldId id="276" r:id="rId24"/>
    <p:sldId id="277" r:id="rId25"/>
    <p:sldId id="279" r:id="rId26"/>
    <p:sldId id="278" r:id="rId27"/>
    <p:sldId id="345" r:id="rId28"/>
    <p:sldId id="281" r:id="rId29"/>
    <p:sldId id="282" r:id="rId30"/>
    <p:sldId id="283" r:id="rId31"/>
    <p:sldId id="284" r:id="rId32"/>
    <p:sldId id="346"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54" r:id="rId51"/>
    <p:sldId id="361" r:id="rId52"/>
    <p:sldId id="305" r:id="rId53"/>
    <p:sldId id="306" r:id="rId54"/>
    <p:sldId id="307" r:id="rId55"/>
    <p:sldId id="353" r:id="rId56"/>
    <p:sldId id="355" r:id="rId57"/>
    <p:sldId id="310" r:id="rId58"/>
    <p:sldId id="311" r:id="rId59"/>
    <p:sldId id="358" r:id="rId60"/>
    <p:sldId id="349" r:id="rId61"/>
    <p:sldId id="347" r:id="rId62"/>
    <p:sldId id="350" r:id="rId63"/>
    <p:sldId id="351" r:id="rId64"/>
    <p:sldId id="357" r:id="rId65"/>
    <p:sldId id="359" r:id="rId66"/>
    <p:sldId id="364" r:id="rId67"/>
    <p:sldId id="360" r:id="rId68"/>
    <p:sldId id="318" r:id="rId69"/>
    <p:sldId id="317" r:id="rId70"/>
    <p:sldId id="319" r:id="rId71"/>
    <p:sldId id="320" r:id="rId72"/>
    <p:sldId id="321" r:id="rId73"/>
    <p:sldId id="322" r:id="rId74"/>
    <p:sldId id="323" r:id="rId75"/>
    <p:sldId id="338" r:id="rId76"/>
    <p:sldId id="362" r:id="rId77"/>
    <p:sldId id="325" r:id="rId78"/>
    <p:sldId id="366" r:id="rId79"/>
    <p:sldId id="327" r:id="rId80"/>
    <p:sldId id="328" r:id="rId81"/>
    <p:sldId id="365" r:id="rId82"/>
    <p:sldId id="329" r:id="rId83"/>
    <p:sldId id="330" r:id="rId84"/>
    <p:sldId id="331" r:id="rId85"/>
    <p:sldId id="332" r:id="rId86"/>
    <p:sldId id="333" r:id="rId87"/>
    <p:sldId id="334" r:id="rId88"/>
    <p:sldId id="335" r:id="rId89"/>
    <p:sldId id="336" r:id="rId90"/>
  </p:sldIdLst>
  <p:sldSz cx="12192000" cy="6858000"/>
  <p:notesSz cx="6858000" cy="9144000"/>
  <p:embeddedFontLst>
    <p:embeddedFont>
      <p:font typeface="Calibri" panose="020F0502020204030204" pitchFamily="34" charset="0"/>
      <p:regular r:id="rId92"/>
      <p:bold r:id="rId93"/>
      <p:italic r:id="rId94"/>
      <p:boldItalic r:id="rId95"/>
    </p:embeddedFont>
    <p:embeddedFont>
      <p:font typeface="Georgia" panose="02040502050405020303" pitchFamily="18" charset="0"/>
      <p:regular r:id="rId96"/>
      <p:bold r:id="rId97"/>
      <p:italic r:id="rId98"/>
      <p:boldItalic r:id="rId99"/>
    </p:embeddedFont>
    <p:embeddedFont>
      <p:font typeface="Roboto" panose="02000000000000000000" pitchFamily="2"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4" roundtripDataSignature="AMtx7mjpuClkxdJx6hPrGD3Jm1ykQJvJ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9.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2.fntdata"/><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10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 name="Google Shape;4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sz="500"/>
          </a:p>
        </p:txBody>
      </p:sp>
      <p:sp>
        <p:nvSpPr>
          <p:cNvPr id="119" name="Google Shape;11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d39679a95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d39679a9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9d39679a95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3" name="Google Shape;14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b11f3c55f6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b11f3c55f6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5" name="Google Shape;235;gb11f3c55f6_0_1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928d8f59ee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928d8f59ee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g928d8f59ee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76de88d5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976de88d53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976de88d53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9cb1e835b6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g9cb1e835b6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g9cb1e835b6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92e6739a07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92e6739a0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92e6739a07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5" name="Google Shape;235;g92e6739a0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9cb1e835b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9cb1e835b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8" name="Google Shape;228;g9cb1e835b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92e6739a07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92e6739a07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92e6739a07_0_1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928d8f59ee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928d8f59ee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g928d8f59ee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1" name="Google Shape;2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957a18ddc7_1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g957a18ddc7_1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cb1e835b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cb1e835b6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9cb1e835b6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smtClean="0">
                <a:solidFill>
                  <a:schemeClr val="dk1"/>
                </a:solidFill>
                <a:latin typeface="Calibri"/>
                <a:ea typeface="Calibri"/>
                <a:cs typeface="Calibri"/>
                <a:sym typeface="Calibri"/>
              </a:rPr>
              <a:t>32</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3148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928d8f59ee_0_136:notes"/>
          <p:cNvSpPr>
            <a:spLocks noGrp="1" noRot="1" noChangeAspect="1"/>
          </p:cNvSpPr>
          <p:nvPr>
            <p:ph type="sldImg" idx="2"/>
          </p:nvPr>
        </p:nvSpPr>
        <p:spPr>
          <a:xfrm>
            <a:off x="222250" y="812800"/>
            <a:ext cx="7096125" cy="39909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g928d8f59ee_0_136:notes"/>
          <p:cNvSpPr txBox="1">
            <a:spLocks noGrp="1"/>
          </p:cNvSpPr>
          <p:nvPr>
            <p:ph type="body" idx="1"/>
          </p:nvPr>
        </p:nvSpPr>
        <p:spPr>
          <a:xfrm>
            <a:off x="755950" y="5078706"/>
            <a:ext cx="6030000" cy="4793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928d8f59ee_0_136:notes"/>
          <p:cNvSpPr txBox="1">
            <a:spLocks noGrp="1"/>
          </p:cNvSpPr>
          <p:nvPr>
            <p:ph type="sldNum" idx="12"/>
          </p:nvPr>
        </p:nvSpPr>
        <p:spPr>
          <a:xfrm>
            <a:off x="4277841" y="10155950"/>
            <a:ext cx="3264000" cy="5163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ru-RU"/>
              <a:t>34</a:t>
            </a:fld>
            <a:endParaRPr>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3aaaef1fb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93aaaef1fb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93aaaef1fb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9e40148c1d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9e40148c1d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g9e40148c1d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e40148c1d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9e40148c1d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9e40148c1d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9e40148c1d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9e40148c1d_0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9e40148c1d_0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e40148c1d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9e40148c1d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9e40148c1d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3aaaef1fb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93aaaef1fb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93aaaef1fb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9e02c22856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9e02c22856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9e02c22856_0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9e40148c1d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9e40148c1d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g9e40148c1d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9e40148c1d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9e40148c1d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g9e40148c1d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9e40148c1d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9e40148c1d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9e40148c1d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9e40148c1d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9e40148c1d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g9e40148c1d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9e40148c1d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9e40148c1d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g9e40148c1d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2c6d11ac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92c6d11acb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5" name="Google Shape;385;g92c6d11acb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9e40148c1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9e40148c1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9e40148c1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a0ec2b0205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a0ec2b0205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ga0ec2b0205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a0ec2b020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a0ec2b0205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a0ec2b0205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a0ec2b0205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a0ec2b0205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ga0ec2b0205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926fe10a0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926fe10a0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 name="Google Shape;75;g926fe10a0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a0ec2b0205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a0ec2b0205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ga0ec2b0205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53</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a0ec2b0205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a0ec2b0205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ga0ec2b0205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54</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d39679a95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d39679a95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g9d39679a95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ru-RU"/>
              <a:t>57</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9e40148c1d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9e40148c1d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g9e40148c1d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58</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1" name="Google Shape;5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9da6a2eb16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9da6a2eb16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9da6a2eb16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62</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97015a1d1d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97015a1d1d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sz="1000" b="1">
              <a:solidFill>
                <a:srgbClr val="000000"/>
              </a:solidFill>
              <a:latin typeface="Georgia"/>
              <a:ea typeface="Georgia"/>
              <a:cs typeface="Georgia"/>
              <a:sym typeface="Georgia"/>
            </a:endParaRPr>
          </a:p>
        </p:txBody>
      </p:sp>
      <p:sp>
        <p:nvSpPr>
          <p:cNvPr id="589" name="Google Shape;589;g97015a1d1d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63</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9da6a2eb16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9da6a2eb16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0" name="Google Shape;580;g9da6a2eb16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64</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9da6a2eb1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9da6a2eb16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09" name="Google Shape;609;g9da6a2eb16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ru-RU"/>
              <a:t>66</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9439f63d38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9439f63d38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62" name="Google Shape;562;g9439f63d38_0_1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2e6739a07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92e6739a07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g92e6739a07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976de88d5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g976de88d5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3" name="Google Shape;553;g976de88d53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69</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9d39679a95_0_17: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ru-RU"/>
              <a:t>Merit</a:t>
            </a:r>
            <a:endParaRPr/>
          </a:p>
          <a:p>
            <a:pPr marL="0" marR="0" lvl="0" indent="0" algn="l" rtl="0">
              <a:lnSpc>
                <a:spcPct val="100000"/>
              </a:lnSpc>
              <a:spcBef>
                <a:spcPts val="0"/>
              </a:spcBef>
              <a:spcAft>
                <a:spcPts val="0"/>
              </a:spcAft>
              <a:buClr>
                <a:srgbClr val="000000"/>
              </a:buClr>
              <a:buSzPts val="1400"/>
              <a:buFont typeface="Arial"/>
              <a:buNone/>
            </a:pPr>
            <a:endParaRPr/>
          </a:p>
        </p:txBody>
      </p:sp>
      <p:sp>
        <p:nvSpPr>
          <p:cNvPr id="571" name="Google Shape;571;g9d39679a95_0_1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9d39679a95_0_2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t-EE" sz="1200" b="1" i="0" u="none" strike="noStrike" cap="none" dirty="0">
                <a:solidFill>
                  <a:srgbClr val="002060"/>
                </a:solidFill>
                <a:latin typeface="Arial"/>
                <a:ea typeface="Arial"/>
                <a:cs typeface="Arial"/>
                <a:sym typeface="Arial"/>
              </a:rPr>
              <a:t>Soovitus õpetajale: </a:t>
            </a:r>
            <a:r>
              <a:rPr lang="et-EE" sz="1200" b="0" i="0" u="none" strike="noStrike" cap="none" dirty="0">
                <a:solidFill>
                  <a:srgbClr val="002060"/>
                </a:solidFill>
                <a:latin typeface="Arial"/>
                <a:ea typeface="Arial"/>
                <a:cs typeface="Arial"/>
                <a:sym typeface="Arial"/>
              </a:rPr>
              <a:t>tegeleda terve klassiga; </a:t>
            </a:r>
            <a:r>
              <a:rPr lang="et-EE" sz="1200" b="0" i="0" u="none" strike="noStrike" dirty="0">
                <a:solidFill>
                  <a:srgbClr val="002060"/>
                </a:solidFill>
                <a:effectLst/>
                <a:latin typeface="Arial" panose="020B0604020202020204" pitchFamily="34" charset="0"/>
              </a:rPr>
              <a:t>rääkida õpilastele kiusamise mõjust grupile.</a:t>
            </a:r>
            <a:r>
              <a:rPr lang="et-EE" sz="1200" b="0" i="0" u="none" strike="noStrike" cap="none" dirty="0">
                <a:solidFill>
                  <a:srgbClr val="002060"/>
                </a:solidFill>
                <a:latin typeface="Arial"/>
                <a:ea typeface="Arial"/>
                <a:cs typeface="Arial"/>
                <a:sym typeface="Arial"/>
              </a:rPr>
              <a:t> Eri</a:t>
            </a:r>
            <a:r>
              <a:rPr lang="et-EE" sz="1200" dirty="0">
                <a:solidFill>
                  <a:srgbClr val="002060"/>
                </a:solidFill>
              </a:rPr>
              <a:t>line tähelepanu - passivsetele pealtvaatajatele. Hea, kui lapsed saavad ise pakkuda lahenduse, mida nad peavad/ei pea tegema järgmine kord, et selline olukord ei korduks.</a:t>
            </a:r>
            <a:r>
              <a:rPr lang="et-EE" sz="1200" b="0" i="0" u="none" strike="noStrike" cap="none" dirty="0">
                <a:solidFill>
                  <a:srgbClr val="002060"/>
                </a:solidFill>
                <a:latin typeface="Arial"/>
                <a:ea typeface="Arial"/>
                <a:cs typeface="Arial"/>
                <a:sym typeface="Arial"/>
              </a:rPr>
              <a:t> </a:t>
            </a:r>
            <a:endParaRPr lang="et-EE"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dirty="0"/>
          </a:p>
        </p:txBody>
      </p:sp>
      <p:sp>
        <p:nvSpPr>
          <p:cNvPr id="582" name="Google Shape;582;g9d39679a95_0_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9d39679a95_0_3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94" name="Google Shape;594;g9d39679a95_0_3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9d39679a95_0_45: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p:txBody>
      </p:sp>
      <p:sp>
        <p:nvSpPr>
          <p:cNvPr id="605" name="Google Shape;605;g9d39679a95_0_4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9d39679a95_0_5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t-EE" sz="1200" b="1" i="0" u="none" strike="noStrike" cap="none" dirty="0">
                <a:solidFill>
                  <a:srgbClr val="002060"/>
                </a:solidFill>
                <a:latin typeface="Arial"/>
                <a:ea typeface="Arial"/>
                <a:cs typeface="Arial"/>
                <a:sym typeface="Arial"/>
              </a:rPr>
              <a:t>Soovitus õpetajale: </a:t>
            </a:r>
            <a:r>
              <a:rPr lang="et-EE" sz="1200" b="0" i="0" u="none" strike="noStrike" cap="none" dirty="0">
                <a:solidFill>
                  <a:srgbClr val="002060"/>
                </a:solidFill>
                <a:latin typeface="Arial"/>
                <a:ea typeface="Arial"/>
                <a:cs typeface="Arial"/>
                <a:sym typeface="Arial"/>
              </a:rPr>
              <a:t>an</a:t>
            </a:r>
            <a:r>
              <a:rPr lang="et-EE" sz="1200" dirty="0">
                <a:solidFill>
                  <a:srgbClr val="002060"/>
                </a:solidFill>
              </a:rPr>
              <a:t>d</a:t>
            </a:r>
            <a:r>
              <a:rPr lang="et-EE" sz="1200" b="0" i="0" u="none" strike="noStrike" cap="none" dirty="0">
                <a:solidFill>
                  <a:srgbClr val="002060"/>
                </a:solidFill>
                <a:latin typeface="Arial"/>
                <a:ea typeface="Arial"/>
                <a:cs typeface="Arial"/>
                <a:sym typeface="Arial"/>
              </a:rPr>
              <a:t>a selge sõnum tervele klassile, et kiusamine ei ole lubatud; ära sildista ohvrit ega kiusajat, rõhuta pealvaatajate rolli.</a:t>
            </a:r>
          </a:p>
          <a:p>
            <a:pPr marL="0" lvl="0" indent="0" algn="l" rtl="0">
              <a:lnSpc>
                <a:spcPct val="100000"/>
              </a:lnSpc>
              <a:spcBef>
                <a:spcPts val="0"/>
              </a:spcBef>
              <a:spcAft>
                <a:spcPts val="0"/>
              </a:spcAft>
              <a:buSzPts val="1400"/>
              <a:buNone/>
            </a:pPr>
            <a:endParaRPr dirty="0"/>
          </a:p>
        </p:txBody>
      </p:sp>
      <p:sp>
        <p:nvSpPr>
          <p:cNvPr id="616" name="Google Shape;616;g9d39679a95_0_5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976de88d53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g976de88d53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g976de88d53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75</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sz="1200" b="0" i="0" u="none" strike="noStrike" cap="none" smtClean="0">
                <a:solidFill>
                  <a:schemeClr val="dk1"/>
                </a:solidFill>
                <a:latin typeface="Calibri"/>
                <a:ea typeface="Calibri"/>
                <a:cs typeface="Calibri"/>
                <a:sym typeface="Calibri"/>
              </a:rPr>
              <a:t>76</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3491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9e40148c1d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g9e40148c1d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g9e40148c1d_0_1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77</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90a59ce6a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90a59ce6a2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g90a59ce6a2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79</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28d8f59ee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g928d8f59ee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FF"/>
              </a:highlight>
              <a:latin typeface="Roboto"/>
              <a:ea typeface="Roboto"/>
              <a:cs typeface="Roboto"/>
              <a:sym typeface="Roboto"/>
            </a:endParaRPr>
          </a:p>
        </p:txBody>
      </p:sp>
      <p:sp>
        <p:nvSpPr>
          <p:cNvPr id="663" name="Google Shape;663;g928d8f59ee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80</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9e4ccc3e29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9e4ccc3e29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g9e4ccc3e29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9e40148c1d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9e40148c1d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g9e40148c1d_0_1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948f79ef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g948f79ef1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948f79ef1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976de88d53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976de88d53_0_1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3" name="Google Shape;723;g976de88d53_0_1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31" name="Google Shape;7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90a59ce6a2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90a59ce6a2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102" name="Google Shape;102;g90a59ce6a2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ru-RU"/>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1100"/>
              <a:buNone/>
            </a:pPr>
            <a:endParaRPr/>
          </a:p>
        </p:txBody>
      </p:sp>
      <p:sp>
        <p:nvSpPr>
          <p:cNvPr id="110" name="Google Shape;11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6"/>
        <p:cNvGrpSpPr/>
        <p:nvPr/>
      </p:nvGrpSpPr>
      <p:grpSpPr>
        <a:xfrm>
          <a:off x="0" y="0"/>
          <a:ext cx="0" cy="0"/>
          <a:chOff x="0" y="0"/>
          <a:chExt cx="0" cy="0"/>
        </a:xfrm>
      </p:grpSpPr>
      <p:sp>
        <p:nvSpPr>
          <p:cNvPr id="17" name="Google Shape;17;p102"/>
          <p:cNvSpPr txBox="1">
            <a:spLocks noGrp="1"/>
          </p:cNvSpPr>
          <p:nvPr>
            <p:ph type="ctrTitle"/>
          </p:nvPr>
        </p:nvSpPr>
        <p:spPr>
          <a:xfrm>
            <a:off x="838200" y="1674253"/>
            <a:ext cx="10515600" cy="320684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1F3864"/>
              </a:buClr>
              <a:buSzPts val="4400"/>
              <a:buFont typeface="Arial"/>
              <a:buNone/>
              <a:defRPr sz="4400" b="1" i="0" u="none" strike="noStrike" cap="none">
                <a:solidFill>
                  <a:srgbClr val="1F38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102"/>
          <p:cNvSpPr txBox="1">
            <a:spLocks noGrp="1"/>
          </p:cNvSpPr>
          <p:nvPr>
            <p:ph type="subTitle" idx="1"/>
          </p:nvPr>
        </p:nvSpPr>
        <p:spPr>
          <a:xfrm>
            <a:off x="838200" y="5100034"/>
            <a:ext cx="10515600" cy="824247"/>
          </a:xfrm>
          <a:prstGeom prst="rect">
            <a:avLst/>
          </a:prstGeom>
          <a:noFill/>
          <a:ln>
            <a:noFill/>
          </a:ln>
        </p:spPr>
        <p:txBody>
          <a:bodyPr spcFirstLastPara="1" wrap="square" lIns="91425" tIns="45700" rIns="91425" bIns="45700" anchor="ctr" anchorCtr="0">
            <a:noAutofit/>
          </a:bodyPr>
          <a:lstStyle>
            <a:lvl1pPr lvl="0" algn="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02"/>
          <p:cNvSpPr txBox="1">
            <a:spLocks noGrp="1"/>
          </p:cNvSpPr>
          <p:nvPr>
            <p:ph type="dt" idx="10"/>
          </p:nvPr>
        </p:nvSpPr>
        <p:spPr>
          <a:xfrm>
            <a:off x="9448800" y="6356350"/>
            <a:ext cx="19050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b="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solidFill>
                  <a:srgbClr val="75707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BJECT" type="obj">
  <p:cSld name="OBJECT">
    <p:spTree>
      <p:nvGrpSpPr>
        <p:cNvPr id="1" name="Shape 21"/>
        <p:cNvGrpSpPr/>
        <p:nvPr/>
      </p:nvGrpSpPr>
      <p:grpSpPr>
        <a:xfrm>
          <a:off x="0" y="0"/>
          <a:ext cx="0" cy="0"/>
          <a:chOff x="0" y="0"/>
          <a:chExt cx="0" cy="0"/>
        </a:xfrm>
      </p:grpSpPr>
      <p:sp>
        <p:nvSpPr>
          <p:cNvPr id="22" name="Google Shape;22;p103"/>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Google Shape;23;p103"/>
          <p:cNvSpPr txBox="1">
            <a:spLocks noGrp="1"/>
          </p:cNvSpPr>
          <p:nvPr>
            <p:ph type="body" idx="1"/>
          </p:nvPr>
        </p:nvSpPr>
        <p:spPr>
          <a:xfrm>
            <a:off x="838200" y="2588655"/>
            <a:ext cx="10515600" cy="358830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5"/>
        <p:cNvGrpSpPr/>
        <p:nvPr/>
      </p:nvGrpSpPr>
      <p:grpSpPr>
        <a:xfrm>
          <a:off x="0" y="0"/>
          <a:ext cx="0" cy="0"/>
          <a:chOff x="0" y="0"/>
          <a:chExt cx="0" cy="0"/>
        </a:xfrm>
      </p:grpSpPr>
      <p:sp>
        <p:nvSpPr>
          <p:cNvPr id="26" name="Google Shape;26;p104"/>
          <p:cNvSpPr txBox="1">
            <a:spLocks noGrp="1"/>
          </p:cNvSpPr>
          <p:nvPr>
            <p:ph type="sldNum" idx="12"/>
          </p:nvPr>
        </p:nvSpPr>
        <p:spPr>
          <a:xfrm>
            <a:off x="8737600" y="6248401"/>
            <a:ext cx="2514600" cy="638175"/>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ERTICAL_TITLE_AND_VERTICAL_TEXT" type="vertTitleAndTx">
  <p:cSld name="VERTICAL_TITLE_AND_VERTICAL_TEXT">
    <p:spTree>
      <p:nvGrpSpPr>
        <p:cNvPr id="1" name="Shape 27"/>
        <p:cNvGrpSpPr/>
        <p:nvPr/>
      </p:nvGrpSpPr>
      <p:grpSpPr>
        <a:xfrm>
          <a:off x="0" y="0"/>
          <a:ext cx="0" cy="0"/>
          <a:chOff x="0" y="0"/>
          <a:chExt cx="0" cy="0"/>
        </a:xfrm>
      </p:grpSpPr>
      <p:sp>
        <p:nvSpPr>
          <p:cNvPr id="28" name="Google Shape;28;p106"/>
          <p:cNvSpPr txBox="1">
            <a:spLocks noGrp="1"/>
          </p:cNvSpPr>
          <p:nvPr>
            <p:ph type="title"/>
          </p:nvPr>
        </p:nvSpPr>
        <p:spPr>
          <a:xfrm rot="5400000">
            <a:off x="6804568" y="2481200"/>
            <a:ext cx="6772200" cy="2736900"/>
          </a:xfrm>
          <a:prstGeom prst="rect">
            <a:avLst/>
          </a:prstGeom>
          <a:noFill/>
          <a:ln>
            <a:noFill/>
          </a:ln>
        </p:spPr>
        <p:txBody>
          <a:bodyPr spcFirstLastPara="1" wrap="square" lIns="90000" tIns="45000" rIns="90000" bIns="45000" anchor="ctr" anchorCtr="0">
            <a:noAutofit/>
          </a:bodyPr>
          <a:lstStyle>
            <a:lvl1pPr marR="0" lvl="0"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106"/>
          <p:cNvSpPr txBox="1">
            <a:spLocks noGrp="1"/>
          </p:cNvSpPr>
          <p:nvPr>
            <p:ph type="body" idx="1"/>
          </p:nvPr>
        </p:nvSpPr>
        <p:spPr>
          <a:xfrm rot="5400000">
            <a:off x="1228116" y="-155200"/>
            <a:ext cx="6772200" cy="80097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400"/>
              <a:buNone/>
              <a:defRPr/>
            </a:lvl1pPr>
            <a:lvl2pPr marL="914400" lvl="1" indent="-228600" algn="l">
              <a:lnSpc>
                <a:spcPct val="95000"/>
              </a:lnSpc>
              <a:spcBef>
                <a:spcPts val="1425"/>
              </a:spcBef>
              <a:spcAft>
                <a:spcPts val="0"/>
              </a:spcAft>
              <a:buSzPts val="1400"/>
              <a:buNone/>
              <a:defRPr/>
            </a:lvl2pPr>
            <a:lvl3pPr marL="1371600" lvl="2" indent="-228600" algn="l">
              <a:lnSpc>
                <a:spcPct val="95000"/>
              </a:lnSpc>
              <a:spcBef>
                <a:spcPts val="1138"/>
              </a:spcBef>
              <a:spcAft>
                <a:spcPts val="0"/>
              </a:spcAft>
              <a:buSzPts val="1400"/>
              <a:buNone/>
              <a:defRPr/>
            </a:lvl3pPr>
            <a:lvl4pPr marL="1828800" lvl="3" indent="-228600" algn="l">
              <a:lnSpc>
                <a:spcPct val="95000"/>
              </a:lnSpc>
              <a:spcBef>
                <a:spcPts val="850"/>
              </a:spcBef>
              <a:spcAft>
                <a:spcPts val="0"/>
              </a:spcAft>
              <a:buSzPts val="1400"/>
              <a:buNone/>
              <a:defRPr/>
            </a:lvl4pPr>
            <a:lvl5pPr marL="2286000" lvl="4" indent="-228600" algn="l">
              <a:lnSpc>
                <a:spcPct val="95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06"/>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ICTURE_WITH_CAPTION_TEXT" type="picTx">
  <p:cSld name="PICTURE_WITH_CAPTION_TEXT">
    <p:spTree>
      <p:nvGrpSpPr>
        <p:cNvPr id="1" name="Shape 31"/>
        <p:cNvGrpSpPr/>
        <p:nvPr/>
      </p:nvGrpSpPr>
      <p:grpSpPr>
        <a:xfrm>
          <a:off x="0" y="0"/>
          <a:ext cx="0" cy="0"/>
          <a:chOff x="0" y="0"/>
          <a:chExt cx="0" cy="0"/>
        </a:xfrm>
      </p:grpSpPr>
      <p:sp>
        <p:nvSpPr>
          <p:cNvPr id="32" name="Google Shape;32;p105"/>
          <p:cNvSpPr txBox="1">
            <a:spLocks noGrp="1"/>
          </p:cNvSpPr>
          <p:nvPr>
            <p:ph type="title"/>
          </p:nvPr>
        </p:nvSpPr>
        <p:spPr>
          <a:xfrm>
            <a:off x="840317" y="457200"/>
            <a:ext cx="3932700" cy="1600200"/>
          </a:xfrm>
          <a:prstGeom prst="rect">
            <a:avLst/>
          </a:prstGeom>
          <a:noFill/>
          <a:ln>
            <a:noFill/>
          </a:ln>
        </p:spPr>
        <p:txBody>
          <a:bodyPr spcFirstLastPara="1" wrap="square" lIns="90000" tIns="45000" rIns="90000" bIns="45000" anchor="b" anchorCtr="0">
            <a:noAutofit/>
          </a:bodyPr>
          <a:lstStyle>
            <a:lvl1pPr marR="0" lvl="0" algn="l" rtl="0">
              <a:lnSpc>
                <a:spcPct val="95000"/>
              </a:lnSpc>
              <a:spcBef>
                <a:spcPts val="0"/>
              </a:spcBef>
              <a:spcAft>
                <a:spcPts val="0"/>
              </a:spcAft>
              <a:buClr>
                <a:srgbClr val="000000"/>
              </a:buClr>
              <a:buSzPts val="1400"/>
              <a:buFont typeface="Arial"/>
              <a:buNone/>
              <a:defRPr sz="3200" b="0" i="0" u="none" strike="noStrike" cap="none">
                <a:solidFill>
                  <a:srgbClr val="000000"/>
                </a:solidFill>
                <a:latin typeface="Arial"/>
                <a:ea typeface="Arial"/>
                <a:cs typeface="Arial"/>
                <a:sym typeface="Arial"/>
              </a:defRPr>
            </a:lvl1pPr>
            <a:lvl2pPr marR="0" lvl="1"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9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105"/>
          <p:cNvSpPr>
            <a:spLocks noGrp="1"/>
          </p:cNvSpPr>
          <p:nvPr>
            <p:ph type="pic" idx="2"/>
          </p:nvPr>
        </p:nvSpPr>
        <p:spPr>
          <a:xfrm>
            <a:off x="5183717" y="987425"/>
            <a:ext cx="6172500" cy="4873500"/>
          </a:xfrm>
          <a:prstGeom prst="rect">
            <a:avLst/>
          </a:prstGeom>
          <a:noFill/>
          <a:ln>
            <a:noFill/>
          </a:ln>
        </p:spPr>
        <p:txBody>
          <a:bodyPr spcFirstLastPara="1" wrap="square" lIns="0" tIns="20150" rIns="0" bIns="0" anchor="t" anchorCtr="0">
            <a:noAutofit/>
          </a:bodyPr>
          <a:lstStyle>
            <a:lvl1pPr marR="0" lvl="0" algn="l" rtl="0">
              <a:lnSpc>
                <a:spcPct val="95000"/>
              </a:lnSpc>
              <a:spcBef>
                <a:spcPts val="0"/>
              </a:spcBef>
              <a:spcAft>
                <a:spcPts val="0"/>
              </a:spcAft>
              <a:buClr>
                <a:srgbClr val="000000"/>
              </a:buClr>
              <a:buSzPts val="3200"/>
              <a:buFont typeface="Times New Roman"/>
              <a:buNone/>
              <a:defRPr sz="3200" b="0" i="0" u="none" strike="noStrike" cap="none">
                <a:solidFill>
                  <a:srgbClr val="000000"/>
                </a:solidFill>
                <a:latin typeface="Times New Roman"/>
                <a:ea typeface="Times New Roman"/>
                <a:cs typeface="Times New Roman"/>
                <a:sym typeface="Times New Roman"/>
              </a:defRPr>
            </a:lvl1pPr>
            <a:lvl2pPr marR="0" lvl="1" algn="l" rtl="0">
              <a:lnSpc>
                <a:spcPct val="95000"/>
              </a:lnSpc>
              <a:spcBef>
                <a:spcPts val="1425"/>
              </a:spcBef>
              <a:spcAft>
                <a:spcPts val="0"/>
              </a:spcAft>
              <a:buClr>
                <a:srgbClr val="000000"/>
              </a:buClr>
              <a:buSzPts val="2800"/>
              <a:buFont typeface="Times New Roman"/>
              <a:buNone/>
              <a:defRPr sz="2800" b="0" i="0" u="none" strike="noStrike" cap="none">
                <a:solidFill>
                  <a:srgbClr val="000000"/>
                </a:solidFill>
                <a:latin typeface="Times New Roman"/>
                <a:ea typeface="Times New Roman"/>
                <a:cs typeface="Times New Roman"/>
                <a:sym typeface="Times New Roman"/>
              </a:defRPr>
            </a:lvl2pPr>
            <a:lvl3pPr marR="0" lvl="2" algn="l" rtl="0">
              <a:lnSpc>
                <a:spcPct val="95000"/>
              </a:lnSpc>
              <a:spcBef>
                <a:spcPts val="1138"/>
              </a:spcBef>
              <a:spcAft>
                <a:spcPts val="0"/>
              </a:spcAft>
              <a:buClr>
                <a:srgbClr val="000000"/>
              </a:buClr>
              <a:buSzPts val="2400"/>
              <a:buFont typeface="Times New Roman"/>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95000"/>
              </a:lnSpc>
              <a:spcBef>
                <a:spcPts val="85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4pPr>
            <a:lvl5pPr marR="0" lvl="4" algn="l" rtl="0">
              <a:lnSpc>
                <a:spcPct val="95000"/>
              </a:lnSpc>
              <a:spcBef>
                <a:spcPts val="575"/>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34" name="Google Shape;34;p105"/>
          <p:cNvSpPr txBox="1">
            <a:spLocks noGrp="1"/>
          </p:cNvSpPr>
          <p:nvPr>
            <p:ph type="body" idx="1"/>
          </p:nvPr>
        </p:nvSpPr>
        <p:spPr>
          <a:xfrm>
            <a:off x="840317" y="2057400"/>
            <a:ext cx="3932700" cy="3811500"/>
          </a:xfrm>
          <a:prstGeom prst="rect">
            <a:avLst/>
          </a:prstGeom>
          <a:noFill/>
          <a:ln>
            <a:noFill/>
          </a:ln>
        </p:spPr>
        <p:txBody>
          <a:bodyPr spcFirstLastPara="1" wrap="square" lIns="0" tIns="20150" rIns="0" bIns="0" anchor="t" anchorCtr="0">
            <a:noAutofit/>
          </a:bodyPr>
          <a:lstStyle>
            <a:lvl1pPr marL="457200" lvl="0" indent="-228600" algn="l">
              <a:lnSpc>
                <a:spcPct val="95000"/>
              </a:lnSpc>
              <a:spcBef>
                <a:spcPts val="0"/>
              </a:spcBef>
              <a:spcAft>
                <a:spcPts val="0"/>
              </a:spcAft>
              <a:buSzPts val="1600"/>
              <a:buNone/>
              <a:defRPr sz="1600"/>
            </a:lvl1pPr>
            <a:lvl2pPr marL="914400" lvl="1" indent="-228600" algn="l">
              <a:lnSpc>
                <a:spcPct val="95000"/>
              </a:lnSpc>
              <a:spcBef>
                <a:spcPts val="1425"/>
              </a:spcBef>
              <a:spcAft>
                <a:spcPts val="0"/>
              </a:spcAft>
              <a:buSzPts val="1400"/>
              <a:buNone/>
              <a:defRPr sz="1400"/>
            </a:lvl2pPr>
            <a:lvl3pPr marL="1371600" lvl="2" indent="-228600" algn="l">
              <a:lnSpc>
                <a:spcPct val="95000"/>
              </a:lnSpc>
              <a:spcBef>
                <a:spcPts val="1138"/>
              </a:spcBef>
              <a:spcAft>
                <a:spcPts val="0"/>
              </a:spcAft>
              <a:buSzPts val="1200"/>
              <a:buNone/>
              <a:defRPr sz="1200"/>
            </a:lvl3pPr>
            <a:lvl4pPr marL="1828800" lvl="3" indent="-228600" algn="l">
              <a:lnSpc>
                <a:spcPct val="95000"/>
              </a:lnSpc>
              <a:spcBef>
                <a:spcPts val="850"/>
              </a:spcBef>
              <a:spcAft>
                <a:spcPts val="0"/>
              </a:spcAft>
              <a:buSzPts val="1000"/>
              <a:buNone/>
              <a:defRPr sz="1000"/>
            </a:lvl4pPr>
            <a:lvl5pPr marL="2286000" lvl="4" indent="-228600" algn="l">
              <a:lnSpc>
                <a:spcPct val="95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5" name="Google Shape;35;p105"/>
          <p:cNvSpPr txBox="1">
            <a:spLocks noGrp="1"/>
          </p:cNvSpPr>
          <p:nvPr>
            <p:ph type="sldNum" idx="12"/>
          </p:nvPr>
        </p:nvSpPr>
        <p:spPr>
          <a:xfrm>
            <a:off x="8737600" y="6248400"/>
            <a:ext cx="2514900" cy="6381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ru-RU"/>
              <a:t>‹#›</a:t>
            </a:fld>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36"/>
        <p:cNvGrpSpPr/>
        <p:nvPr/>
      </p:nvGrpSpPr>
      <p:grpSpPr>
        <a:xfrm>
          <a:off x="0" y="0"/>
          <a:ext cx="0" cy="0"/>
          <a:chOff x="0" y="0"/>
          <a:chExt cx="0" cy="0"/>
        </a:xfrm>
      </p:grpSpPr>
      <p:sp>
        <p:nvSpPr>
          <p:cNvPr id="37" name="Google Shape;37;p107"/>
          <p:cNvSpPr txBox="1">
            <a:spLocks noGrp="1"/>
          </p:cNvSpPr>
          <p:nvPr>
            <p:ph type="body" idx="1"/>
          </p:nvPr>
        </p:nvSpPr>
        <p:spPr>
          <a:xfrm>
            <a:off x="838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07"/>
          <p:cNvSpPr txBox="1">
            <a:spLocks noGrp="1"/>
          </p:cNvSpPr>
          <p:nvPr>
            <p:ph type="body" idx="2"/>
          </p:nvPr>
        </p:nvSpPr>
        <p:spPr>
          <a:xfrm>
            <a:off x="6172200" y="2614411"/>
            <a:ext cx="5181600" cy="356255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07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t>‹#›</a:t>
            </a:fld>
            <a:endParaRPr/>
          </a:p>
        </p:txBody>
      </p:sp>
      <p:sp>
        <p:nvSpPr>
          <p:cNvPr id="40" name="Google Shape;40;p107"/>
          <p:cNvSpPr txBox="1">
            <a:spLocks noGrp="1"/>
          </p:cNvSpPr>
          <p:nvPr>
            <p:ph type="title"/>
          </p:nvPr>
        </p:nvSpPr>
        <p:spPr>
          <a:xfrm>
            <a:off x="838200" y="1614377"/>
            <a:ext cx="10515600" cy="83261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2060"/>
              </a:buClr>
              <a:buSzPts val="3200"/>
              <a:buFont typeface="Arial"/>
              <a:buNone/>
              <a:defRPr sz="32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pic>
        <p:nvPicPr>
          <p:cNvPr id="14" name="Google Shape;14;p101"/>
          <p:cNvPicPr preferRelativeResize="0"/>
          <p:nvPr/>
        </p:nvPicPr>
        <p:blipFill rotWithShape="1">
          <a:blip r:embed="rId8">
            <a:alphaModFix/>
          </a:blip>
          <a:srcRect/>
          <a:stretch/>
        </p:blipFill>
        <p:spPr>
          <a:xfrm>
            <a:off x="0" y="0"/>
            <a:ext cx="12207240" cy="1320102"/>
          </a:xfrm>
          <a:prstGeom prst="rect">
            <a:avLst/>
          </a:prstGeom>
          <a:noFill/>
          <a:ln>
            <a:noFill/>
          </a:ln>
        </p:spPr>
      </p:pic>
      <p:pic>
        <p:nvPicPr>
          <p:cNvPr id="15" name="Google Shape;15;p101"/>
          <p:cNvPicPr preferRelativeResize="0"/>
          <p:nvPr/>
        </p:nvPicPr>
        <p:blipFill rotWithShape="1">
          <a:blip r:embed="rId9">
            <a:alphaModFix/>
          </a:blip>
          <a:srcRect l="2724" t="11168" r="2667" b="36568"/>
          <a:stretch/>
        </p:blipFill>
        <p:spPr>
          <a:xfrm>
            <a:off x="0" y="-34775"/>
            <a:ext cx="12192006" cy="13444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hyperlink" Target="http://www.bullying.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kiusamisestvabaks.ee/wp-content/uploads/2021/05/Ombudsmani_voldik_kui_kiusatakse_EST.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hyperlink" Target="https://kiusamisestvabaks.ee/metoodilised-materjalid/?lang=r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hyperlink" Target="http://kiusamisestvabaks.ee/uuringu-ja-teadustegevus/taani-uuringuraporti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hyperlink" Target="https://kiusamisestvabaks.ee/uuringu-ja-teadustegevus/uuringurapor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3.emf"/></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6.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0.emf"/></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5.jp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kiusamisestvabaks.ee/materjalid/plakat-mangime-koos/"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5.jp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OcEN2OjEMMQ"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42.jp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kiusamisestvabaks.ee/"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hyperlink" Target="https://www.facebook.com/kiusamisestvabaks"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hyperlink" Target="http://www.youtube.com/watch?v=uQpOWj-daVc"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8.png"/><Relationship Id="rId4" Type="http://schemas.openxmlformats.org/officeDocument/2006/relationships/image" Target="../media/image67.jpg"/></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tarkvanem.ee/suhe-lapsega/vanemlusstiilid/"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s://tarkvanem.ee/kasvatamine-artiklid/miks-millal-ja-kuidas-last-kiita/"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8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9.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2"/>
          <p:cNvSpPr txBox="1">
            <a:spLocks noGrp="1"/>
          </p:cNvSpPr>
          <p:nvPr>
            <p:ph type="ctrTitle"/>
          </p:nvPr>
        </p:nvSpPr>
        <p:spPr>
          <a:xfrm>
            <a:off x="1184988" y="2485900"/>
            <a:ext cx="10067730" cy="111571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3200" dirty="0">
                <a:solidFill>
                  <a:schemeClr val="dk1"/>
                </a:solidFill>
              </a:rPr>
              <a:t>Kuidas lapsevanemad saavad kiusamist ennetada ja teha koostööd haridusasutusega?</a:t>
            </a:r>
            <a:endParaRPr sz="3200" dirty="0"/>
          </a:p>
        </p:txBody>
      </p:sp>
      <p:sp>
        <p:nvSpPr>
          <p:cNvPr id="46" name="Google Shape;46;p2"/>
          <p:cNvSpPr/>
          <p:nvPr/>
        </p:nvSpPr>
        <p:spPr>
          <a:xfrm>
            <a:off x="1571175" y="1586575"/>
            <a:ext cx="9929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ru-RU" sz="2000" b="1" i="0" u="none" strike="noStrike" cap="none" dirty="0">
                <a:solidFill>
                  <a:srgbClr val="000000"/>
                </a:solidFill>
                <a:latin typeface="Arial"/>
                <a:ea typeface="Arial"/>
                <a:cs typeface="Arial"/>
                <a:sym typeface="Arial"/>
              </a:rPr>
              <a:t>................................ (haridusasutuse nimi)</a:t>
            </a:r>
            <a:endParaRPr sz="2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ru-RU" sz="2000" b="0" i="0" u="none" strike="noStrike" cap="none" dirty="0">
                <a:solidFill>
                  <a:srgbClr val="000000"/>
                </a:solidFill>
                <a:latin typeface="Arial"/>
                <a:ea typeface="Arial"/>
                <a:cs typeface="Arial"/>
                <a:sym typeface="Arial"/>
              </a:rPr>
              <a:t> programmiga „Kiusamisest vabaks!“ liitunud </a:t>
            </a:r>
            <a:r>
              <a:rPr lang="ru-RU" sz="2000" dirty="0"/>
              <a:t>kool</a:t>
            </a:r>
            <a:endParaRPr sz="2000" b="0" i="0" u="none" strike="noStrike" cap="none" dirty="0">
              <a:solidFill>
                <a:srgbClr val="000000"/>
              </a:solidFill>
              <a:latin typeface="Arial"/>
              <a:ea typeface="Arial"/>
              <a:cs typeface="Arial"/>
              <a:sym typeface="Arial"/>
            </a:endParaRPr>
          </a:p>
        </p:txBody>
      </p:sp>
      <p:pic>
        <p:nvPicPr>
          <p:cNvPr id="47" name="Google Shape;47;p2"/>
          <p:cNvPicPr preferRelativeResize="0"/>
          <p:nvPr/>
        </p:nvPicPr>
        <p:blipFill rotWithShape="1">
          <a:blip r:embed="rId3">
            <a:alphaModFix/>
          </a:blip>
          <a:srcRect t="29878"/>
          <a:stretch/>
        </p:blipFill>
        <p:spPr>
          <a:xfrm>
            <a:off x="3623461" y="3827830"/>
            <a:ext cx="6070225" cy="3030170"/>
          </a:xfrm>
          <a:prstGeom prst="rect">
            <a:avLst/>
          </a:prstGeom>
          <a:noFill/>
          <a:ln>
            <a:noFill/>
          </a:ln>
        </p:spPr>
      </p:pic>
      <p:pic>
        <p:nvPicPr>
          <p:cNvPr id="48" name="Google Shape;48;p2"/>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670725" y="1571263"/>
            <a:ext cx="6275100" cy="462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dirty="0">
                <a:solidFill>
                  <a:srgbClr val="000000"/>
                </a:solidFill>
              </a:rPr>
              <a:t>Rollid kiusamismudelis</a:t>
            </a:r>
            <a:endParaRPr dirty="0">
              <a:solidFill>
                <a:srgbClr val="000000"/>
              </a:solidFill>
            </a:endParaRPr>
          </a:p>
        </p:txBody>
      </p:sp>
      <p:sp>
        <p:nvSpPr>
          <p:cNvPr id="122" name="Google Shape;122;p27"/>
          <p:cNvSpPr txBox="1">
            <a:spLocks noGrp="1"/>
          </p:cNvSpPr>
          <p:nvPr>
            <p:ph type="body" idx="1"/>
          </p:nvPr>
        </p:nvSpPr>
        <p:spPr>
          <a:xfrm>
            <a:off x="507999" y="2251900"/>
            <a:ext cx="6275100" cy="4030500"/>
          </a:xfrm>
          <a:prstGeom prst="rect">
            <a:avLst/>
          </a:prstGeom>
          <a:noFill/>
          <a:ln>
            <a:noFill/>
          </a:ln>
        </p:spPr>
        <p:txBody>
          <a:bodyPr spcFirstLastPara="1" wrap="square" lIns="91425" tIns="45700" rIns="91425" bIns="45700" anchor="t" anchorCtr="0">
            <a:noAutofit/>
          </a:bodyPr>
          <a:lstStyle/>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Kiusatu - </a:t>
            </a:r>
            <a:r>
              <a:rPr lang="ru-RU" sz="1600" dirty="0">
                <a:solidFill>
                  <a:srgbClr val="000000"/>
                </a:solidFill>
              </a:rPr>
              <a:t>laps, keda kiusatakse.</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Kiusajad - </a:t>
            </a:r>
            <a:r>
              <a:rPr lang="ru-RU" sz="1600" dirty="0">
                <a:solidFill>
                  <a:srgbClr val="000000"/>
                </a:solidFill>
              </a:rPr>
              <a:t>lapsed, kes algatavad kiusamisolukorra ning kiusavad selleks välja valitud lapsi.</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Kiusver</a:t>
            </a:r>
            <a:r>
              <a:rPr lang="ru-RU" sz="1600" dirty="0">
                <a:solidFill>
                  <a:srgbClr val="000000"/>
                </a:solidFill>
              </a:rPr>
              <a:t> - laps, kes võib olla nii kiusaja kui kiusatu rollis.</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Kaasajooksikud ehk kiusamise assistendid - </a:t>
            </a:r>
            <a:r>
              <a:rPr lang="ru-RU" sz="1600" dirty="0">
                <a:solidFill>
                  <a:srgbClr val="000000"/>
                </a:solidFill>
              </a:rPr>
              <a:t>lapsed, kes lähevad kiusajatega kaasa ning aitavad neid erinevates tegevustes.</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Kiusaja poolehoidjad (õhutajad) -</a:t>
            </a:r>
            <a:r>
              <a:rPr lang="ru-RU" sz="1600" dirty="0">
                <a:solidFill>
                  <a:srgbClr val="000000"/>
                </a:solidFill>
              </a:rPr>
              <a:t> lapsed, kes toetavad kiusajaid ja kaasajooksikuid näiteks naeru või kiusajale ning kaasajooksikutele õlale patsutamisega. </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Kiusamise passiivsed pealtvaatajad - </a:t>
            </a:r>
            <a:r>
              <a:rPr lang="ru-RU" sz="1600" dirty="0">
                <a:solidFill>
                  <a:srgbClr val="000000"/>
                </a:solidFill>
              </a:rPr>
              <a:t>lapsed, kes on kiusamise tunnistajad, kuid jäävad passiivseks või teevad näo, et ei märkagi toimuvat.</a:t>
            </a:r>
            <a:endParaRPr sz="1600" dirty="0">
              <a:solidFill>
                <a:srgbClr val="000000"/>
              </a:solidFill>
            </a:endParaRPr>
          </a:p>
          <a:p>
            <a:pPr marL="457200" lvl="0" indent="-330200" algn="just" rtl="0">
              <a:lnSpc>
                <a:spcPct val="100000"/>
              </a:lnSpc>
              <a:spcBef>
                <a:spcPts val="0"/>
              </a:spcBef>
              <a:spcAft>
                <a:spcPts val="0"/>
              </a:spcAft>
              <a:buClr>
                <a:srgbClr val="000000"/>
              </a:buClr>
              <a:buSzPts val="1600"/>
              <a:buChar char="•"/>
            </a:pPr>
            <a:r>
              <a:rPr lang="ru-RU" sz="1600" b="1" dirty="0">
                <a:solidFill>
                  <a:srgbClr val="000000"/>
                </a:solidFill>
              </a:rPr>
              <a:t>Kaitsjad - </a:t>
            </a:r>
            <a:r>
              <a:rPr lang="ru-RU" sz="1600" dirty="0">
                <a:solidFill>
                  <a:srgbClr val="000000"/>
                </a:solidFill>
              </a:rPr>
              <a:t>lapsed, kes suudavad oma hirmust võitu saada ning sekkuvad aktiivselt kiusamise peatamiseks.</a:t>
            </a:r>
            <a:endParaRPr sz="1600" dirty="0">
              <a:solidFill>
                <a:srgbClr val="000000"/>
              </a:solidFill>
            </a:endParaRPr>
          </a:p>
          <a:p>
            <a:pPr marL="0" lvl="0" indent="0" algn="just" rtl="0">
              <a:lnSpc>
                <a:spcPct val="100000"/>
              </a:lnSpc>
              <a:spcBef>
                <a:spcPts val="0"/>
              </a:spcBef>
              <a:spcAft>
                <a:spcPts val="0"/>
              </a:spcAft>
              <a:buSzPts val="2800"/>
              <a:buNone/>
            </a:pPr>
            <a:endParaRPr sz="1600" dirty="0">
              <a:solidFill>
                <a:srgbClr val="000000"/>
              </a:solidFill>
            </a:endParaRPr>
          </a:p>
          <a:p>
            <a:pPr marL="457200" lvl="0" indent="-228600" algn="l" rtl="0">
              <a:lnSpc>
                <a:spcPct val="70000"/>
              </a:lnSpc>
              <a:spcBef>
                <a:spcPts val="1000"/>
              </a:spcBef>
              <a:spcAft>
                <a:spcPts val="0"/>
              </a:spcAft>
              <a:buSzPts val="2800"/>
              <a:buNone/>
            </a:pPr>
            <a:endParaRPr sz="1960" dirty="0">
              <a:solidFill>
                <a:srgbClr val="002060"/>
              </a:solidFill>
            </a:endParaRPr>
          </a:p>
        </p:txBody>
      </p:sp>
      <p:pic>
        <p:nvPicPr>
          <p:cNvPr id="123" name="Google Shape;123;p27"/>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A401FB84-51B2-474B-910B-39F281D53B52}"/>
              </a:ext>
            </a:extLst>
          </p:cNvPr>
          <p:cNvPicPr>
            <a:picLocks noChangeAspect="1"/>
          </p:cNvPicPr>
          <p:nvPr/>
        </p:nvPicPr>
        <p:blipFill>
          <a:blip r:embed="rId4"/>
          <a:stretch>
            <a:fillRect/>
          </a:stretch>
        </p:blipFill>
        <p:spPr>
          <a:xfrm>
            <a:off x="6945825" y="2604180"/>
            <a:ext cx="4831409" cy="33259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9d39679a95_0_1"/>
          <p:cNvSpPr txBox="1">
            <a:spLocks noGrp="1"/>
          </p:cNvSpPr>
          <p:nvPr>
            <p:ph type="title"/>
          </p:nvPr>
        </p:nvSpPr>
        <p:spPr>
          <a:xfrm>
            <a:off x="681790" y="2051255"/>
            <a:ext cx="4498500" cy="53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a:solidFill>
                  <a:srgbClr val="000000"/>
                </a:solidFill>
              </a:rPr>
              <a:t>Kiusamise liigid</a:t>
            </a:r>
            <a:endParaRPr>
              <a:solidFill>
                <a:srgbClr val="000000"/>
              </a:solidFill>
            </a:endParaRPr>
          </a:p>
        </p:txBody>
      </p:sp>
      <p:sp>
        <p:nvSpPr>
          <p:cNvPr id="131" name="Google Shape;131;g9d39679a95_0_1"/>
          <p:cNvSpPr txBox="1">
            <a:spLocks noGrp="1"/>
          </p:cNvSpPr>
          <p:nvPr>
            <p:ph type="body" idx="1"/>
          </p:nvPr>
        </p:nvSpPr>
        <p:spPr>
          <a:xfrm>
            <a:off x="681790" y="2881810"/>
            <a:ext cx="10839650" cy="275805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sz="2000" b="1" dirty="0">
                <a:solidFill>
                  <a:srgbClr val="000000"/>
                </a:solidFill>
              </a:rPr>
              <a:t>Verbaalne: </a:t>
            </a:r>
            <a:r>
              <a:rPr lang="ru-RU" sz="2000" dirty="0">
                <a:solidFill>
                  <a:srgbClr val="000000"/>
                </a:solidFill>
              </a:rPr>
              <a:t>narrimine, mõnitamine, ähvardamine</a:t>
            </a:r>
            <a:endParaRPr sz="2000" dirty="0">
              <a:solidFill>
                <a:srgbClr val="000000"/>
              </a:solidFill>
            </a:endParaRPr>
          </a:p>
          <a:p>
            <a:pPr marL="0" lvl="0" indent="0" algn="l" rtl="0">
              <a:spcBef>
                <a:spcPts val="0"/>
              </a:spcBef>
              <a:spcAft>
                <a:spcPts val="0"/>
              </a:spcAft>
              <a:buClr>
                <a:schemeClr val="dk1"/>
              </a:buClr>
              <a:buSzPts val="1100"/>
              <a:buFont typeface="Arial"/>
              <a:buNone/>
            </a:pPr>
            <a:endParaRPr sz="2000" dirty="0">
              <a:solidFill>
                <a:srgbClr val="000000"/>
              </a:solidFill>
            </a:endParaRPr>
          </a:p>
          <a:p>
            <a:pPr marL="0" lvl="0" indent="0" algn="l" rtl="0">
              <a:spcBef>
                <a:spcPts val="0"/>
              </a:spcBef>
              <a:spcAft>
                <a:spcPts val="0"/>
              </a:spcAft>
              <a:buNone/>
            </a:pPr>
            <a:r>
              <a:rPr lang="ru-RU" sz="2000" b="1" dirty="0">
                <a:solidFill>
                  <a:srgbClr val="000000"/>
                </a:solidFill>
              </a:rPr>
              <a:t>Füüsiline: </a:t>
            </a:r>
            <a:r>
              <a:rPr lang="ru-RU" sz="2000" dirty="0">
                <a:solidFill>
                  <a:srgbClr val="000000"/>
                </a:solidFill>
              </a:rPr>
              <a:t>löömine, tagumine, tõukamine, tee peal ees seismine, takistamine, asjade peitmine</a:t>
            </a:r>
            <a:endParaRPr sz="2000" dirty="0">
              <a:solidFill>
                <a:srgbClr val="000000"/>
              </a:solidFill>
            </a:endParaRPr>
          </a:p>
          <a:p>
            <a:pPr marL="0" lvl="0" indent="0" algn="l" rtl="0">
              <a:spcBef>
                <a:spcPts val="0"/>
              </a:spcBef>
              <a:spcAft>
                <a:spcPts val="0"/>
              </a:spcAft>
              <a:buClr>
                <a:schemeClr val="dk1"/>
              </a:buClr>
              <a:buSzPts val="1100"/>
              <a:buFont typeface="Arial"/>
              <a:buNone/>
            </a:pPr>
            <a:endParaRPr sz="2000" dirty="0">
              <a:solidFill>
                <a:srgbClr val="000000"/>
              </a:solidFill>
            </a:endParaRPr>
          </a:p>
          <a:p>
            <a:pPr marL="0" lvl="0" indent="0" algn="l" rtl="0">
              <a:spcBef>
                <a:spcPts val="0"/>
              </a:spcBef>
              <a:spcAft>
                <a:spcPts val="0"/>
              </a:spcAft>
              <a:buNone/>
            </a:pPr>
            <a:r>
              <a:rPr lang="ru-RU" sz="2000" b="1" dirty="0">
                <a:solidFill>
                  <a:srgbClr val="000000"/>
                </a:solidFill>
              </a:rPr>
              <a:t>Varjatud ehk suhetega seotud kiusamine: </a:t>
            </a:r>
            <a:r>
              <a:rPr lang="ru-RU" sz="2000" dirty="0">
                <a:solidFill>
                  <a:srgbClr val="000000"/>
                </a:solidFill>
              </a:rPr>
              <a:t>seltskonnast ja ühisüritustest välja jätmine, grupist väljaarvamine, tõrjumine, grimassitamine, ignoreerimine, kuulujuttude levitamine</a:t>
            </a:r>
            <a:endParaRPr sz="2000" dirty="0">
              <a:solidFill>
                <a:srgbClr val="000000"/>
              </a:solidFill>
            </a:endParaRPr>
          </a:p>
          <a:p>
            <a:pPr marL="0" lvl="0" indent="0" algn="l" rtl="0">
              <a:spcBef>
                <a:spcPts val="0"/>
              </a:spcBef>
              <a:spcAft>
                <a:spcPts val="0"/>
              </a:spcAft>
              <a:buClr>
                <a:schemeClr val="dk1"/>
              </a:buClr>
              <a:buSzPts val="1100"/>
              <a:buFont typeface="Arial"/>
              <a:buNone/>
            </a:pPr>
            <a:endParaRPr sz="2000" dirty="0">
              <a:solidFill>
                <a:srgbClr val="000000"/>
              </a:solidFill>
            </a:endParaRPr>
          </a:p>
          <a:p>
            <a:pPr marL="0" lvl="0" indent="0" algn="l" rtl="0">
              <a:spcBef>
                <a:spcPts val="0"/>
              </a:spcBef>
              <a:spcAft>
                <a:spcPts val="0"/>
              </a:spcAft>
              <a:buNone/>
            </a:pPr>
            <a:r>
              <a:rPr lang="ru-RU" sz="2000" b="1" dirty="0">
                <a:solidFill>
                  <a:srgbClr val="000000"/>
                </a:solidFill>
              </a:rPr>
              <a:t>Küberkiusamine: </a:t>
            </a:r>
            <a:r>
              <a:rPr lang="ru-RU" sz="2000" dirty="0">
                <a:solidFill>
                  <a:srgbClr val="000000"/>
                </a:solidFill>
              </a:rPr>
              <a:t>ebameeldivad postitused veebis, loata fotode üleslaadimine, libakontod, ähvardused SMS-i teel</a:t>
            </a:r>
            <a:endParaRPr lang="et-EE" sz="2000" dirty="0">
              <a:solidFill>
                <a:srgbClr val="000000"/>
              </a:solidFill>
            </a:endParaRPr>
          </a:p>
          <a:p>
            <a:pPr marL="0" lvl="0" indent="0" algn="l" rtl="0">
              <a:spcBef>
                <a:spcPts val="0"/>
              </a:spcBef>
              <a:spcAft>
                <a:spcPts val="0"/>
              </a:spcAft>
              <a:buNone/>
            </a:pPr>
            <a:endParaRPr sz="2000" u="sng" dirty="0">
              <a:solidFill>
                <a:srgbClr val="000000"/>
              </a:solidFill>
            </a:endParaRPr>
          </a:p>
        </p:txBody>
      </p:sp>
      <p:pic>
        <p:nvPicPr>
          <p:cNvPr id="132" name="Google Shape;132;g9d39679a95_0_1"/>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6467049" y="2119940"/>
            <a:ext cx="5084700" cy="114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dirty="0">
                <a:solidFill>
                  <a:srgbClr val="000000"/>
                </a:solidFill>
              </a:rPr>
              <a:t>Kiusamise tagajärjed</a:t>
            </a:r>
            <a:endParaRPr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1800" dirty="0">
              <a:solidFill>
                <a:schemeClr val="dk1"/>
              </a:solidFill>
            </a:endParaRPr>
          </a:p>
          <a:p>
            <a:pPr marL="0" marR="0" lvl="0" indent="0" algn="l" rtl="0">
              <a:lnSpc>
                <a:spcPct val="90000"/>
              </a:lnSpc>
              <a:spcBef>
                <a:spcPts val="0"/>
              </a:spcBef>
              <a:spcAft>
                <a:spcPts val="0"/>
              </a:spcAft>
              <a:buClr>
                <a:srgbClr val="002060"/>
              </a:buClr>
              <a:buSzPts val="3200"/>
              <a:buFont typeface="Arial"/>
              <a:buNone/>
            </a:pPr>
            <a:r>
              <a:rPr lang="ru-RU" sz="1800" dirty="0">
                <a:solidFill>
                  <a:schemeClr val="dk1"/>
                </a:solidFill>
              </a:rPr>
              <a:t>Kiusamine mõjutab kõikide osapoolte arengut ja heaolu</a:t>
            </a:r>
            <a:endParaRPr sz="1800" dirty="0">
              <a:solidFill>
                <a:schemeClr val="dk1"/>
              </a:solidFill>
            </a:endParaRPr>
          </a:p>
        </p:txBody>
      </p:sp>
      <p:sp>
        <p:nvSpPr>
          <p:cNvPr id="138" name="Google Shape;138;p28"/>
          <p:cNvSpPr txBox="1">
            <a:spLocks noGrp="1"/>
          </p:cNvSpPr>
          <p:nvPr>
            <p:ph type="body" idx="1"/>
          </p:nvPr>
        </p:nvSpPr>
        <p:spPr>
          <a:xfrm>
            <a:off x="6389995" y="3645241"/>
            <a:ext cx="5084700" cy="232822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Ohver - üksildus, halvad mälestused kogu eluks, madal enesehinnang, masendus.</a:t>
            </a:r>
            <a:endParaRPr sz="1800" dirty="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Kiusaja - riskikäitumine, agressiivsus, kriminaalsus.</a:t>
            </a:r>
            <a:endParaRPr sz="1800" dirty="0">
              <a:solidFill>
                <a:schemeClr val="dk1"/>
              </a:solidFill>
            </a:endParaRPr>
          </a:p>
          <a:p>
            <a:pPr marL="457200" lvl="0" indent="-406400" algn="l" rtl="0">
              <a:lnSpc>
                <a:spcPct val="100000"/>
              </a:lnSpc>
              <a:spcBef>
                <a:spcPts val="0"/>
              </a:spcBef>
              <a:spcAft>
                <a:spcPts val="0"/>
              </a:spcAft>
              <a:buClr>
                <a:schemeClr val="dk1"/>
              </a:buClr>
              <a:buSzPts val="2800"/>
              <a:buChar char="•"/>
            </a:pPr>
            <a:r>
              <a:rPr lang="ru-RU" sz="1800" dirty="0">
                <a:solidFill>
                  <a:schemeClr val="dk1"/>
                </a:solidFill>
              </a:rPr>
              <a:t>Ülejäänud grupp - moraalne allakäik, passiivsus, hirm, heaolu kadumine ja õppeedukuse langus.</a:t>
            </a:r>
            <a:endParaRPr sz="2400" dirty="0">
              <a:solidFill>
                <a:srgbClr val="002060"/>
              </a:solidFill>
            </a:endParaRPr>
          </a:p>
        </p:txBody>
      </p:sp>
      <p:pic>
        <p:nvPicPr>
          <p:cNvPr id="139" name="Google Shape;139;p2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B3E8A62E-A48F-45A8-937D-DDC9534DA3AE}"/>
              </a:ext>
            </a:extLst>
          </p:cNvPr>
          <p:cNvPicPr>
            <a:picLocks noChangeAspect="1"/>
          </p:cNvPicPr>
          <p:nvPr/>
        </p:nvPicPr>
        <p:blipFill>
          <a:blip r:embed="rId4"/>
          <a:stretch>
            <a:fillRect/>
          </a:stretch>
        </p:blipFill>
        <p:spPr>
          <a:xfrm>
            <a:off x="812324" y="2119940"/>
            <a:ext cx="5283675" cy="363728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9"/>
          <p:cNvSpPr txBox="1">
            <a:spLocks noGrp="1"/>
          </p:cNvSpPr>
          <p:nvPr>
            <p:ph type="body" idx="1"/>
          </p:nvPr>
        </p:nvSpPr>
        <p:spPr>
          <a:xfrm>
            <a:off x="779278" y="3102119"/>
            <a:ext cx="10152882" cy="2201020"/>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1000"/>
              </a:spcBef>
              <a:spcAft>
                <a:spcPts val="0"/>
              </a:spcAft>
              <a:buSzPts val="2800"/>
              <a:buNone/>
            </a:pPr>
            <a:r>
              <a:rPr lang="ru-RU" sz="2000" dirty="0">
                <a:solidFill>
                  <a:schemeClr val="dk1"/>
                </a:solidFill>
              </a:rPr>
              <a:t>Kiusamine saab toimuda </a:t>
            </a:r>
            <a:r>
              <a:rPr lang="ru-RU" sz="2000" b="1" dirty="0">
                <a:solidFill>
                  <a:schemeClr val="dk1"/>
                </a:solidFill>
              </a:rPr>
              <a:t>siis, kui pealtvaatajad</a:t>
            </a:r>
            <a:r>
              <a:rPr lang="ru-RU" sz="2000" dirty="0">
                <a:solidFill>
                  <a:schemeClr val="dk1"/>
                </a:solidFill>
              </a:rPr>
              <a:t> selle otseselt või kaudselt heaks kiidavad ja sellele ei reageeri.</a:t>
            </a:r>
            <a:endParaRPr sz="2000" dirty="0">
              <a:solidFill>
                <a:schemeClr val="dk1"/>
              </a:solidFill>
            </a:endParaRPr>
          </a:p>
          <a:p>
            <a:pPr marL="0" lvl="0" indent="0" algn="l" rtl="0">
              <a:lnSpc>
                <a:spcPct val="70000"/>
              </a:lnSpc>
              <a:spcBef>
                <a:spcPts val="1000"/>
              </a:spcBef>
              <a:spcAft>
                <a:spcPts val="0"/>
              </a:spcAft>
              <a:buClr>
                <a:schemeClr val="dk1"/>
              </a:buClr>
              <a:buSzPts val="2800"/>
              <a:buNone/>
            </a:pPr>
            <a:endParaRPr sz="2000" dirty="0"/>
          </a:p>
          <a:p>
            <a:pPr marL="50800" lvl="0" indent="0" algn="l" rtl="0">
              <a:lnSpc>
                <a:spcPct val="70000"/>
              </a:lnSpc>
              <a:spcBef>
                <a:spcPts val="1000"/>
              </a:spcBef>
              <a:spcAft>
                <a:spcPts val="0"/>
              </a:spcAft>
              <a:buSzPts val="2800"/>
              <a:buNone/>
            </a:pPr>
            <a:r>
              <a:rPr lang="ru-RU" sz="2000" dirty="0"/>
              <a:t>K</a:t>
            </a:r>
            <a:r>
              <a:rPr lang="ru-RU" sz="2000" dirty="0">
                <a:solidFill>
                  <a:schemeClr val="dk1"/>
                </a:solidFill>
              </a:rPr>
              <a:t>ui keegi sekkub kiusamisolukorda ja astub ohvri kaitseks välja, lõpeb kiusamine enamikel juhtudel kümne sekundi jooksul. </a:t>
            </a:r>
            <a:endParaRPr sz="2000" dirty="0">
              <a:solidFill>
                <a:schemeClr val="dk1"/>
              </a:solidFill>
            </a:endParaRPr>
          </a:p>
          <a:p>
            <a:pPr marL="50800" lvl="0" indent="0" algn="l" rtl="0">
              <a:lnSpc>
                <a:spcPct val="70000"/>
              </a:lnSpc>
              <a:spcBef>
                <a:spcPts val="1000"/>
              </a:spcBef>
              <a:spcAft>
                <a:spcPts val="0"/>
              </a:spcAft>
              <a:buSzPts val="2800"/>
              <a:buNone/>
            </a:pPr>
            <a:r>
              <a:rPr lang="ru-RU" sz="2000" dirty="0">
                <a:solidFill>
                  <a:schemeClr val="dk1"/>
                </a:solidFill>
              </a:rPr>
              <a:t>Allikas:  </a:t>
            </a:r>
            <a:r>
              <a:rPr lang="ru-RU" sz="2000" u="sng" dirty="0">
                <a:solidFill>
                  <a:schemeClr val="dk1"/>
                </a:solidFill>
                <a:hlinkClick r:id="rId3">
                  <a:extLst>
                    <a:ext uri="{A12FA001-AC4F-418D-AE19-62706E023703}">
                      <ahyp:hlinkClr xmlns:ahyp="http://schemas.microsoft.com/office/drawing/2018/hyperlinkcolor" val="tx"/>
                    </a:ext>
                  </a:extLst>
                </a:hlinkClick>
              </a:rPr>
              <a:t>www.bullying.org</a:t>
            </a:r>
            <a:endParaRPr sz="2000" dirty="0">
              <a:solidFill>
                <a:schemeClr val="dk1"/>
              </a:solidFill>
            </a:endParaRPr>
          </a:p>
          <a:p>
            <a:pPr marL="50800" lvl="0" indent="0" algn="l" rtl="0">
              <a:lnSpc>
                <a:spcPct val="70000"/>
              </a:lnSpc>
              <a:spcBef>
                <a:spcPts val="1000"/>
              </a:spcBef>
              <a:spcAft>
                <a:spcPts val="0"/>
              </a:spcAft>
              <a:buSzPts val="2800"/>
              <a:buNone/>
            </a:pPr>
            <a:endParaRPr sz="2000" i="1" dirty="0">
              <a:solidFill>
                <a:schemeClr val="dk1"/>
              </a:solidFill>
            </a:endParaRPr>
          </a:p>
          <a:p>
            <a:pPr marL="0" lvl="0" indent="0" algn="l" rtl="0">
              <a:lnSpc>
                <a:spcPct val="70000"/>
              </a:lnSpc>
              <a:spcBef>
                <a:spcPts val="1000"/>
              </a:spcBef>
              <a:spcAft>
                <a:spcPts val="0"/>
              </a:spcAft>
              <a:buSzPts val="2800"/>
              <a:buNone/>
            </a:pPr>
            <a:endParaRPr sz="1600" b="1" dirty="0"/>
          </a:p>
          <a:p>
            <a:pPr marL="0" lvl="0" indent="0" algn="l" rtl="0">
              <a:lnSpc>
                <a:spcPct val="70000"/>
              </a:lnSpc>
              <a:spcBef>
                <a:spcPts val="1000"/>
              </a:spcBef>
              <a:spcAft>
                <a:spcPts val="0"/>
              </a:spcAft>
              <a:buSzPts val="2800"/>
              <a:buNone/>
            </a:pPr>
            <a:endParaRPr sz="1600" b="1" dirty="0">
              <a:solidFill>
                <a:schemeClr val="dk1"/>
              </a:solidFill>
            </a:endParaRPr>
          </a:p>
          <a:p>
            <a:pPr marL="0" lvl="0" indent="0" algn="ctr" rtl="0">
              <a:lnSpc>
                <a:spcPct val="70000"/>
              </a:lnSpc>
              <a:spcBef>
                <a:spcPts val="1000"/>
              </a:spcBef>
              <a:spcAft>
                <a:spcPts val="0"/>
              </a:spcAft>
              <a:buSzPts val="2800"/>
              <a:buNone/>
            </a:pPr>
            <a:endParaRPr sz="2000" b="1" dirty="0"/>
          </a:p>
          <a:p>
            <a:pPr marL="50800" lvl="0" indent="0" algn="l" rtl="0">
              <a:lnSpc>
                <a:spcPct val="70000"/>
              </a:lnSpc>
              <a:spcBef>
                <a:spcPts val="1000"/>
              </a:spcBef>
              <a:spcAft>
                <a:spcPts val="0"/>
              </a:spcAft>
              <a:buSzPts val="2800"/>
              <a:buNone/>
            </a:pPr>
            <a:endParaRPr sz="2220" dirty="0">
              <a:solidFill>
                <a:srgbClr val="002060"/>
              </a:solidFill>
            </a:endParaRPr>
          </a:p>
          <a:p>
            <a:pPr marL="457200" lvl="0" indent="-228600" algn="l" rtl="0">
              <a:lnSpc>
                <a:spcPct val="70000"/>
              </a:lnSpc>
              <a:spcBef>
                <a:spcPts val="1000"/>
              </a:spcBef>
              <a:spcAft>
                <a:spcPts val="0"/>
              </a:spcAft>
              <a:buClr>
                <a:schemeClr val="dk1"/>
              </a:buClr>
              <a:buSzPts val="2800"/>
              <a:buNone/>
            </a:pPr>
            <a:endParaRPr sz="2220" dirty="0">
              <a:solidFill>
                <a:srgbClr val="002060"/>
              </a:solidFill>
            </a:endParaRPr>
          </a:p>
        </p:txBody>
      </p:sp>
      <p:sp>
        <p:nvSpPr>
          <p:cNvPr id="148" name="Google Shape;148;p29"/>
          <p:cNvSpPr txBox="1"/>
          <p:nvPr/>
        </p:nvSpPr>
        <p:spPr>
          <a:xfrm>
            <a:off x="855685" y="1834014"/>
            <a:ext cx="9656400" cy="746400"/>
          </a:xfrm>
          <a:prstGeom prst="rect">
            <a:avLst/>
          </a:prstGeom>
          <a:noFill/>
          <a:ln>
            <a:noFill/>
          </a:ln>
        </p:spPr>
        <p:txBody>
          <a:bodyPr spcFirstLastPara="1" wrap="square" lIns="91425" tIns="91425" rIns="91425" bIns="91425" anchor="t" anchorCtr="0">
            <a:noAutofit/>
          </a:bodyPr>
          <a:lstStyle/>
          <a:p>
            <a:pPr marL="0" marR="0" lvl="0" indent="0" algn="just" rtl="0">
              <a:lnSpc>
                <a:spcPct val="80000"/>
              </a:lnSpc>
              <a:spcBef>
                <a:spcPts val="1000"/>
              </a:spcBef>
              <a:spcAft>
                <a:spcPts val="0"/>
              </a:spcAft>
              <a:buClr>
                <a:srgbClr val="000000"/>
              </a:buClr>
              <a:buSzPts val="2300"/>
              <a:buFont typeface="Arial"/>
              <a:buNone/>
            </a:pPr>
            <a:r>
              <a:rPr lang="et-EE" sz="2400" b="1" dirty="0">
                <a:solidFill>
                  <a:schemeClr val="dk1"/>
                </a:solidFill>
              </a:rPr>
              <a:t>„</a:t>
            </a:r>
            <a:r>
              <a:rPr lang="ru-RU" sz="2400" b="1" i="0" u="none" strike="noStrike" cap="none" dirty="0">
                <a:solidFill>
                  <a:schemeClr val="dk1"/>
                </a:solidFill>
                <a:latin typeface="Arial"/>
                <a:ea typeface="Arial"/>
                <a:cs typeface="Arial"/>
                <a:sym typeface="Arial"/>
              </a:rPr>
              <a:t>Kiusamisest vabaks!” pöörab erilist tähelepanu kiusamise ennetamisel passiivsete pealtvaatajate rollile</a:t>
            </a:r>
            <a:endParaRPr sz="2400" b="1" i="0" u="none" strike="noStrike" cap="none" dirty="0">
              <a:solidFill>
                <a:srgbClr val="000000"/>
              </a:solidFill>
              <a:latin typeface="Arial"/>
              <a:ea typeface="Arial"/>
              <a:cs typeface="Arial"/>
              <a:sym typeface="Arial"/>
            </a:endParaRPr>
          </a:p>
        </p:txBody>
      </p:sp>
      <p:pic>
        <p:nvPicPr>
          <p:cNvPr id="149" name="Google Shape;149;p29"/>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b11f3c55f6_0_144"/>
          <p:cNvSpPr txBox="1">
            <a:spLocks noGrp="1"/>
          </p:cNvSpPr>
          <p:nvPr>
            <p:ph type="body" idx="1"/>
          </p:nvPr>
        </p:nvSpPr>
        <p:spPr>
          <a:xfrm>
            <a:off x="734817" y="1780224"/>
            <a:ext cx="8981400" cy="668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ru-RU" b="1" dirty="0">
                <a:solidFill>
                  <a:srgbClr val="000000"/>
                </a:solidFill>
              </a:rPr>
              <a:t>Kuidas </a:t>
            </a:r>
            <a:r>
              <a:rPr lang="et-EE" b="1" dirty="0">
                <a:solidFill>
                  <a:srgbClr val="000000"/>
                </a:solidFill>
              </a:rPr>
              <a:t>kiusamise pealtvaataja</a:t>
            </a:r>
            <a:r>
              <a:rPr lang="ru-RU" b="1" dirty="0">
                <a:solidFill>
                  <a:srgbClr val="000000"/>
                </a:solidFill>
              </a:rPr>
              <a:t> saab</a:t>
            </a:r>
            <a:r>
              <a:rPr lang="et-EE" b="1" dirty="0">
                <a:solidFill>
                  <a:srgbClr val="000000"/>
                </a:solidFill>
              </a:rPr>
              <a:t> </a:t>
            </a:r>
            <a:r>
              <a:rPr lang="ru-RU" b="1" dirty="0">
                <a:solidFill>
                  <a:srgbClr val="000000"/>
                </a:solidFill>
              </a:rPr>
              <a:t>sekkuda?</a:t>
            </a:r>
            <a:endParaRPr dirty="0">
              <a:solidFill>
                <a:srgbClr val="000000"/>
              </a:solidFill>
            </a:endParaRPr>
          </a:p>
        </p:txBody>
      </p:sp>
      <p:sp>
        <p:nvSpPr>
          <p:cNvPr id="239" name="Google Shape;239;gb11f3c55f6_0_144"/>
          <p:cNvSpPr txBox="1"/>
          <p:nvPr/>
        </p:nvSpPr>
        <p:spPr>
          <a:xfrm>
            <a:off x="637694" y="2681167"/>
            <a:ext cx="6480923" cy="3334500"/>
          </a:xfrm>
          <a:prstGeom prst="rect">
            <a:avLst/>
          </a:prstGeom>
          <a:noFill/>
          <a:ln>
            <a:noFill/>
          </a:ln>
        </p:spPr>
        <p:txBody>
          <a:bodyPr spcFirstLastPara="1" wrap="square" lIns="91425" tIns="91425" rIns="91425" bIns="91425" anchor="t" anchorCtr="0">
            <a:noAutofit/>
          </a:bodyPr>
          <a:lstStyle/>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et-EE" sz="1800" dirty="0">
                <a:solidFill>
                  <a:schemeClr val="dk1"/>
                </a:solidFill>
              </a:rPr>
              <a:t>Kergem ja effektiivsem, kui sekkuda koos</a:t>
            </a:r>
            <a:r>
              <a:rPr lang="ru-RU" sz="1800" dirty="0">
                <a:solidFill>
                  <a:schemeClr val="dk1"/>
                </a:solidFill>
              </a:rPr>
              <a:t> teiste rühma- või klassikaaslastega;</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ru-RU" sz="1800" dirty="0">
                <a:solidFill>
                  <a:schemeClr val="dk1"/>
                </a:solidFill>
              </a:rPr>
              <a:t>Kasutada “Kiusamisest vabaks!” STOPP märki, öelda “Lõpeta!”;</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ru-RU" sz="1800" dirty="0">
                <a:solidFill>
                  <a:schemeClr val="dk1"/>
                </a:solidFill>
              </a:rPr>
              <a:t>Rääkida hiljem ohvriga olukorrast, mitte olla vaikiv sõber (klassikaaslane);</a:t>
            </a:r>
            <a:endParaRPr sz="1800" dirty="0">
              <a:solidFill>
                <a:schemeClr val="dk1"/>
              </a:solidFill>
            </a:endParaRPr>
          </a:p>
          <a:p>
            <a:pPr marL="457200" lvl="0" indent="0" algn="l" rtl="0">
              <a:lnSpc>
                <a:spcPct val="70000"/>
              </a:lnSpc>
              <a:spcBef>
                <a:spcPts val="0"/>
              </a:spcBef>
              <a:spcAft>
                <a:spcPts val="0"/>
              </a:spcAft>
              <a:buNone/>
            </a:pPr>
            <a:endParaRPr sz="1800" dirty="0">
              <a:solidFill>
                <a:schemeClr val="dk1"/>
              </a:solidFill>
            </a:endParaRPr>
          </a:p>
          <a:p>
            <a:pPr marL="457200" lvl="0" indent="-342900" algn="l" rtl="0">
              <a:lnSpc>
                <a:spcPct val="70000"/>
              </a:lnSpc>
              <a:spcBef>
                <a:spcPts val="0"/>
              </a:spcBef>
              <a:spcAft>
                <a:spcPts val="0"/>
              </a:spcAft>
              <a:buClr>
                <a:schemeClr val="dk1"/>
              </a:buClr>
              <a:buSzPts val="1800"/>
              <a:buChar char="-"/>
            </a:pPr>
            <a:r>
              <a:rPr lang="ru-RU" sz="1800" dirty="0">
                <a:solidFill>
                  <a:schemeClr val="dk1"/>
                </a:solidFill>
              </a:rPr>
              <a:t>Ära viia ohvrit kiusamise olukorra kohast (kutsuda mängida, kutsuda midagi näidata jne).</a:t>
            </a:r>
            <a:endParaRPr lang="et-EE" sz="1800" dirty="0">
              <a:solidFill>
                <a:schemeClr val="dk1"/>
              </a:solidFill>
            </a:endParaRPr>
          </a:p>
          <a:p>
            <a:pPr marL="457200" lvl="0" indent="-342900" algn="l" rtl="0">
              <a:lnSpc>
                <a:spcPct val="70000"/>
              </a:lnSpc>
              <a:spcBef>
                <a:spcPts val="0"/>
              </a:spcBef>
              <a:spcAft>
                <a:spcPts val="0"/>
              </a:spcAft>
              <a:buClr>
                <a:schemeClr val="dk1"/>
              </a:buClr>
              <a:buSzPts val="1800"/>
              <a:buChar char="-"/>
            </a:pPr>
            <a:endParaRPr lang="et-EE" sz="1800" dirty="0">
              <a:solidFill>
                <a:schemeClr val="dk1"/>
              </a:solidFill>
            </a:endParaRPr>
          </a:p>
          <a:p>
            <a:pPr marL="457200" indent="-342900">
              <a:lnSpc>
                <a:spcPct val="70000"/>
              </a:lnSpc>
              <a:buClr>
                <a:schemeClr val="dk1"/>
              </a:buClr>
              <a:buSzPts val="1800"/>
              <a:buFont typeface="Arial"/>
              <a:buChar char="-"/>
            </a:pPr>
            <a:r>
              <a:rPr lang="fi-FI" sz="1800" dirty="0">
                <a:solidFill>
                  <a:schemeClr val="dk1"/>
                </a:solidFill>
              </a:rPr>
              <a:t>Kui sekkumine on ohtlik või ei julge seda teha, siis on tähtis rääkida täiskasvanule sellest, kuni olukord paraneb</a:t>
            </a:r>
            <a:r>
              <a:rPr lang="et-EE" sz="1800" dirty="0">
                <a:solidFill>
                  <a:schemeClr val="dk1"/>
                </a:solidFill>
              </a:rPr>
              <a:t>.</a:t>
            </a:r>
            <a:endParaRPr lang="fi-FI" sz="1800" dirty="0">
              <a:solidFill>
                <a:schemeClr val="dk1"/>
              </a:solidFill>
            </a:endParaRPr>
          </a:p>
          <a:p>
            <a:pPr marL="457200" lvl="0" indent="-342900" algn="l" rtl="0">
              <a:lnSpc>
                <a:spcPct val="70000"/>
              </a:lnSpc>
              <a:spcBef>
                <a:spcPts val="0"/>
              </a:spcBef>
              <a:spcAft>
                <a:spcPts val="0"/>
              </a:spcAft>
              <a:buClr>
                <a:schemeClr val="dk1"/>
              </a:buClr>
              <a:buSzPts val="1800"/>
              <a:buChar char="-"/>
            </a:pPr>
            <a:endParaRPr sz="1800" dirty="0">
              <a:solidFill>
                <a:schemeClr val="dk1"/>
              </a:solidFill>
            </a:endParaRPr>
          </a:p>
        </p:txBody>
      </p:sp>
      <p:pic>
        <p:nvPicPr>
          <p:cNvPr id="7" name="Google Shape;149;p29">
            <a:extLst>
              <a:ext uri="{FF2B5EF4-FFF2-40B4-BE49-F238E27FC236}">
                <a16:creationId xmlns:a16="http://schemas.microsoft.com/office/drawing/2014/main" id="{30A921F8-CE92-4154-8D17-83B75D216D0B}"/>
              </a:ext>
            </a:extLst>
          </p:cNvPr>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9" name="Picture 8">
            <a:extLst>
              <a:ext uri="{FF2B5EF4-FFF2-40B4-BE49-F238E27FC236}">
                <a16:creationId xmlns:a16="http://schemas.microsoft.com/office/drawing/2014/main" id="{476E9BBF-5E72-4322-B740-42CDA49FA433}"/>
              </a:ext>
            </a:extLst>
          </p:cNvPr>
          <p:cNvPicPr>
            <a:picLocks noChangeAspect="1"/>
          </p:cNvPicPr>
          <p:nvPr/>
        </p:nvPicPr>
        <p:blipFill>
          <a:blip r:embed="rId4"/>
          <a:stretch>
            <a:fillRect/>
          </a:stretch>
        </p:blipFill>
        <p:spPr>
          <a:xfrm>
            <a:off x="7585971" y="2650508"/>
            <a:ext cx="4260492" cy="293292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FD6162-C8BD-47FD-9AF3-4F2478649AC9}"/>
              </a:ext>
            </a:extLst>
          </p:cNvPr>
          <p:cNvSpPr>
            <a:spLocks noGrp="1"/>
          </p:cNvSpPr>
          <p:nvPr>
            <p:ph type="body" idx="1"/>
          </p:nvPr>
        </p:nvSpPr>
        <p:spPr>
          <a:xfrm>
            <a:off x="929640" y="2574487"/>
            <a:ext cx="10541000" cy="2007673"/>
          </a:xfrm>
        </p:spPr>
        <p:txBody>
          <a:bodyPr/>
          <a:lstStyle/>
          <a:p>
            <a:pPr marL="50800" indent="0" algn="ctr">
              <a:buNone/>
            </a:pPr>
            <a:r>
              <a:rPr lang="et-EE" sz="1800" b="0" i="0" dirty="0">
                <a:solidFill>
                  <a:srgbClr val="212529"/>
                </a:solidFill>
                <a:effectLst/>
                <a:latin typeface="+mj-lt"/>
              </a:rPr>
              <a:t>„Kiusamise ohvri vastuhakkamine on väga ohtlik lahendus. See toimib ainult siis, kui on teada, et ohver tegelikult kiusajast üle ja tal on piisavalt poolehoidjaid. Teisel juhul võib see kiusamist hoopis suurendada, sest kiusaja võib ohvri vastuhakkamist oodatagi või õigustada sellega oma edasist tegevust. Võib ka juhtuda, et lubamatu käitumise pärast saad karistada hoopis ohver, mitte kiusaja“.</a:t>
            </a:r>
          </a:p>
          <a:p>
            <a:pPr marL="50800" indent="0" algn="ctr">
              <a:buNone/>
            </a:pPr>
            <a:endParaRPr lang="et-EE" sz="1800" b="0" i="0" dirty="0">
              <a:solidFill>
                <a:srgbClr val="212529"/>
              </a:solidFill>
              <a:effectLst/>
              <a:latin typeface="+mj-lt"/>
            </a:endParaRPr>
          </a:p>
          <a:p>
            <a:pPr marL="50800" indent="0" algn="ctr">
              <a:buNone/>
            </a:pPr>
            <a:r>
              <a:rPr lang="et-EE" sz="1800" b="0" i="0" dirty="0">
                <a:solidFill>
                  <a:srgbClr val="212529"/>
                </a:solidFill>
                <a:effectLst/>
                <a:latin typeface="+mj-lt"/>
              </a:rPr>
              <a:t>Loe rohkem kuidas kiusamise juhtumeid lahendada </a:t>
            </a:r>
            <a:r>
              <a:rPr lang="et-EE" sz="1800" b="1" i="0" u="none" strike="noStrike" dirty="0">
                <a:solidFill>
                  <a:srgbClr val="D20A46"/>
                </a:solidFill>
                <a:effectLst/>
                <a:latin typeface="+mj-lt"/>
                <a:hlinkClick r:id="rId2"/>
              </a:rPr>
              <a:t>lasteombudsmani voldikust.</a:t>
            </a:r>
            <a:endParaRPr lang="et-EE" sz="1800" b="0" i="0" dirty="0">
              <a:solidFill>
                <a:srgbClr val="212529"/>
              </a:solidFill>
              <a:effectLst/>
              <a:latin typeface="+mj-lt"/>
            </a:endParaRPr>
          </a:p>
          <a:p>
            <a:pPr marL="50800" indent="0" algn="ctr">
              <a:buNone/>
            </a:pPr>
            <a:endParaRPr lang="et-EE" sz="1800" dirty="0">
              <a:latin typeface="+mj-lt"/>
            </a:endParaRPr>
          </a:p>
        </p:txBody>
      </p:sp>
      <p:pic>
        <p:nvPicPr>
          <p:cNvPr id="5" name="Google Shape;149;p29">
            <a:extLst>
              <a:ext uri="{FF2B5EF4-FFF2-40B4-BE49-F238E27FC236}">
                <a16:creationId xmlns:a16="http://schemas.microsoft.com/office/drawing/2014/main" id="{9BBB5527-45F6-4DF9-913C-D55E5355417D}"/>
              </a:ext>
            </a:extLst>
          </p:cNvPr>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extLst>
      <p:ext uri="{BB962C8B-B14F-4D97-AF65-F5344CB8AC3E}">
        <p14:creationId xmlns:p14="http://schemas.microsoft.com/office/powerpoint/2010/main" val="263422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54"/>
        <p:cNvGrpSpPr/>
        <p:nvPr/>
      </p:nvGrpSpPr>
      <p:grpSpPr>
        <a:xfrm>
          <a:off x="0" y="0"/>
          <a:ext cx="0" cy="0"/>
          <a:chOff x="0" y="0"/>
          <a:chExt cx="0" cy="0"/>
        </a:xfrm>
      </p:grpSpPr>
      <p:sp>
        <p:nvSpPr>
          <p:cNvPr id="155" name="Google Shape;155;g928d8f59ee_0_25"/>
          <p:cNvSpPr txBox="1">
            <a:spLocks noGrp="1"/>
          </p:cNvSpPr>
          <p:nvPr>
            <p:ph type="title"/>
          </p:nvPr>
        </p:nvSpPr>
        <p:spPr>
          <a:xfrm>
            <a:off x="1757015" y="2712905"/>
            <a:ext cx="8465700" cy="16608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1200"/>
              </a:spcBef>
              <a:spcAft>
                <a:spcPts val="0"/>
              </a:spcAft>
              <a:buClr>
                <a:schemeClr val="dk1"/>
              </a:buClr>
              <a:buSzPts val="1100"/>
              <a:buFont typeface="Arial"/>
              <a:buNone/>
            </a:pPr>
            <a:r>
              <a:rPr lang="et-EE" dirty="0">
                <a:solidFill>
                  <a:srgbClr val="000000"/>
                </a:solidFill>
              </a:rPr>
              <a:t>II. </a:t>
            </a:r>
            <a:r>
              <a:rPr lang="ru-RU" dirty="0">
                <a:solidFill>
                  <a:srgbClr val="000000"/>
                </a:solidFill>
              </a:rPr>
              <a:t>ÜLEVAADE PROGRAMMIST </a:t>
            </a:r>
            <a:endParaRPr dirty="0">
              <a:solidFill>
                <a:srgbClr val="000000"/>
              </a:solidFill>
            </a:endParaRPr>
          </a:p>
          <a:p>
            <a:pPr marL="0" marR="0" lvl="0" indent="0" algn="ctr" rtl="0">
              <a:lnSpc>
                <a:spcPct val="115000"/>
              </a:lnSpc>
              <a:spcBef>
                <a:spcPts val="1200"/>
              </a:spcBef>
              <a:spcAft>
                <a:spcPts val="0"/>
              </a:spcAft>
              <a:buClr>
                <a:schemeClr val="dk1"/>
              </a:buClr>
              <a:buSzPts val="1100"/>
              <a:buFont typeface="Arial"/>
              <a:buNone/>
            </a:pPr>
            <a:r>
              <a:rPr lang="et-EE" dirty="0">
                <a:solidFill>
                  <a:srgbClr val="000000"/>
                </a:solidFill>
              </a:rPr>
              <a:t>„</a:t>
            </a:r>
            <a:r>
              <a:rPr lang="ru-RU" dirty="0">
                <a:solidFill>
                  <a:srgbClr val="000000"/>
                </a:solidFill>
              </a:rPr>
              <a:t>KIUSAMISEST VABAKS!”</a:t>
            </a:r>
            <a:r>
              <a:rPr lang="et-EE" dirty="0">
                <a:solidFill>
                  <a:srgbClr val="000000"/>
                </a:solidFill>
              </a:rPr>
              <a:t> (I kooliaste)</a:t>
            </a:r>
            <a:r>
              <a:rPr lang="ru-RU" dirty="0">
                <a:solidFill>
                  <a:srgbClr val="000000"/>
                </a:solidFill>
              </a:rPr>
              <a:t> </a:t>
            </a:r>
            <a:endParaRPr dirty="0">
              <a:solidFill>
                <a:srgbClr val="000000"/>
              </a:solidFill>
            </a:endParaRPr>
          </a:p>
        </p:txBody>
      </p:sp>
      <p:pic>
        <p:nvPicPr>
          <p:cNvPr id="156" name="Google Shape;156;g928d8f59ee_0_25"/>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976de88d53_0_28"/>
          <p:cNvSpPr txBox="1">
            <a:spLocks noGrp="1"/>
          </p:cNvSpPr>
          <p:nvPr>
            <p:ph type="title"/>
          </p:nvPr>
        </p:nvSpPr>
        <p:spPr>
          <a:xfrm>
            <a:off x="770900" y="1731500"/>
            <a:ext cx="10806000" cy="1114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ru-RU" sz="2400">
                <a:solidFill>
                  <a:srgbClr val="000000"/>
                </a:solidFill>
              </a:rPr>
              <a:t>Millised on Teie senised teadmised programmist “Kiusamisest vabaks!”? </a:t>
            </a:r>
            <a:endParaRPr sz="2400">
              <a:solidFill>
                <a:srgbClr val="000000"/>
              </a:solidFill>
            </a:endParaRPr>
          </a:p>
        </p:txBody>
      </p:sp>
      <p:pic>
        <p:nvPicPr>
          <p:cNvPr id="163" name="Google Shape;163;g976de88d53_0_28"/>
          <p:cNvPicPr preferRelativeResize="0"/>
          <p:nvPr/>
        </p:nvPicPr>
        <p:blipFill rotWithShape="1">
          <a:blip r:embed="rId3">
            <a:alphaModFix/>
          </a:blip>
          <a:srcRect/>
          <a:stretch/>
        </p:blipFill>
        <p:spPr>
          <a:xfrm>
            <a:off x="4083047" y="3042225"/>
            <a:ext cx="3460180" cy="3312426"/>
          </a:xfrm>
          <a:prstGeom prst="rect">
            <a:avLst/>
          </a:prstGeom>
          <a:noFill/>
          <a:ln>
            <a:noFill/>
          </a:ln>
        </p:spPr>
      </p:pic>
      <p:pic>
        <p:nvPicPr>
          <p:cNvPr id="164" name="Google Shape;164;g976de88d53_0_28"/>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ru-RU"/>
              <a:t>18</a:t>
            </a:fld>
            <a:endParaRPr/>
          </a:p>
        </p:txBody>
      </p:sp>
      <p:sp>
        <p:nvSpPr>
          <p:cNvPr id="170" name="Google Shape;170;p16"/>
          <p:cNvSpPr txBox="1">
            <a:spLocks noGrp="1"/>
          </p:cNvSpPr>
          <p:nvPr>
            <p:ph type="title"/>
          </p:nvPr>
        </p:nvSpPr>
        <p:spPr>
          <a:xfrm>
            <a:off x="446321" y="1745386"/>
            <a:ext cx="11186100" cy="831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a:solidFill>
                  <a:schemeClr val="dk1"/>
                </a:solidFill>
              </a:rPr>
              <a:t>Aastal 2017 loodi Haridus- ja Teadusministeeriumi eestvedamisel Kiusamisvaba</a:t>
            </a:r>
            <a:r>
              <a:rPr lang="ru-RU" sz="2400" b="0">
                <a:solidFill>
                  <a:schemeClr val="dk1"/>
                </a:solidFill>
              </a:rPr>
              <a:t> </a:t>
            </a:r>
            <a:r>
              <a:rPr lang="ru-RU" sz="2400">
                <a:solidFill>
                  <a:schemeClr val="dk1"/>
                </a:solidFill>
              </a:rPr>
              <a:t>Haridustee</a:t>
            </a:r>
            <a:r>
              <a:rPr lang="ru-RU" sz="2400" b="0">
                <a:solidFill>
                  <a:schemeClr val="dk1"/>
                </a:solidFill>
              </a:rPr>
              <a:t> </a:t>
            </a:r>
            <a:r>
              <a:rPr lang="ru-RU" sz="2400">
                <a:solidFill>
                  <a:schemeClr val="dk1"/>
                </a:solidFill>
              </a:rPr>
              <a:t>koalitsioon, kuhu kuuluvad:</a:t>
            </a:r>
            <a:endParaRPr/>
          </a:p>
        </p:txBody>
      </p:sp>
      <p:sp>
        <p:nvSpPr>
          <p:cNvPr id="171" name="Google Shape;171;p16"/>
          <p:cNvSpPr/>
          <p:nvPr/>
        </p:nvSpPr>
        <p:spPr>
          <a:xfrm>
            <a:off x="1588350" y="2723575"/>
            <a:ext cx="3962400" cy="164730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Lastekaitse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Haridusprogramm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“Kiusamisest vabaks!”</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kiusamisestvabaks.ee</a:t>
            </a:r>
            <a:endParaRPr sz="1400" b="0" i="0" u="none" strike="noStrike" cap="none">
              <a:solidFill>
                <a:srgbClr val="000000"/>
              </a:solidFill>
              <a:latin typeface="Arial"/>
              <a:ea typeface="Arial"/>
              <a:cs typeface="Arial"/>
              <a:sym typeface="Arial"/>
            </a:endParaRPr>
          </a:p>
        </p:txBody>
      </p:sp>
      <p:sp>
        <p:nvSpPr>
          <p:cNvPr id="172" name="Google Shape;172;p16"/>
          <p:cNvSpPr/>
          <p:nvPr/>
        </p:nvSpPr>
        <p:spPr>
          <a:xfrm>
            <a:off x="5623025" y="2731785"/>
            <a:ext cx="2505000" cy="164730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Tervise Arengu Instituut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Käitumisoskuste mäng </a:t>
            </a:r>
            <a:r>
              <a:rPr lang="ru-RU" sz="1400" b="1" i="0" u="none" strike="noStrike" cap="none">
                <a:solidFill>
                  <a:srgbClr val="002060"/>
                </a:solidFill>
                <a:latin typeface="Arial"/>
                <a:ea typeface="Arial"/>
                <a:cs typeface="Arial"/>
                <a:sym typeface="Arial"/>
              </a:rPr>
              <a:t>VEPA</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vepa.ee</a:t>
            </a:r>
            <a:endParaRPr sz="1400" b="0" i="0" u="none" strike="noStrike" cap="none">
              <a:solidFill>
                <a:srgbClr val="000000"/>
              </a:solidFill>
              <a:latin typeface="Arial"/>
              <a:ea typeface="Arial"/>
              <a:cs typeface="Arial"/>
              <a:sym typeface="Arial"/>
            </a:endParaRPr>
          </a:p>
        </p:txBody>
      </p:sp>
      <p:sp>
        <p:nvSpPr>
          <p:cNvPr id="173" name="Google Shape;173;p16"/>
          <p:cNvSpPr/>
          <p:nvPr/>
        </p:nvSpPr>
        <p:spPr>
          <a:xfrm>
            <a:off x="8200250" y="2740125"/>
            <a:ext cx="2505000" cy="163080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 Kiusamisvaba 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Kiusamisvaba Kool (KiVa)</a:t>
            </a:r>
            <a:br>
              <a:rPr lang="ru-RU" sz="1400" b="1" i="0" u="none" strike="noStrike" cap="none">
                <a:solidFill>
                  <a:srgbClr val="002060"/>
                </a:solidFill>
                <a:latin typeface="Arial"/>
                <a:ea typeface="Arial"/>
                <a:cs typeface="Arial"/>
                <a:sym typeface="Arial"/>
              </a:rPr>
            </a:br>
            <a:r>
              <a:rPr lang="ru-RU" sz="1400" b="0" i="0" u="none" strike="noStrike" cap="none">
                <a:solidFill>
                  <a:srgbClr val="002060"/>
                </a:solidFill>
                <a:latin typeface="Arial"/>
                <a:ea typeface="Arial"/>
                <a:cs typeface="Arial"/>
                <a:sym typeface="Arial"/>
              </a:rPr>
              <a:t>kiusamisvaba.ee</a:t>
            </a:r>
            <a:endParaRPr sz="1400" b="0" i="0" u="none" strike="noStrike" cap="none">
              <a:solidFill>
                <a:srgbClr val="000000"/>
              </a:solidFill>
              <a:latin typeface="Arial"/>
              <a:ea typeface="Arial"/>
              <a:cs typeface="Arial"/>
              <a:sym typeface="Arial"/>
            </a:endParaRPr>
          </a:p>
        </p:txBody>
      </p:sp>
      <p:sp>
        <p:nvSpPr>
          <p:cNvPr id="174" name="Google Shape;174;p16"/>
          <p:cNvSpPr/>
          <p:nvPr/>
        </p:nvSpPr>
        <p:spPr>
          <a:xfrm>
            <a:off x="747367" y="4417487"/>
            <a:ext cx="2530207" cy="161752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Tartu Ülikooli eetikakeskus Väärtuskasvatusprogramm  </a:t>
            </a:r>
            <a:r>
              <a:rPr lang="ru-RU" sz="1400" b="0" i="0" u="none" strike="noStrike" cap="none">
                <a:solidFill>
                  <a:srgbClr val="002060"/>
                </a:solidFill>
                <a:latin typeface="Arial"/>
                <a:ea typeface="Arial"/>
                <a:cs typeface="Arial"/>
                <a:sym typeface="Arial"/>
              </a:rPr>
              <a:t>eetikakeskus.ut.ee</a:t>
            </a:r>
            <a:endParaRPr sz="1400" b="0" i="0" u="none" strike="noStrike" cap="none">
              <a:solidFill>
                <a:srgbClr val="002060"/>
              </a:solidFill>
              <a:latin typeface="Arial"/>
              <a:ea typeface="Arial"/>
              <a:cs typeface="Arial"/>
              <a:sym typeface="Arial"/>
            </a:endParaRPr>
          </a:p>
        </p:txBody>
      </p:sp>
      <p:sp>
        <p:nvSpPr>
          <p:cNvPr id="175" name="Google Shape;175;p16"/>
          <p:cNvSpPr/>
          <p:nvPr/>
        </p:nvSpPr>
        <p:spPr>
          <a:xfrm>
            <a:off x="3341121" y="4430703"/>
            <a:ext cx="2723432" cy="161752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Eesti Õpilasesinduste Liit</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Projekt </a:t>
            </a:r>
            <a:endParaRPr sz="1400" b="0"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Salliv kool</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sallivkool.ee</a:t>
            </a:r>
            <a:endParaRPr sz="1400" b="0" i="0" u="none" strike="noStrike" cap="none">
              <a:solidFill>
                <a:srgbClr val="000000"/>
              </a:solidFill>
              <a:latin typeface="Arial"/>
              <a:ea typeface="Arial"/>
              <a:cs typeface="Arial"/>
              <a:sym typeface="Arial"/>
            </a:endParaRPr>
          </a:p>
        </p:txBody>
      </p:sp>
      <p:sp>
        <p:nvSpPr>
          <p:cNvPr id="176" name="Google Shape;176;p16"/>
          <p:cNvSpPr/>
          <p:nvPr/>
        </p:nvSpPr>
        <p:spPr>
          <a:xfrm>
            <a:off x="6105633" y="4417487"/>
            <a:ext cx="2504967" cy="1630736"/>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Noorteühing TORE</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  </a:t>
            </a:r>
            <a:r>
              <a:rPr lang="ru-RU" sz="1400" b="1" i="0" u="none" strike="noStrike" cap="none">
                <a:solidFill>
                  <a:srgbClr val="002060"/>
                </a:solidFill>
                <a:latin typeface="Arial"/>
                <a:ea typeface="Arial"/>
                <a:cs typeface="Arial"/>
                <a:sym typeface="Arial"/>
              </a:rPr>
              <a:t>Mentorlusprogramm</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www.tore.ee</a:t>
            </a:r>
            <a:endParaRPr sz="1400" b="0" i="0" u="none" strike="noStrike" cap="none">
              <a:solidFill>
                <a:srgbClr val="000000"/>
              </a:solidFill>
              <a:latin typeface="Arial"/>
              <a:ea typeface="Arial"/>
              <a:cs typeface="Arial"/>
              <a:sym typeface="Arial"/>
            </a:endParaRPr>
          </a:p>
        </p:txBody>
      </p:sp>
      <p:sp>
        <p:nvSpPr>
          <p:cNvPr id="177" name="Google Shape;177;p16"/>
          <p:cNvSpPr/>
          <p:nvPr/>
        </p:nvSpPr>
        <p:spPr>
          <a:xfrm>
            <a:off x="8674146" y="4409140"/>
            <a:ext cx="2679654" cy="1647430"/>
          </a:xfrm>
          <a:prstGeom prst="rect">
            <a:avLst/>
          </a:prstGeom>
          <a:solidFill>
            <a:srgbClr val="CFE2F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MTÜ 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Programm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a:solidFill>
                  <a:srgbClr val="002060"/>
                </a:solidFill>
                <a:latin typeface="Arial"/>
                <a:ea typeface="Arial"/>
                <a:cs typeface="Arial"/>
                <a:sym typeface="Arial"/>
              </a:rPr>
              <a:t>Vaikuseminutid</a:t>
            </a:r>
            <a:endParaRPr sz="1400" b="1" i="0" u="none" strike="noStrike" cap="none">
              <a:solidFill>
                <a:srgbClr val="00206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2060"/>
                </a:solidFill>
                <a:latin typeface="Arial"/>
                <a:ea typeface="Arial"/>
                <a:cs typeface="Arial"/>
                <a:sym typeface="Arial"/>
              </a:rPr>
              <a:t>vaikuseminutid.ee</a:t>
            </a:r>
            <a:endParaRPr sz="1400" b="0" i="0" u="none" strike="noStrike" cap="none">
              <a:solidFill>
                <a:srgbClr val="000000"/>
              </a:solidFill>
              <a:latin typeface="Arial"/>
              <a:ea typeface="Arial"/>
              <a:cs typeface="Arial"/>
              <a:sym typeface="Arial"/>
            </a:endParaRPr>
          </a:p>
        </p:txBody>
      </p:sp>
      <p:pic>
        <p:nvPicPr>
          <p:cNvPr id="178" name="Google Shape;178;p16"/>
          <p:cNvPicPr preferRelativeResize="0"/>
          <p:nvPr/>
        </p:nvPicPr>
        <p:blipFill rotWithShape="1">
          <a:blip r:embed="rId3">
            <a:alphaModFix/>
          </a:blip>
          <a:srcRect/>
          <a:stretch/>
        </p:blipFill>
        <p:spPr>
          <a:xfrm rot="7105756">
            <a:off x="676957" y="2024306"/>
            <a:ext cx="3808700" cy="3808700"/>
          </a:xfrm>
          <a:prstGeom prst="rect">
            <a:avLst/>
          </a:prstGeom>
          <a:noFill/>
          <a:ln>
            <a:noFill/>
          </a:ln>
        </p:spPr>
      </p:pic>
      <p:pic>
        <p:nvPicPr>
          <p:cNvPr id="179" name="Google Shape;179;p16"/>
          <p:cNvPicPr preferRelativeResize="0"/>
          <p:nvPr/>
        </p:nvPicPr>
        <p:blipFill rotWithShape="1">
          <a:blip r:embed="rId4">
            <a:alphaModFix/>
          </a:blip>
          <a:srcRect r="14875" b="7220"/>
          <a:stretch/>
        </p:blipFill>
        <p:spPr>
          <a:xfrm>
            <a:off x="4830696" y="513490"/>
            <a:ext cx="2825616" cy="12318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83"/>
        <p:cNvGrpSpPr/>
        <p:nvPr/>
      </p:nvGrpSpPr>
      <p:grpSpPr>
        <a:xfrm>
          <a:off x="0" y="0"/>
          <a:ext cx="0" cy="0"/>
          <a:chOff x="0" y="0"/>
          <a:chExt cx="0" cy="0"/>
        </a:xfrm>
      </p:grpSpPr>
      <p:sp>
        <p:nvSpPr>
          <p:cNvPr id="184" name="Google Shape;184;p9"/>
          <p:cNvSpPr txBox="1">
            <a:spLocks noGrp="1"/>
          </p:cNvSpPr>
          <p:nvPr>
            <p:ph type="title"/>
          </p:nvPr>
        </p:nvSpPr>
        <p:spPr>
          <a:xfrm>
            <a:off x="654550" y="1836200"/>
            <a:ext cx="6209400" cy="4224000"/>
          </a:xfrm>
          <a:prstGeom prst="rect">
            <a:avLst/>
          </a:prstGeom>
          <a:solidFill>
            <a:srgbClr val="EFEFEF"/>
          </a:solidFill>
          <a:ln w="9525" cap="flat" cmpd="sng">
            <a:solidFill>
              <a:srgbClr val="45818E"/>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br>
              <a:rPr lang="ru-RU" sz="2400" b="0">
                <a:solidFill>
                  <a:srgbClr val="1E4E79"/>
                </a:solidFill>
                <a:latin typeface="Arial"/>
                <a:ea typeface="Arial"/>
                <a:cs typeface="Arial"/>
                <a:sym typeface="Arial"/>
              </a:rPr>
            </a:br>
            <a:r>
              <a:rPr lang="ru-RU" sz="2800" b="0">
                <a:solidFill>
                  <a:schemeClr val="dk1"/>
                </a:solidFill>
                <a:latin typeface="Arial"/>
                <a:ea typeface="Arial"/>
                <a:cs typeface="Arial"/>
                <a:sym typeface="Arial"/>
              </a:rPr>
              <a:t>Programm „Kiusamisest vabaks!</a:t>
            </a:r>
            <a:r>
              <a:rPr lang="ru-RU" sz="2800" b="0">
                <a:solidFill>
                  <a:schemeClr val="dk1"/>
                </a:solidFill>
              </a:rPr>
              <a:t>” </a:t>
            </a:r>
            <a:r>
              <a:rPr lang="ru-RU" sz="2800" b="0">
                <a:solidFill>
                  <a:schemeClr val="dk1"/>
                </a:solidFill>
                <a:latin typeface="Arial"/>
                <a:ea typeface="Arial"/>
                <a:cs typeface="Arial"/>
                <a:sym typeface="Arial"/>
              </a:rPr>
              <a:t>toetab sujuvat üleminekut </a:t>
            </a:r>
            <a:endParaRPr sz="2800" b="0">
              <a:solidFill>
                <a:schemeClr val="dk1"/>
              </a:solidFill>
              <a:latin typeface="Arial"/>
              <a:ea typeface="Arial"/>
              <a:cs typeface="Arial"/>
              <a:sym typeface="Arial"/>
            </a:endParaRPr>
          </a:p>
          <a:p>
            <a:pPr marL="0" lvl="0" indent="0" algn="ctr" rtl="0">
              <a:lnSpc>
                <a:spcPct val="90000"/>
              </a:lnSpc>
              <a:spcBef>
                <a:spcPts val="0"/>
              </a:spcBef>
              <a:spcAft>
                <a:spcPts val="0"/>
              </a:spcAft>
              <a:buSzPts val="3200"/>
              <a:buNone/>
            </a:pPr>
            <a:br>
              <a:rPr lang="ru-RU" sz="2800" b="0">
                <a:solidFill>
                  <a:schemeClr val="dk1"/>
                </a:solidFill>
                <a:latin typeface="Arial"/>
                <a:ea typeface="Arial"/>
                <a:cs typeface="Arial"/>
                <a:sym typeface="Arial"/>
              </a:rPr>
            </a:br>
            <a:r>
              <a:rPr lang="ru-RU" sz="2800">
                <a:solidFill>
                  <a:schemeClr val="dk1"/>
                </a:solidFill>
              </a:rPr>
              <a:t>SÕIMEDEST</a:t>
            </a:r>
            <a:br>
              <a:rPr lang="ru-RU" sz="2800">
                <a:solidFill>
                  <a:schemeClr val="dk1"/>
                </a:solidFill>
                <a:latin typeface="Arial"/>
                <a:ea typeface="Arial"/>
                <a:cs typeface="Arial"/>
                <a:sym typeface="Arial"/>
              </a:rPr>
            </a:br>
            <a:r>
              <a:rPr lang="ru-RU" sz="2800">
                <a:solidFill>
                  <a:schemeClr val="dk1"/>
                </a:solidFill>
                <a:latin typeface="Arial"/>
                <a:ea typeface="Arial"/>
                <a:cs typeface="Arial"/>
                <a:sym typeface="Arial"/>
              </a:rPr>
              <a:t>LASTEAEDA</a:t>
            </a:r>
            <a:br>
              <a:rPr lang="ru-RU" sz="2800">
                <a:solidFill>
                  <a:schemeClr val="dk1"/>
                </a:solidFill>
                <a:latin typeface="Arial"/>
                <a:ea typeface="Arial"/>
                <a:cs typeface="Arial"/>
                <a:sym typeface="Arial"/>
              </a:rPr>
            </a:br>
            <a:r>
              <a:rPr lang="ru-RU" sz="2800">
                <a:solidFill>
                  <a:schemeClr val="dk1"/>
                </a:solidFill>
                <a:latin typeface="Arial"/>
                <a:ea typeface="Arial"/>
                <a:cs typeface="Arial"/>
                <a:sym typeface="Arial"/>
              </a:rPr>
              <a:t>KOOLI</a:t>
            </a:r>
            <a:br>
              <a:rPr lang="ru-RU" sz="2800" b="0">
                <a:solidFill>
                  <a:schemeClr val="dk1"/>
                </a:solidFill>
                <a:latin typeface="Arial"/>
                <a:ea typeface="Arial"/>
                <a:cs typeface="Arial"/>
                <a:sym typeface="Arial"/>
              </a:rPr>
            </a:br>
            <a:br>
              <a:rPr lang="ru-RU" sz="2800" b="0">
                <a:solidFill>
                  <a:schemeClr val="dk1"/>
                </a:solidFill>
                <a:latin typeface="Arial"/>
                <a:ea typeface="Arial"/>
                <a:cs typeface="Arial"/>
                <a:sym typeface="Arial"/>
              </a:rPr>
            </a:br>
            <a:r>
              <a:rPr lang="ru-RU" sz="2800" b="0">
                <a:solidFill>
                  <a:schemeClr val="dk1"/>
                </a:solidFill>
              </a:rPr>
              <a:t>Programmiga on l</a:t>
            </a:r>
            <a:r>
              <a:rPr lang="ru-RU" sz="2800" b="0">
                <a:solidFill>
                  <a:schemeClr val="dk1"/>
                </a:solidFill>
                <a:latin typeface="Arial"/>
                <a:ea typeface="Arial"/>
                <a:cs typeface="Arial"/>
                <a:sym typeface="Arial"/>
              </a:rPr>
              <a:t>iitunud ca 80% lasteaed</a:t>
            </a:r>
            <a:r>
              <a:rPr lang="ru-RU" sz="2800" b="0">
                <a:solidFill>
                  <a:schemeClr val="dk1"/>
                </a:solidFill>
              </a:rPr>
              <a:t>u</a:t>
            </a:r>
            <a:r>
              <a:rPr lang="ru-RU" sz="2800" b="0">
                <a:solidFill>
                  <a:schemeClr val="dk1"/>
                </a:solidFill>
                <a:latin typeface="Arial"/>
                <a:ea typeface="Arial"/>
                <a:cs typeface="Arial"/>
                <a:sym typeface="Arial"/>
              </a:rPr>
              <a:t> ja </a:t>
            </a:r>
            <a:r>
              <a:rPr lang="ru-RU" sz="2800" b="0">
                <a:solidFill>
                  <a:schemeClr val="dk1"/>
                </a:solidFill>
              </a:rPr>
              <a:t>30</a:t>
            </a:r>
            <a:r>
              <a:rPr lang="ru-RU" sz="2800" b="0">
                <a:solidFill>
                  <a:schemeClr val="dk1"/>
                </a:solidFill>
                <a:latin typeface="Arial"/>
                <a:ea typeface="Arial"/>
                <a:cs typeface="Arial"/>
                <a:sym typeface="Arial"/>
              </a:rPr>
              <a:t>% koole.</a:t>
            </a:r>
            <a:endParaRPr/>
          </a:p>
        </p:txBody>
      </p:sp>
      <p:pic>
        <p:nvPicPr>
          <p:cNvPr id="185" name="Google Shape;185;p9" descr="На изображении может находиться: небо и на улице"/>
          <p:cNvPicPr preferRelativeResize="0"/>
          <p:nvPr/>
        </p:nvPicPr>
        <p:blipFill rotWithShape="1">
          <a:blip r:embed="rId3">
            <a:alphaModFix/>
          </a:blip>
          <a:srcRect l="874" t="22964" r="7050" b="13031"/>
          <a:stretch/>
        </p:blipFill>
        <p:spPr>
          <a:xfrm>
            <a:off x="6863950" y="1836200"/>
            <a:ext cx="4706225" cy="4224000"/>
          </a:xfrm>
          <a:prstGeom prst="rect">
            <a:avLst/>
          </a:prstGeom>
          <a:noFill/>
          <a:ln>
            <a:noFill/>
          </a:ln>
        </p:spPr>
      </p:pic>
      <p:pic>
        <p:nvPicPr>
          <p:cNvPr id="186" name="Google Shape;186;p9"/>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9cb1e835b6_0_73"/>
          <p:cNvSpPr txBox="1"/>
          <p:nvPr/>
        </p:nvSpPr>
        <p:spPr>
          <a:xfrm>
            <a:off x="4522129" y="1988280"/>
            <a:ext cx="7020561" cy="4012800"/>
          </a:xfrm>
          <a:prstGeom prst="rect">
            <a:avLst/>
          </a:prstGeom>
          <a:noFill/>
          <a:ln>
            <a:noFill/>
          </a:ln>
        </p:spPr>
        <p:txBody>
          <a:bodyPr spcFirstLastPara="1" wrap="square" lIns="91425" tIns="91425" rIns="91425" bIns="91425" anchor="t" anchorCtr="0">
            <a:noAutofit/>
          </a:bodyPr>
          <a:lstStyle/>
          <a:p>
            <a:pPr marL="457200" marR="0" lvl="0" indent="0" algn="ctr" rtl="0">
              <a:lnSpc>
                <a:spcPct val="115000"/>
              </a:lnSpc>
              <a:spcBef>
                <a:spcPts val="0"/>
              </a:spcBef>
              <a:spcAft>
                <a:spcPts val="0"/>
              </a:spcAft>
              <a:buClr>
                <a:srgbClr val="000000"/>
              </a:buClr>
              <a:buSzPts val="2200"/>
              <a:buFont typeface="Arial"/>
              <a:buNone/>
            </a:pPr>
            <a:r>
              <a:rPr lang="et-EE" sz="2200" b="0" i="0" u="none" strike="noStrike" cap="none" dirty="0">
                <a:solidFill>
                  <a:schemeClr val="dk1"/>
                </a:solidFill>
                <a:latin typeface="Arial"/>
                <a:ea typeface="Arial"/>
                <a:cs typeface="Arial"/>
                <a:sym typeface="Arial"/>
              </a:rPr>
              <a:t>Kui korraldate </a:t>
            </a:r>
            <a:r>
              <a:rPr lang="ru-RU" sz="2200" b="0" i="0" u="none" strike="noStrike" cap="none" dirty="0">
                <a:solidFill>
                  <a:schemeClr val="dk1"/>
                </a:solidFill>
                <a:latin typeface="Arial"/>
                <a:ea typeface="Arial"/>
                <a:cs typeface="Arial"/>
                <a:sym typeface="Arial"/>
              </a:rPr>
              <a:t>koosoleku </a:t>
            </a:r>
            <a:r>
              <a:rPr lang="et-EE" sz="2200" b="0" i="0" u="none" strike="noStrike" cap="none" dirty="0">
                <a:solidFill>
                  <a:schemeClr val="dk1"/>
                </a:solidFill>
                <a:latin typeface="Arial"/>
                <a:ea typeface="Arial"/>
                <a:cs typeface="Arial"/>
                <a:sym typeface="Arial"/>
              </a:rPr>
              <a:t>I kooliastmele</a:t>
            </a:r>
            <a:endParaRPr sz="2200" b="0" i="0" u="none" strike="noStrike" cap="none" dirty="0">
              <a:solidFill>
                <a:schemeClr val="dk1"/>
              </a:solidFill>
              <a:latin typeface="Arial"/>
              <a:ea typeface="Arial"/>
              <a:cs typeface="Arial"/>
              <a:sym typeface="Arial"/>
            </a:endParaRPr>
          </a:p>
          <a:p>
            <a:pPr marL="457200" marR="0" lvl="0" indent="0" algn="ctr" rtl="0">
              <a:lnSpc>
                <a:spcPct val="115000"/>
              </a:lnSpc>
              <a:spcBef>
                <a:spcPts val="0"/>
              </a:spcBef>
              <a:spcAft>
                <a:spcPts val="0"/>
              </a:spcAft>
              <a:buClr>
                <a:srgbClr val="000000"/>
              </a:buClr>
              <a:buSzPts val="2200"/>
              <a:buFont typeface="Arial"/>
              <a:buNone/>
            </a:pPr>
            <a:r>
              <a:rPr lang="et-EE" sz="2200" b="1" dirty="0">
                <a:solidFill>
                  <a:schemeClr val="dk1"/>
                </a:solidFill>
              </a:rPr>
              <a:t>a</a:t>
            </a:r>
            <a:r>
              <a:rPr lang="et-EE" sz="2200" b="1" i="0" u="none" strike="noStrike" cap="none" dirty="0">
                <a:solidFill>
                  <a:schemeClr val="dk1"/>
                </a:solidFill>
                <a:latin typeface="Arial"/>
                <a:ea typeface="Arial"/>
                <a:cs typeface="Arial"/>
                <a:sym typeface="Arial"/>
              </a:rPr>
              <a:t>nde palun enne kohtumist l</a:t>
            </a:r>
            <a:r>
              <a:rPr lang="ru-RU" sz="2200" b="1" i="0" u="none" strike="noStrike" cap="none" dirty="0">
                <a:solidFill>
                  <a:schemeClr val="dk1"/>
                </a:solidFill>
                <a:latin typeface="Arial"/>
                <a:ea typeface="Arial"/>
                <a:cs typeface="Arial"/>
                <a:sym typeface="Arial"/>
              </a:rPr>
              <a:t>apsevanematele ka </a:t>
            </a:r>
            <a:r>
              <a:rPr lang="et-EE" sz="2200" b="1" i="0" u="none" strike="noStrike" cap="none" dirty="0">
                <a:solidFill>
                  <a:schemeClr val="dk1"/>
                </a:solidFill>
                <a:latin typeface="Arial"/>
                <a:ea typeface="Arial"/>
                <a:cs typeface="Arial"/>
                <a:sym typeface="Arial"/>
              </a:rPr>
              <a:t>„</a:t>
            </a:r>
            <a:r>
              <a:rPr lang="ru-RU" sz="2200" b="1" i="0" u="none" strike="noStrike" cap="none" dirty="0">
                <a:solidFill>
                  <a:schemeClr val="dk1"/>
                </a:solidFill>
                <a:latin typeface="Arial"/>
                <a:ea typeface="Arial"/>
                <a:cs typeface="Arial"/>
                <a:sym typeface="Arial"/>
              </a:rPr>
              <a:t>Kiusamisest vabaks!” kiri, </a:t>
            </a:r>
            <a:r>
              <a:rPr lang="ru-RU" sz="2200" b="0" i="0" u="none" strike="noStrike" cap="none" dirty="0">
                <a:solidFill>
                  <a:schemeClr val="dk1"/>
                </a:solidFill>
                <a:latin typeface="Arial"/>
                <a:ea typeface="Arial"/>
                <a:cs typeface="Arial"/>
                <a:sym typeface="Arial"/>
              </a:rPr>
              <a:t>kus nad leiavad programmi tutvustuse ja nõuanded, kuidas aidata oma lapsel luua häid suhteid </a:t>
            </a:r>
            <a:r>
              <a:rPr lang="ru-RU" sz="2200" dirty="0">
                <a:solidFill>
                  <a:schemeClr val="dk1"/>
                </a:solidFill>
              </a:rPr>
              <a:t>klassis.</a:t>
            </a:r>
            <a:r>
              <a:rPr lang="ru-RU" sz="2200" b="0" i="0" u="none" strike="noStrike" cap="none" dirty="0">
                <a:solidFill>
                  <a:schemeClr val="dk1"/>
                </a:solidFill>
                <a:latin typeface="Arial"/>
                <a:ea typeface="Arial"/>
                <a:cs typeface="Arial"/>
                <a:sym typeface="Arial"/>
              </a:rPr>
              <a:t>  </a:t>
            </a:r>
            <a:endParaRPr sz="22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et-EE" sz="1600" i="1" dirty="0">
                <a:solidFill>
                  <a:schemeClr val="dk1"/>
                </a:solidFill>
              </a:rPr>
              <a:t>„</a:t>
            </a:r>
            <a:r>
              <a:rPr lang="ru-RU" sz="1600" b="0" i="1" u="none" strike="noStrike" cap="none" dirty="0">
                <a:solidFill>
                  <a:schemeClr val="dk1"/>
                </a:solidFill>
                <a:latin typeface="Arial"/>
                <a:ea typeface="Arial"/>
                <a:cs typeface="Arial"/>
                <a:sym typeface="Arial"/>
              </a:rPr>
              <a:t>Kiusamisest vabaks!” kirjad lapsevanematele asuvad kohvris </a:t>
            </a:r>
            <a:endParaRPr sz="1600" b="0" i="1"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dirty="0">
                <a:solidFill>
                  <a:schemeClr val="dk1"/>
                </a:solidFill>
                <a:latin typeface="Arial"/>
                <a:ea typeface="Arial"/>
                <a:cs typeface="Arial"/>
                <a:sym typeface="Arial"/>
              </a:rPr>
              <a:t>ning neid saab juurde trükkida</a:t>
            </a:r>
            <a:r>
              <a:rPr lang="et-EE" sz="1600" b="0" i="1" u="none" strike="noStrike" cap="none" dirty="0">
                <a:solidFill>
                  <a:schemeClr val="dk1"/>
                </a:solidFill>
                <a:latin typeface="Arial"/>
                <a:ea typeface="Arial"/>
                <a:cs typeface="Arial"/>
                <a:sym typeface="Arial"/>
              </a:rPr>
              <a:t> eesti ja vene </a:t>
            </a:r>
            <a:r>
              <a:rPr lang="ru-RU" sz="1600" b="0" i="1" u="none" strike="noStrike" cap="none" dirty="0">
                <a:solidFill>
                  <a:schemeClr val="dk1"/>
                </a:solidFill>
                <a:latin typeface="Arial"/>
                <a:ea typeface="Arial"/>
                <a:cs typeface="Arial"/>
                <a:sym typeface="Arial"/>
              </a:rPr>
              <a:t>keeles</a:t>
            </a:r>
            <a:r>
              <a:rPr lang="et-EE" sz="1600" b="0" i="1" u="none" strike="noStrike" cap="none" dirty="0">
                <a:solidFill>
                  <a:schemeClr val="dk1"/>
                </a:solidFill>
                <a:latin typeface="Arial"/>
                <a:ea typeface="Arial"/>
                <a:cs typeface="Arial"/>
                <a:sym typeface="Arial"/>
              </a:rPr>
              <a:t> veebilehel</a:t>
            </a:r>
            <a:endParaRPr sz="1600" b="0" i="1" u="none" strike="noStrike" cap="none" dirty="0">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ru-RU" sz="1600" b="0" i="1" u="none" strike="noStrike" cap="none" dirty="0">
                <a:solidFill>
                  <a:schemeClr val="dk1"/>
                </a:solidFill>
                <a:latin typeface="Arial"/>
                <a:ea typeface="Arial"/>
                <a:cs typeface="Arial"/>
                <a:sym typeface="Arial"/>
                <a:hlinkClick r:id="rId3"/>
              </a:rPr>
              <a:t>vwww.kiusamisestvabaks.ee </a:t>
            </a:r>
            <a:endParaRPr sz="1600" b="0" i="1" u="none" strike="noStrike" cap="none" dirty="0">
              <a:solidFill>
                <a:schemeClr val="dk1"/>
              </a:solidFill>
              <a:latin typeface="Arial"/>
              <a:ea typeface="Arial"/>
              <a:cs typeface="Arial"/>
              <a:sym typeface="Arial"/>
            </a:endParaRPr>
          </a:p>
        </p:txBody>
      </p:sp>
      <p:pic>
        <p:nvPicPr>
          <p:cNvPr id="55" name="Google Shape;55;g9cb1e835b6_0_73"/>
          <p:cNvPicPr preferRelativeResize="0"/>
          <p:nvPr/>
        </p:nvPicPr>
        <p:blipFill rotWithShape="1">
          <a:blip r:embed="rId4">
            <a:alphaModFix/>
          </a:blip>
          <a:srcRect/>
          <a:stretch/>
        </p:blipFill>
        <p:spPr>
          <a:xfrm>
            <a:off x="10318197" y="5531932"/>
            <a:ext cx="973449" cy="938297"/>
          </a:xfrm>
          <a:prstGeom prst="rect">
            <a:avLst/>
          </a:prstGeom>
          <a:noFill/>
          <a:ln>
            <a:noFill/>
          </a:ln>
        </p:spPr>
      </p:pic>
      <p:pic>
        <p:nvPicPr>
          <p:cNvPr id="56" name="Google Shape;56;g9cb1e835b6_0_73"/>
          <p:cNvPicPr preferRelativeResize="0"/>
          <p:nvPr/>
        </p:nvPicPr>
        <p:blipFill rotWithShape="1">
          <a:blip r:embed="rId5">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5D2CD130-F2AA-4C8E-99A3-AC113541DEC5}"/>
              </a:ext>
            </a:extLst>
          </p:cNvPr>
          <p:cNvPicPr>
            <a:picLocks noChangeAspect="1"/>
          </p:cNvPicPr>
          <p:nvPr/>
        </p:nvPicPr>
        <p:blipFill rotWithShape="1">
          <a:blip r:embed="rId6"/>
          <a:srcRect l="36916" t="13686" r="38334" b="16039"/>
          <a:stretch/>
        </p:blipFill>
        <p:spPr>
          <a:xfrm>
            <a:off x="1023204" y="1296935"/>
            <a:ext cx="3356685" cy="506328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90"/>
        <p:cNvGrpSpPr/>
        <p:nvPr/>
      </p:nvGrpSpPr>
      <p:grpSpPr>
        <a:xfrm>
          <a:off x="0" y="0"/>
          <a:ext cx="0" cy="0"/>
          <a:chOff x="0" y="0"/>
          <a:chExt cx="0" cy="0"/>
        </a:xfrm>
      </p:grpSpPr>
      <p:sp>
        <p:nvSpPr>
          <p:cNvPr id="191" name="Google Shape;191;p12"/>
          <p:cNvSpPr txBox="1">
            <a:spLocks noGrp="1"/>
          </p:cNvSpPr>
          <p:nvPr>
            <p:ph type="body" idx="1"/>
          </p:nvPr>
        </p:nvSpPr>
        <p:spPr>
          <a:xfrm>
            <a:off x="894425" y="2025300"/>
            <a:ext cx="6754800" cy="3281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800" dirty="0">
                <a:solidFill>
                  <a:srgbClr val="000000"/>
                </a:solidFill>
              </a:rPr>
              <a:t>Programmi eesmärk on </a:t>
            </a:r>
            <a:r>
              <a:rPr lang="ru-RU" sz="1800" b="1" dirty="0">
                <a:solidFill>
                  <a:srgbClr val="000000"/>
                </a:solidFill>
              </a:rPr>
              <a:t>kaaslasi toetava ja tunnustava õhkkonna kujundamine</a:t>
            </a:r>
            <a:r>
              <a:rPr lang="ru-RU" sz="1800" dirty="0">
                <a:solidFill>
                  <a:srgbClr val="000000"/>
                </a:solidFill>
              </a:rPr>
              <a:t>, mille abil luuakse lastegruppides </a:t>
            </a:r>
            <a:r>
              <a:rPr lang="ru-RU" sz="1800" b="1" dirty="0">
                <a:solidFill>
                  <a:srgbClr val="000000"/>
                </a:solidFill>
              </a:rPr>
              <a:t>kiusamist ennetav käitumiskultuur</a:t>
            </a:r>
            <a:r>
              <a:rPr lang="ru-RU" sz="1800" dirty="0">
                <a:solidFill>
                  <a:srgbClr val="000000"/>
                </a:solidFill>
              </a:rPr>
              <a:t>,</a:t>
            </a:r>
            <a:r>
              <a:rPr lang="et-EE" sz="1800" dirty="0">
                <a:solidFill>
                  <a:srgbClr val="000000"/>
                </a:solidFill>
              </a:rPr>
              <a:t> </a:t>
            </a:r>
            <a:r>
              <a:rPr lang="ru-RU" sz="1800" dirty="0">
                <a:solidFill>
                  <a:srgbClr val="000000"/>
                </a:solidFill>
              </a:rPr>
              <a:t>kus suhtutakse üksteisesse sallivalt ja austavalt, kus hoolitakse ning vajadusel ollakse julged, sekkutakse ja kaitstakse kaaslast. </a:t>
            </a:r>
            <a:endParaRPr sz="1800" dirty="0">
              <a:solidFill>
                <a:srgbClr val="000000"/>
              </a:solidFill>
            </a:endParaRPr>
          </a:p>
          <a:p>
            <a:pPr marL="0" lvl="0" indent="0" algn="just" rtl="0">
              <a:lnSpc>
                <a:spcPct val="90000"/>
              </a:lnSpc>
              <a:spcBef>
                <a:spcPts val="1000"/>
              </a:spcBef>
              <a:spcAft>
                <a:spcPts val="0"/>
              </a:spcAft>
              <a:buSzPts val="2800"/>
              <a:buNone/>
            </a:pPr>
            <a:r>
              <a:rPr lang="ru-RU" sz="1800" dirty="0">
                <a:highlight>
                  <a:srgbClr val="FFFFFF"/>
                </a:highlight>
              </a:rPr>
              <a:t>Programmi eestvedaja Eestis on </a:t>
            </a:r>
            <a:r>
              <a:rPr lang="ru-RU" sz="1800" b="1" dirty="0">
                <a:highlight>
                  <a:srgbClr val="FFFFFF"/>
                </a:highlight>
              </a:rPr>
              <a:t>MTÜ Lastekaitse Liit</a:t>
            </a:r>
            <a:r>
              <a:rPr lang="ru-RU" sz="1800" dirty="0">
                <a:highlight>
                  <a:srgbClr val="FFFFFF"/>
                </a:highlight>
              </a:rPr>
              <a:t> (alates 2010. a lasteaedades; alates 2013. a koolides; alates 2018. a sõimerühmades ja lapsehoidudes)</a:t>
            </a:r>
            <a:r>
              <a:rPr lang="ru-RU" sz="1200" dirty="0">
                <a:solidFill>
                  <a:srgbClr val="000000"/>
                </a:solidFill>
              </a:rPr>
              <a:t>.</a:t>
            </a:r>
            <a:endParaRPr sz="1200"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Programm töötati välja </a:t>
            </a:r>
            <a:r>
              <a:rPr lang="ru-RU" sz="1800" b="1" dirty="0">
                <a:solidFill>
                  <a:srgbClr val="000000"/>
                </a:solidFill>
              </a:rPr>
              <a:t>Taani Roskilde ülikooli teadlaste poolt (2007) </a:t>
            </a:r>
            <a:r>
              <a:rPr lang="ru-RU" sz="1800" dirty="0">
                <a:solidFill>
                  <a:srgbClr val="000000"/>
                </a:solidFill>
              </a:rPr>
              <a:t>ning on </a:t>
            </a:r>
            <a:r>
              <a:rPr lang="ru-RU" sz="1800" b="1" dirty="0">
                <a:solidFill>
                  <a:srgbClr val="000000"/>
                </a:solidFill>
              </a:rPr>
              <a:t>kooskõlas Eesti põhikooli riikliku õppekava </a:t>
            </a:r>
            <a:r>
              <a:rPr lang="ru-RU" sz="1800" dirty="0">
                <a:solidFill>
                  <a:srgbClr val="000000"/>
                </a:solidFill>
              </a:rPr>
              <a:t>alusväärtuste ja üldpädevuste kujundamise põhimõtetega. </a:t>
            </a:r>
            <a:br>
              <a:rPr lang="ru-RU" sz="1800" dirty="0">
                <a:solidFill>
                  <a:srgbClr val="000000"/>
                </a:solidFill>
              </a:rPr>
            </a:br>
            <a:br>
              <a:rPr lang="ru-RU" sz="1800" dirty="0">
                <a:solidFill>
                  <a:srgbClr val="000000"/>
                </a:solidFill>
              </a:rPr>
            </a:br>
            <a:endParaRPr sz="1800" dirty="0">
              <a:solidFill>
                <a:srgbClr val="000000"/>
              </a:solidFill>
            </a:endParaRPr>
          </a:p>
        </p:txBody>
      </p:sp>
      <p:pic>
        <p:nvPicPr>
          <p:cNvPr id="192" name="Google Shape;192;p12"/>
          <p:cNvPicPr preferRelativeResize="0"/>
          <p:nvPr/>
        </p:nvPicPr>
        <p:blipFill rotWithShape="1">
          <a:blip r:embed="rId3">
            <a:alphaModFix/>
          </a:blip>
          <a:srcRect/>
          <a:stretch/>
        </p:blipFill>
        <p:spPr>
          <a:xfrm>
            <a:off x="8147050" y="2144525"/>
            <a:ext cx="3116584" cy="2945250"/>
          </a:xfrm>
          <a:prstGeom prst="rect">
            <a:avLst/>
          </a:prstGeom>
          <a:noFill/>
          <a:ln>
            <a:noFill/>
          </a:ln>
        </p:spPr>
      </p:pic>
      <p:pic>
        <p:nvPicPr>
          <p:cNvPr id="193" name="Google Shape;193;p12"/>
          <p:cNvPicPr preferRelativeResize="0"/>
          <p:nvPr/>
        </p:nvPicPr>
        <p:blipFill rotWithShape="1">
          <a:blip r:embed="rId4">
            <a:alphaModFix/>
          </a:blip>
          <a:srcRect l="1791" t="17634" r="1355" b="47047"/>
          <a:stretch/>
        </p:blipFill>
        <p:spPr>
          <a:xfrm>
            <a:off x="1064900" y="5874325"/>
            <a:ext cx="9644574" cy="722774"/>
          </a:xfrm>
          <a:prstGeom prst="rect">
            <a:avLst/>
          </a:prstGeom>
          <a:noFill/>
          <a:ln>
            <a:noFill/>
          </a:ln>
        </p:spPr>
      </p:pic>
      <p:pic>
        <p:nvPicPr>
          <p:cNvPr id="194" name="Google Shape;194;p12"/>
          <p:cNvPicPr preferRelativeResize="0"/>
          <p:nvPr/>
        </p:nvPicPr>
        <p:blipFill rotWithShape="1">
          <a:blip r:embed="rId5">
            <a:alphaModFix/>
          </a:blip>
          <a:srcRect t="5226" b="15218"/>
          <a:stretch/>
        </p:blipFill>
        <p:spPr>
          <a:xfrm>
            <a:off x="0" y="0"/>
            <a:ext cx="12191999" cy="1185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xfrm>
            <a:off x="1176575" y="1969918"/>
            <a:ext cx="6140700" cy="48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ru-RU">
                <a:solidFill>
                  <a:srgbClr val="000000"/>
                </a:solidFill>
              </a:rPr>
              <a:t>Metoodika uuringud Taanis</a:t>
            </a:r>
            <a:br>
              <a:rPr lang="ru-RU"/>
            </a:br>
            <a:endParaRPr/>
          </a:p>
        </p:txBody>
      </p:sp>
      <p:sp>
        <p:nvSpPr>
          <p:cNvPr id="200" name="Google Shape;200;p14"/>
          <p:cNvSpPr txBox="1"/>
          <p:nvPr/>
        </p:nvSpPr>
        <p:spPr>
          <a:xfrm>
            <a:off x="1176575" y="2611275"/>
            <a:ext cx="9691800" cy="3385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Taani metoodika uuringud, mis viidi läbi Taani Lastekaitse Liidu (Save the Children Denmark), Roskilde ülikooli ja teadlaste poolt viie aasta jooksul (2007-2011), näitavad:</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53% küsitletud õpetajatest ja teistest spetsialistidest toob esile, et lapsed suudavad </a:t>
            </a:r>
            <a:r>
              <a:rPr lang="ru-RU" sz="1800" b="1" i="0" u="none" strike="noStrike" cap="none">
                <a:solidFill>
                  <a:schemeClr val="dk1"/>
                </a:solidFill>
                <a:latin typeface="Arial"/>
                <a:ea typeface="Arial"/>
                <a:cs typeface="Arial"/>
                <a:sym typeface="Arial"/>
              </a:rPr>
              <a:t>ise kiusamisolukorda kõige paremini lahendada</a:t>
            </a:r>
            <a:r>
              <a:rPr lang="ru-RU"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58% toob esile, et lapsed on muutunud üksteise suhtes </a:t>
            </a:r>
            <a:r>
              <a:rPr lang="ru-RU" sz="1800" b="1" i="0" u="none" strike="noStrike" cap="none">
                <a:solidFill>
                  <a:schemeClr val="dk1"/>
                </a:solidFill>
                <a:latin typeface="Arial"/>
                <a:ea typeface="Arial"/>
                <a:cs typeface="Arial"/>
                <a:sym typeface="Arial"/>
              </a:rPr>
              <a:t>hoolivamaks</a:t>
            </a:r>
            <a:r>
              <a:rPr lang="ru-RU" sz="1800" b="0" i="0" u="none" strike="noStrike" cap="none">
                <a:solidFill>
                  <a:schemeClr val="dk1"/>
                </a:solidFill>
                <a:latin typeface="Arial"/>
                <a:ea typeface="Arial"/>
                <a:cs typeface="Arial"/>
                <a:sym typeface="Arial"/>
              </a:rPr>
              <a:t>. Lapsed </a:t>
            </a:r>
            <a:r>
              <a:rPr lang="ru-RU" sz="1800" b="1" i="0" u="none" strike="noStrike" cap="none">
                <a:solidFill>
                  <a:schemeClr val="dk1"/>
                </a:solidFill>
                <a:latin typeface="Arial"/>
                <a:ea typeface="Arial"/>
                <a:cs typeface="Arial"/>
                <a:sym typeface="Arial"/>
              </a:rPr>
              <a:t>julgevad sekkuda</a:t>
            </a:r>
            <a:r>
              <a:rPr lang="ru-RU" sz="1800" b="0" i="0" u="none" strike="noStrike" cap="none">
                <a:solidFill>
                  <a:schemeClr val="dk1"/>
                </a:solidFill>
                <a:latin typeface="Arial"/>
                <a:ea typeface="Arial"/>
                <a:cs typeface="Arial"/>
                <a:sym typeface="Arial"/>
              </a:rPr>
              <a:t>, kui näevad kedagi ebaõiglaselt tegutsemas;</a:t>
            </a:r>
            <a:endParaRPr sz="1800" b="0" i="0" u="none" strike="noStrike" cap="none">
              <a:solidFill>
                <a:schemeClr val="dk1"/>
              </a:solidFill>
              <a:latin typeface="Arial"/>
              <a:ea typeface="Arial"/>
              <a:cs typeface="Arial"/>
              <a:sym typeface="Arial"/>
            </a:endParaRPr>
          </a:p>
          <a:p>
            <a:pPr marL="228600" marR="0" lvl="0" indent="-228600" algn="just" rtl="0">
              <a:lnSpc>
                <a:spcPct val="90000"/>
              </a:lnSpc>
              <a:spcBef>
                <a:spcPts val="1000"/>
              </a:spcBef>
              <a:spcAft>
                <a:spcPts val="0"/>
              </a:spcAft>
              <a:buClr>
                <a:srgbClr val="000000"/>
              </a:buClr>
              <a:buSzPts val="1800"/>
              <a:buFont typeface="Arial"/>
              <a:buChar char="•"/>
            </a:pPr>
            <a:r>
              <a:rPr lang="ru-RU" sz="1800" b="0" i="0" u="none" strike="noStrike" cap="none">
                <a:solidFill>
                  <a:schemeClr val="dk1"/>
                </a:solidFill>
                <a:latin typeface="Arial"/>
                <a:ea typeface="Arial"/>
                <a:cs typeface="Arial"/>
                <a:sym typeface="Arial"/>
              </a:rPr>
              <a:t>60% programmis osalenutest toob esile, et lapsed on </a:t>
            </a:r>
            <a:r>
              <a:rPr lang="ru-RU" sz="1800" b="1" i="0" u="none" strike="noStrike" cap="none">
                <a:solidFill>
                  <a:schemeClr val="dk1"/>
                </a:solidFill>
                <a:latin typeface="Arial"/>
                <a:ea typeface="Arial"/>
                <a:cs typeface="Arial"/>
                <a:sym typeface="Arial"/>
              </a:rPr>
              <a:t>muutunud abivalmimaks üksteise vastu</a:t>
            </a:r>
            <a:r>
              <a:rPr lang="ru-RU"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sng" strike="noStrike" cap="none">
                <a:solidFill>
                  <a:schemeClr val="hlink"/>
                </a:solidFill>
                <a:latin typeface="Arial"/>
                <a:ea typeface="Arial"/>
                <a:cs typeface="Arial"/>
                <a:sym typeface="Arial"/>
                <a:hlinkClick r:id="rId3"/>
              </a:rPr>
              <a:t>Roskilde Ülikooli teadlaste ja uuringufirma Wilke</a:t>
            </a:r>
            <a:r>
              <a:rPr lang="ru-RU" sz="1800" b="0" i="0" u="none" strike="noStrike" cap="none">
                <a:solidFill>
                  <a:srgbClr val="1E4E79"/>
                </a:solidFill>
                <a:latin typeface="Arial"/>
                <a:ea typeface="Arial"/>
                <a:cs typeface="Arial"/>
                <a:sym typeface="Arial"/>
              </a:rPr>
              <a:t>, 2011</a:t>
            </a:r>
            <a:endParaRPr sz="18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endParaRPr sz="1800" b="0" i="0" u="none" strike="noStrike" cap="none">
              <a:solidFill>
                <a:srgbClr val="1E4E79"/>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t>
            </a:r>
            <a:br>
              <a:rPr lang="ru-RU" sz="1800" b="0" i="0" u="none" strike="noStrike" cap="none">
                <a:solidFill>
                  <a:schemeClr val="dk1"/>
                </a:solidFill>
                <a:latin typeface="Arial"/>
                <a:ea typeface="Arial"/>
                <a:cs typeface="Arial"/>
                <a:sym typeface="Arial"/>
              </a:rPr>
            </a:br>
            <a:br>
              <a:rPr lang="ru-RU"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01" name="Google Shape;201;p14"/>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05"/>
        <p:cNvGrpSpPr/>
        <p:nvPr/>
      </p:nvGrpSpPr>
      <p:grpSpPr>
        <a:xfrm>
          <a:off x="0" y="0"/>
          <a:ext cx="0" cy="0"/>
          <a:chOff x="0" y="0"/>
          <a:chExt cx="0" cy="0"/>
        </a:xfrm>
      </p:grpSpPr>
      <p:sp>
        <p:nvSpPr>
          <p:cNvPr id="206" name="Google Shape;206;p15"/>
          <p:cNvSpPr txBox="1">
            <a:spLocks noGrp="1"/>
          </p:cNvSpPr>
          <p:nvPr>
            <p:ph type="body" idx="1"/>
          </p:nvPr>
        </p:nvSpPr>
        <p:spPr>
          <a:xfrm>
            <a:off x="1241100" y="2034650"/>
            <a:ext cx="9709800" cy="4023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3200" b="1" dirty="0">
                <a:solidFill>
                  <a:srgbClr val="000000"/>
                </a:solidFill>
              </a:rPr>
              <a:t>Metoodika uuringud Eestis</a:t>
            </a:r>
            <a:endParaRPr sz="3200" b="1" dirty="0">
              <a:solidFill>
                <a:srgbClr val="000000"/>
              </a:solidFill>
            </a:endParaRPr>
          </a:p>
          <a:p>
            <a:pPr marL="0" lvl="0" indent="0" algn="just" rtl="0">
              <a:lnSpc>
                <a:spcPct val="90000"/>
              </a:lnSpc>
              <a:spcBef>
                <a:spcPts val="1000"/>
              </a:spcBef>
              <a:spcAft>
                <a:spcPts val="0"/>
              </a:spcAft>
              <a:buSzPts val="2800"/>
              <a:buNone/>
            </a:pPr>
            <a:endParaRPr sz="2600" b="1" dirty="0">
              <a:solidFill>
                <a:srgbClr val="000000"/>
              </a:solidFill>
            </a:endParaRPr>
          </a:p>
          <a:p>
            <a:pPr marL="0" lvl="0" indent="0" algn="just" rtl="0">
              <a:lnSpc>
                <a:spcPct val="90000"/>
              </a:lnSpc>
              <a:spcBef>
                <a:spcPts val="1000"/>
              </a:spcBef>
              <a:spcAft>
                <a:spcPts val="0"/>
              </a:spcAft>
              <a:buSzPts val="2800"/>
              <a:buNone/>
            </a:pPr>
            <a:r>
              <a:rPr lang="et-EE" sz="1800" dirty="0">
                <a:solidFill>
                  <a:srgbClr val="000000"/>
                </a:solidFill>
              </a:rPr>
              <a:t>„</a:t>
            </a:r>
            <a:r>
              <a:rPr lang="ru-RU" sz="1800" dirty="0">
                <a:solidFill>
                  <a:srgbClr val="000000"/>
                </a:solidFill>
              </a:rPr>
              <a:t>Kiusamisest vabaks!</a:t>
            </a:r>
            <a:r>
              <a:rPr lang="et-EE" sz="1800" dirty="0">
                <a:solidFill>
                  <a:srgbClr val="000000"/>
                </a:solidFill>
              </a:rPr>
              <a:t>“</a:t>
            </a:r>
            <a:r>
              <a:rPr lang="ru-RU" sz="1800" dirty="0">
                <a:solidFill>
                  <a:srgbClr val="000000"/>
                </a:solidFill>
              </a:rPr>
              <a:t> metoodika kaheaastase efektiivsusuuringu tulemused lasteaedades ja </a:t>
            </a:r>
            <a:r>
              <a:rPr lang="ru-RU" sz="1800" dirty="0"/>
              <a:t>koolides </a:t>
            </a:r>
            <a:r>
              <a:rPr lang="ru-RU" sz="1800" dirty="0">
                <a:solidFill>
                  <a:srgbClr val="000000"/>
                </a:solidFill>
              </a:rPr>
              <a:t>näitavad:</a:t>
            </a:r>
            <a:endParaRPr sz="1800" dirty="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et-EE" sz="1800" b="1" dirty="0">
                <a:solidFill>
                  <a:srgbClr val="000000"/>
                </a:solidFill>
              </a:rPr>
              <a:t>„</a:t>
            </a:r>
            <a:r>
              <a:rPr lang="ru-RU" sz="1800" b="1" dirty="0">
                <a:solidFill>
                  <a:srgbClr val="000000"/>
                </a:solidFill>
              </a:rPr>
              <a:t>Kiusamise probleem on metoodika järjepideva rakendamise järel kahanenud</a:t>
            </a:r>
            <a:r>
              <a:rPr lang="ru-RU" sz="1800" dirty="0">
                <a:solidFill>
                  <a:srgbClr val="000000"/>
                </a:solidFill>
              </a:rPr>
              <a:t> - nii õpetajate, lapsevanemate kui õpilaste vaatenurgast. Eriti avaldub see verbaalse kiusamise ja kaaslaste ignoreerimise vähenemises”.</a:t>
            </a:r>
            <a:endParaRPr sz="1800" dirty="0">
              <a:solidFill>
                <a:srgbClr val="000000"/>
              </a:solidFill>
            </a:endParaRPr>
          </a:p>
          <a:p>
            <a:pPr marL="457200" lvl="0" indent="-342900" algn="just" rtl="0">
              <a:lnSpc>
                <a:spcPct val="90000"/>
              </a:lnSpc>
              <a:spcBef>
                <a:spcPts val="1000"/>
              </a:spcBef>
              <a:spcAft>
                <a:spcPts val="0"/>
              </a:spcAft>
              <a:buClr>
                <a:srgbClr val="000000"/>
              </a:buClr>
              <a:buSzPts val="1800"/>
              <a:buChar char="•"/>
            </a:pPr>
            <a:r>
              <a:rPr lang="et-EE" sz="1800" dirty="0">
                <a:solidFill>
                  <a:srgbClr val="000000"/>
                </a:solidFill>
              </a:rPr>
              <a:t>„</a:t>
            </a:r>
            <a:r>
              <a:rPr lang="ru-RU" sz="1800" dirty="0">
                <a:solidFill>
                  <a:srgbClr val="000000"/>
                </a:solidFill>
              </a:rPr>
              <a:t>Lasteaiarühmades ja kooliklassides, kus õpetajad rakendavad metoodika elemente igapäevaselt, </a:t>
            </a:r>
            <a:r>
              <a:rPr lang="ru-RU" sz="1800" b="1" dirty="0">
                <a:solidFill>
                  <a:srgbClr val="000000"/>
                </a:solidFill>
              </a:rPr>
              <a:t>kasutavad lapsed aktiivsemalt tundeid ja suhtlemist kirjeldavat sõnavara.</a:t>
            </a:r>
            <a:r>
              <a:rPr lang="ru-RU" sz="1800" dirty="0">
                <a:solidFill>
                  <a:srgbClr val="000000"/>
                </a:solidFill>
              </a:rPr>
              <a:t> Laiem verbaalne repertuaar annab omakorda võimaluse probleemolukordi ennetada ja neisse tasakaalukalt sekkuda”.</a:t>
            </a:r>
            <a:endParaRPr sz="1800" b="1" dirty="0">
              <a:solidFill>
                <a:srgbClr val="000000"/>
              </a:solidFill>
            </a:endParaRPr>
          </a:p>
          <a:p>
            <a:pPr marL="0" lvl="0" indent="0" algn="just" rtl="0">
              <a:lnSpc>
                <a:spcPct val="90000"/>
              </a:lnSpc>
              <a:spcBef>
                <a:spcPts val="1000"/>
              </a:spcBef>
              <a:spcAft>
                <a:spcPts val="0"/>
              </a:spcAft>
              <a:buSzPts val="2800"/>
              <a:buNone/>
            </a:pPr>
            <a:r>
              <a:rPr lang="ru-RU" sz="1800" dirty="0">
                <a:solidFill>
                  <a:srgbClr val="000000"/>
                </a:solidFill>
              </a:rPr>
              <a:t>Teostaja: Psience OÜ, </a:t>
            </a:r>
            <a:r>
              <a:rPr lang="ru-RU" sz="1800" u="sng" dirty="0">
                <a:solidFill>
                  <a:srgbClr val="000000"/>
                </a:solidFill>
                <a:hlinkClick r:id="rId3">
                  <a:extLst>
                    <a:ext uri="{A12FA001-AC4F-418D-AE19-62706E023703}">
                      <ahyp:hlinkClr xmlns:ahyp="http://schemas.microsoft.com/office/drawing/2018/hyperlinkcolor" val="tx"/>
                    </a:ext>
                  </a:extLst>
                </a:hlinkClick>
              </a:rPr>
              <a:t>Eesti uuring 2015-2016</a:t>
            </a:r>
            <a:endParaRPr sz="1800" dirty="0">
              <a:solidFill>
                <a:srgbClr val="000000"/>
              </a:solidFill>
            </a:endParaRPr>
          </a:p>
          <a:p>
            <a:pPr marL="0" lvl="0" indent="0" algn="just" rtl="0">
              <a:lnSpc>
                <a:spcPct val="90000"/>
              </a:lnSpc>
              <a:spcBef>
                <a:spcPts val="1000"/>
              </a:spcBef>
              <a:spcAft>
                <a:spcPts val="0"/>
              </a:spcAft>
              <a:buSzPts val="2800"/>
              <a:buNone/>
            </a:pPr>
            <a:endParaRPr sz="2000" dirty="0">
              <a:solidFill>
                <a:schemeClr val="dk1"/>
              </a:solidFill>
              <a:highlight>
                <a:srgbClr val="000000"/>
              </a:highlight>
            </a:endParaRPr>
          </a:p>
          <a:p>
            <a:pPr marL="50800" lvl="0" indent="0" algn="just" rtl="0">
              <a:lnSpc>
                <a:spcPct val="90000"/>
              </a:lnSpc>
              <a:spcBef>
                <a:spcPts val="1000"/>
              </a:spcBef>
              <a:spcAft>
                <a:spcPts val="0"/>
              </a:spcAft>
              <a:buSzPts val="2800"/>
              <a:buNone/>
            </a:pPr>
            <a:endParaRPr sz="2000" dirty="0">
              <a:solidFill>
                <a:srgbClr val="1E4E79"/>
              </a:solidFill>
              <a:highlight>
                <a:srgbClr val="000000"/>
              </a:highlight>
              <a:latin typeface="Arial"/>
              <a:ea typeface="Arial"/>
              <a:cs typeface="Arial"/>
              <a:sym typeface="Arial"/>
            </a:endParaRPr>
          </a:p>
        </p:txBody>
      </p:sp>
      <p:pic>
        <p:nvPicPr>
          <p:cNvPr id="207" name="Google Shape;207;p15"/>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213" name="Google Shape;213;p1"/>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SALLIVUS</a:t>
            </a:r>
            <a:r>
              <a:rPr lang="ru-RU" sz="1800" b="0" i="0" u="none" strike="noStrike" cap="none">
                <a:solidFill>
                  <a:schemeClr val="dk1"/>
                </a:solidFill>
                <a:latin typeface="Arial"/>
                <a:ea typeface="Arial"/>
                <a:cs typeface="Arial"/>
                <a:sym typeface="Arial"/>
              </a:rPr>
              <a:t>   Arvestame üksteise erinevustega ja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kohtleme teineteist võrdsetena.</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AUSTUS</a:t>
            </a:r>
            <a:r>
              <a:rPr lang="ru-RU" sz="1800" b="0" i="0" u="none" strike="noStrike" cap="none">
                <a:solidFill>
                  <a:schemeClr val="dk1"/>
                </a:solidFill>
                <a:latin typeface="Arial"/>
                <a:ea typeface="Arial"/>
                <a:cs typeface="Arial"/>
                <a:sym typeface="Arial"/>
              </a:rPr>
              <a:t>       Arvestame kaaslastega ja oleme oma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viisaka käitumisega teineteisele eeskujuks.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HOOLIVUS</a:t>
            </a:r>
            <a:r>
              <a:rPr lang="ru-RU" sz="1800" b="0" i="0" u="none" strike="noStrike" cap="none">
                <a:solidFill>
                  <a:schemeClr val="dk1"/>
                </a:solidFill>
                <a:latin typeface="Arial"/>
                <a:ea typeface="Arial"/>
                <a:cs typeface="Arial"/>
                <a:sym typeface="Arial"/>
              </a:rPr>
              <a:t>   Näitame kaaslaste suhtes üles huvi ja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abivalmidust.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a:solidFill>
                  <a:schemeClr val="dk1"/>
                </a:solidFill>
                <a:latin typeface="Arial"/>
                <a:ea typeface="Arial"/>
                <a:cs typeface="Arial"/>
                <a:sym typeface="Arial"/>
              </a:rPr>
              <a:t>JULGUS</a:t>
            </a:r>
            <a:r>
              <a:rPr lang="ru-RU" sz="1800" b="0" i="0" u="none" strike="noStrike" cap="none">
                <a:solidFill>
                  <a:schemeClr val="dk1"/>
                </a:solidFill>
                <a:latin typeface="Arial"/>
                <a:ea typeface="Arial"/>
                <a:cs typeface="Arial"/>
                <a:sym typeface="Arial"/>
              </a:rPr>
              <a:t>        Jääme endale kindlaks</a:t>
            </a:r>
            <a:r>
              <a:rPr lang="ru-RU" sz="1800" b="1" i="0" u="none" strike="noStrike" cap="none">
                <a:solidFill>
                  <a:schemeClr val="dk1"/>
                </a:solidFill>
                <a:latin typeface="Arial"/>
                <a:ea typeface="Arial"/>
                <a:cs typeface="Arial"/>
                <a:sym typeface="Arial"/>
              </a:rPr>
              <a:t> </a:t>
            </a:r>
            <a:r>
              <a:rPr lang="ru-RU" sz="1800" b="0" i="0" u="none" strike="noStrike" cap="none">
                <a:solidFill>
                  <a:schemeClr val="dk1"/>
                </a:solidFill>
                <a:latin typeface="Arial"/>
                <a:ea typeface="Arial"/>
                <a:cs typeface="Arial"/>
                <a:sym typeface="Arial"/>
              </a:rPr>
              <a:t>ja kaitseme üksteist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chemeClr val="dk1"/>
                </a:solidFill>
                <a:latin typeface="Arial"/>
                <a:ea typeface="Arial"/>
                <a:cs typeface="Arial"/>
                <a:sym typeface="Arial"/>
              </a:rPr>
              <a:t>                         ebaõigluse eest.</a:t>
            </a: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a:solidFill>
                  <a:schemeClr val="dk1"/>
                </a:solidFill>
                <a:latin typeface="Arial"/>
                <a:ea typeface="Arial"/>
                <a:cs typeface="Arial"/>
                <a:sym typeface="Arial"/>
              </a:rPr>
              <a:t>Kõik ei saa olla </a:t>
            </a:r>
            <a:r>
              <a:rPr lang="ru-RU" b="1" i="1">
                <a:solidFill>
                  <a:schemeClr val="dk1"/>
                </a:solidFill>
              </a:rPr>
              <a:t>klassis</a:t>
            </a:r>
            <a:r>
              <a:rPr lang="ru-RU" sz="1400" b="1" i="1" u="none" strike="noStrike" cap="none">
                <a:solidFill>
                  <a:schemeClr val="dk1"/>
                </a:solidFill>
                <a:latin typeface="Arial"/>
                <a:ea typeface="Arial"/>
                <a:cs typeface="Arial"/>
                <a:sym typeface="Arial"/>
              </a:rPr>
              <a:t> parimad sõbrad, kuid kõik saavad ja peavad olema head kaaslased ehk käituma neljast põhiväärtusest lähtuvalt.</a:t>
            </a:r>
            <a:endParaRPr sz="1400" b="1" i="1" u="none" strike="noStrike" cap="none">
              <a:solidFill>
                <a:schemeClr val="dk1"/>
              </a:solidFill>
              <a:latin typeface="Arial"/>
              <a:ea typeface="Arial"/>
              <a:cs typeface="Arial"/>
              <a:sym typeface="Arial"/>
            </a:endParaRPr>
          </a:p>
        </p:txBody>
      </p:sp>
      <p:pic>
        <p:nvPicPr>
          <p:cNvPr id="214" name="Google Shape;214;p1"/>
          <p:cNvPicPr preferRelativeResize="0"/>
          <p:nvPr/>
        </p:nvPicPr>
        <p:blipFill rotWithShape="1">
          <a:blip r:embed="rId3">
            <a:alphaModFix/>
          </a:blip>
          <a:srcRect t="5226" b="15218"/>
          <a:stretch/>
        </p:blipFill>
        <p:spPr>
          <a:xfrm>
            <a:off x="0" y="0"/>
            <a:ext cx="12191999" cy="1185175"/>
          </a:xfrm>
          <a:prstGeom prst="rect">
            <a:avLst/>
          </a:prstGeom>
          <a:noFill/>
          <a:ln>
            <a:noFill/>
          </a:ln>
        </p:spPr>
      </p:pic>
      <p:sp>
        <p:nvSpPr>
          <p:cNvPr id="215" name="Google Shape;215;p1"/>
          <p:cNvSpPr/>
          <p:nvPr/>
        </p:nvSpPr>
        <p:spPr>
          <a:xfrm>
            <a:off x="226000" y="864875"/>
            <a:ext cx="2312100" cy="2011800"/>
          </a:xfrm>
          <a:prstGeom prst="flowChartConnector">
            <a:avLst/>
          </a:prstGeom>
          <a:solidFill>
            <a:srgbClr val="FFFFFF"/>
          </a:solidFill>
          <a:ln w="9525" cap="flat" cmpd="sng">
            <a:solidFill>
              <a:srgbClr val="6FA8D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a:solidFill>
                  <a:srgbClr val="000000"/>
                </a:solidFill>
                <a:latin typeface="Arial"/>
                <a:ea typeface="Arial"/>
                <a:cs typeface="Arial"/>
                <a:sym typeface="Arial"/>
              </a:rPr>
              <a:t>OOTUS VANEMATELE: programmi põhiväärtusi rakendatakse ka kodus ja suheldes teiste vanematega</a:t>
            </a:r>
            <a:endParaRPr sz="1300" b="1" i="0" u="none" strike="noStrike" cap="none">
              <a:solidFill>
                <a:srgbClr val="000000"/>
              </a:solidFill>
              <a:latin typeface="Arial"/>
              <a:ea typeface="Arial"/>
              <a:cs typeface="Arial"/>
              <a:sym typeface="Arial"/>
            </a:endParaRPr>
          </a:p>
        </p:txBody>
      </p:sp>
      <p:pic>
        <p:nvPicPr>
          <p:cNvPr id="216" name="Google Shape;216;p1"/>
          <p:cNvPicPr preferRelativeResize="0"/>
          <p:nvPr/>
        </p:nvPicPr>
        <p:blipFill>
          <a:blip r:embed="rId4">
            <a:alphaModFix/>
          </a:blip>
          <a:stretch>
            <a:fillRect/>
          </a:stretch>
        </p:blipFill>
        <p:spPr>
          <a:xfrm>
            <a:off x="2225925" y="2594050"/>
            <a:ext cx="2556101" cy="3676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92e6739a07_0_20"/>
          <p:cNvSpPr txBox="1">
            <a:spLocks noGrp="1"/>
          </p:cNvSpPr>
          <p:nvPr>
            <p:ph type="body" idx="1"/>
          </p:nvPr>
        </p:nvSpPr>
        <p:spPr>
          <a:xfrm>
            <a:off x="1411625" y="1634875"/>
            <a:ext cx="9492600" cy="1876500"/>
          </a:xfrm>
          <a:prstGeom prst="rect">
            <a:avLst/>
          </a:prstGeom>
          <a:noFill/>
          <a:ln>
            <a:noFill/>
          </a:ln>
        </p:spPr>
        <p:txBody>
          <a:bodyPr spcFirstLastPara="1" wrap="square" lIns="91425" tIns="45700" rIns="91425" bIns="45700" anchor="t" anchorCtr="0">
            <a:noAutofit/>
          </a:bodyPr>
          <a:lstStyle/>
          <a:p>
            <a:pPr marL="50800" lvl="0" indent="0" algn="ctr" rtl="0">
              <a:lnSpc>
                <a:spcPct val="90000"/>
              </a:lnSpc>
              <a:spcBef>
                <a:spcPts val="1000"/>
              </a:spcBef>
              <a:spcAft>
                <a:spcPts val="0"/>
              </a:spcAft>
              <a:buSzPts val="2800"/>
              <a:buNone/>
            </a:pPr>
            <a:r>
              <a:rPr lang="ru-RU" sz="3200" b="1" dirty="0">
                <a:solidFill>
                  <a:srgbClr val="202020"/>
                </a:solidFill>
                <a:highlight>
                  <a:srgbClr val="FFFFFF"/>
                </a:highlight>
              </a:rPr>
              <a:t>ÕPPIMINE MÄNGU KAUDU </a:t>
            </a:r>
            <a:endParaRPr sz="3200" b="1" dirty="0">
              <a:solidFill>
                <a:srgbClr val="202020"/>
              </a:solidFill>
              <a:highlight>
                <a:srgbClr val="FFFFFF"/>
              </a:highlight>
            </a:endParaRPr>
          </a:p>
          <a:p>
            <a:pPr marL="50800" lvl="0" indent="0" algn="ctr" rtl="0">
              <a:lnSpc>
                <a:spcPct val="90000"/>
              </a:lnSpc>
              <a:spcBef>
                <a:spcPts val="1000"/>
              </a:spcBef>
              <a:spcAft>
                <a:spcPts val="0"/>
              </a:spcAft>
              <a:buSzPts val="2800"/>
              <a:buNone/>
            </a:pPr>
            <a:endParaRPr sz="1000" b="1" dirty="0"/>
          </a:p>
          <a:p>
            <a:pPr marL="0" lvl="0" indent="0" algn="ctr" rtl="0">
              <a:lnSpc>
                <a:spcPct val="100000"/>
              </a:lnSpc>
              <a:spcBef>
                <a:spcPts val="0"/>
              </a:spcBef>
              <a:spcAft>
                <a:spcPts val="0"/>
              </a:spcAft>
              <a:buSzPts val="2800"/>
              <a:buNone/>
            </a:pPr>
            <a:r>
              <a:rPr lang="ru-RU" sz="1800" dirty="0"/>
              <a:t>Laste hulgas on hea õhkkonna loomiseks välja töötatud </a:t>
            </a:r>
            <a:br>
              <a:rPr lang="ru-RU" sz="1800" dirty="0"/>
            </a:br>
            <a:r>
              <a:rPr lang="ru-RU" sz="1800" b="1" dirty="0"/>
              <a:t>sotsiaalsed käitumismudelid</a:t>
            </a:r>
            <a:r>
              <a:rPr lang="ru-RU" sz="1800" dirty="0"/>
              <a:t>, mille edastamise metoodika koondub </a:t>
            </a:r>
            <a:endParaRPr sz="1800" dirty="0"/>
          </a:p>
          <a:p>
            <a:pPr marL="0" lvl="0" indent="0" algn="ctr" rtl="0">
              <a:lnSpc>
                <a:spcPct val="100000"/>
              </a:lnSpc>
              <a:spcBef>
                <a:spcPts val="0"/>
              </a:spcBef>
              <a:spcAft>
                <a:spcPts val="0"/>
              </a:spcAft>
              <a:buSzPts val="2800"/>
              <a:buNone/>
            </a:pPr>
            <a:r>
              <a:rPr lang="ru-RU" sz="1800" b="1" dirty="0"/>
              <a:t>vanusepõhisesse </a:t>
            </a:r>
            <a:r>
              <a:rPr lang="et-EE" sz="1800" b="1" dirty="0"/>
              <a:t>„</a:t>
            </a:r>
            <a:r>
              <a:rPr lang="ru-RU" sz="1800" b="1" dirty="0"/>
              <a:t>Kiusamisest vabaks!” metoodilise kohvrisse</a:t>
            </a:r>
            <a:r>
              <a:rPr lang="ru-RU" sz="1800" dirty="0"/>
              <a:t> </a:t>
            </a:r>
            <a:r>
              <a:rPr lang="ru-RU" sz="2000" dirty="0"/>
              <a:t> </a:t>
            </a:r>
            <a:br>
              <a:rPr lang="ru-RU" sz="2500" dirty="0"/>
            </a:br>
            <a:endParaRPr sz="2500" dirty="0"/>
          </a:p>
        </p:txBody>
      </p:sp>
      <p:pic>
        <p:nvPicPr>
          <p:cNvPr id="222" name="Google Shape;222;g92e6739a07_0_20"/>
          <p:cNvPicPr preferRelativeResize="0"/>
          <p:nvPr/>
        </p:nvPicPr>
        <p:blipFill rotWithShape="1">
          <a:blip r:embed="rId3">
            <a:alphaModFix/>
          </a:blip>
          <a:srcRect t="33188" r="920" b="10966"/>
          <a:stretch/>
        </p:blipFill>
        <p:spPr>
          <a:xfrm>
            <a:off x="1052400" y="3605875"/>
            <a:ext cx="6109299" cy="2520299"/>
          </a:xfrm>
          <a:prstGeom prst="rect">
            <a:avLst/>
          </a:prstGeom>
          <a:noFill/>
          <a:ln>
            <a:noFill/>
          </a:ln>
        </p:spPr>
      </p:pic>
      <p:sp>
        <p:nvSpPr>
          <p:cNvPr id="223" name="Google Shape;223;g92e6739a07_0_20"/>
          <p:cNvSpPr txBox="1"/>
          <p:nvPr/>
        </p:nvSpPr>
        <p:spPr>
          <a:xfrm>
            <a:off x="7616500" y="4280738"/>
            <a:ext cx="3747300" cy="1504987"/>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Sinine</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 </a:t>
            </a:r>
            <a:r>
              <a:rPr lang="ru-RU" sz="1700" b="0" i="0" u="none" strike="noStrike" cap="none" dirty="0">
                <a:solidFill>
                  <a:srgbClr val="000000"/>
                </a:solidFill>
                <a:highlight>
                  <a:srgbClr val="FFFFFF"/>
                </a:highlight>
                <a:latin typeface="Arial"/>
                <a:ea typeface="Arial"/>
                <a:cs typeface="Arial"/>
                <a:sym typeface="Arial"/>
              </a:rPr>
              <a:t>– kooli</a:t>
            </a:r>
            <a:r>
              <a:rPr lang="et-EE" sz="1700" b="0" i="0" u="none" strike="noStrike" cap="none" dirty="0">
                <a:solidFill>
                  <a:srgbClr val="000000"/>
                </a:solidFill>
                <a:highlight>
                  <a:srgbClr val="FFFFFF"/>
                </a:highlight>
                <a:latin typeface="Arial"/>
                <a:ea typeface="Arial"/>
                <a:cs typeface="Arial"/>
                <a:sym typeface="Arial"/>
              </a:rPr>
              <a:t> I kooliastmes</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Roheline</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a:t>
            </a:r>
            <a:r>
              <a:rPr lang="ru-RU" sz="1700" b="0" i="0" u="none" strike="noStrike" cap="none" dirty="0">
                <a:solidFill>
                  <a:srgbClr val="000000"/>
                </a:solidFill>
                <a:highlight>
                  <a:srgbClr val="FFFFFF"/>
                </a:highlight>
                <a:latin typeface="Arial"/>
                <a:ea typeface="Arial"/>
                <a:cs typeface="Arial"/>
                <a:sym typeface="Arial"/>
              </a:rPr>
              <a:t> - lasteaedades </a:t>
            </a: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endParaRPr sz="1700" b="0" i="0" u="none" strike="noStrike" cap="none" dirty="0">
              <a:solidFill>
                <a:srgbClr val="000000"/>
              </a:solidFill>
              <a:highlight>
                <a:srgbClr val="FFFFFF"/>
              </a:highlight>
              <a:latin typeface="Arial"/>
              <a:ea typeface="Arial"/>
              <a:cs typeface="Arial"/>
              <a:sym typeface="Arial"/>
            </a:endParaRPr>
          </a:p>
          <a:p>
            <a:pPr marL="0" marR="0" lvl="0" indent="0" algn="just" rtl="0">
              <a:lnSpc>
                <a:spcPct val="90000"/>
              </a:lnSpc>
              <a:spcBef>
                <a:spcPts val="0"/>
              </a:spcBef>
              <a:spcAft>
                <a:spcPts val="0"/>
              </a:spcAft>
              <a:buClr>
                <a:srgbClr val="000000"/>
              </a:buClr>
              <a:buSzPts val="2800"/>
              <a:buFont typeface="Arial"/>
              <a:buNone/>
            </a:pPr>
            <a:r>
              <a:rPr lang="ru-RU" sz="1700" b="1" i="0" u="none" strike="noStrike" cap="none" dirty="0">
                <a:solidFill>
                  <a:srgbClr val="000000"/>
                </a:solidFill>
                <a:highlight>
                  <a:srgbClr val="FFFFFF"/>
                </a:highlight>
                <a:latin typeface="Arial"/>
                <a:ea typeface="Arial"/>
                <a:cs typeface="Arial"/>
                <a:sym typeface="Arial"/>
              </a:rPr>
              <a:t>Oranž</a:t>
            </a:r>
            <a:r>
              <a:rPr lang="ru-RU" sz="1700" b="0" i="0" u="none" strike="noStrike" cap="none" dirty="0">
                <a:solidFill>
                  <a:srgbClr val="000000"/>
                </a:solidFill>
                <a:highlight>
                  <a:srgbClr val="FFFFFF"/>
                </a:highlight>
                <a:latin typeface="Arial"/>
                <a:ea typeface="Arial"/>
                <a:cs typeface="Arial"/>
                <a:sym typeface="Arial"/>
              </a:rPr>
              <a:t> </a:t>
            </a:r>
            <a:r>
              <a:rPr lang="ru-RU" sz="1700" b="1" i="0" u="none" strike="noStrike" cap="none" dirty="0">
                <a:solidFill>
                  <a:srgbClr val="000000"/>
                </a:solidFill>
                <a:highlight>
                  <a:srgbClr val="FFFFFF"/>
                </a:highlight>
                <a:latin typeface="Arial"/>
                <a:ea typeface="Arial"/>
                <a:cs typeface="Arial"/>
                <a:sym typeface="Arial"/>
              </a:rPr>
              <a:t>kohver</a:t>
            </a:r>
            <a:r>
              <a:rPr lang="ru-RU" sz="1700" b="0" i="0" u="none" strike="noStrike" cap="none" dirty="0">
                <a:solidFill>
                  <a:srgbClr val="000000"/>
                </a:solidFill>
                <a:highlight>
                  <a:srgbClr val="FFFFFF"/>
                </a:highlight>
                <a:latin typeface="Arial"/>
                <a:ea typeface="Arial"/>
                <a:cs typeface="Arial"/>
                <a:sym typeface="Arial"/>
              </a:rPr>
              <a:t> - 0-3-aastaste laste rühmades</a:t>
            </a:r>
            <a:endParaRPr sz="1700" b="0" i="0" u="none" strike="noStrike" cap="none" dirty="0">
              <a:solidFill>
                <a:srgbClr val="000000"/>
              </a:solidFill>
              <a:latin typeface="Arial"/>
              <a:ea typeface="Arial"/>
              <a:cs typeface="Arial"/>
              <a:sym typeface="Arial"/>
            </a:endParaRPr>
          </a:p>
        </p:txBody>
      </p:sp>
      <p:pic>
        <p:nvPicPr>
          <p:cNvPr id="224" name="Google Shape;224;g92e6739a07_0_20"/>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92e6739a07_0_25"/>
          <p:cNvSpPr txBox="1">
            <a:spLocks noGrp="1"/>
          </p:cNvSpPr>
          <p:nvPr>
            <p:ph type="title"/>
          </p:nvPr>
        </p:nvSpPr>
        <p:spPr>
          <a:xfrm>
            <a:off x="602353" y="1998489"/>
            <a:ext cx="5493646" cy="80346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400" dirty="0">
                <a:solidFill>
                  <a:srgbClr val="000000"/>
                </a:solidFill>
              </a:rPr>
              <a:t>Programmi „Kiusamisest vabaks!” </a:t>
            </a:r>
            <a:endParaRPr sz="24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r>
              <a:rPr lang="ru-RU" sz="2400" dirty="0">
                <a:solidFill>
                  <a:srgbClr val="000000"/>
                </a:solidFill>
              </a:rPr>
              <a:t>metoodiline materjal</a:t>
            </a:r>
            <a:r>
              <a:rPr lang="et-EE" sz="2400" dirty="0">
                <a:solidFill>
                  <a:srgbClr val="000000"/>
                </a:solidFill>
              </a:rPr>
              <a:t> I kooliastmes</a:t>
            </a:r>
            <a:endParaRPr sz="24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br>
              <a:rPr lang="ru-RU" sz="2000" u="sng" dirty="0"/>
            </a:br>
            <a:endParaRPr sz="2000" u="sng" dirty="0">
              <a:solidFill>
                <a:srgbClr val="000000"/>
              </a:solidFill>
            </a:endParaRPr>
          </a:p>
        </p:txBody>
      </p:sp>
      <p:sp>
        <p:nvSpPr>
          <p:cNvPr id="238" name="Google Shape;238;g92e6739a07_0_25"/>
          <p:cNvSpPr txBox="1"/>
          <p:nvPr/>
        </p:nvSpPr>
        <p:spPr>
          <a:xfrm>
            <a:off x="6309308" y="1718680"/>
            <a:ext cx="5415092" cy="4719523"/>
          </a:xfrm>
          <a:prstGeom prst="rect">
            <a:avLst/>
          </a:prstGeom>
          <a:noFill/>
          <a:ln>
            <a:noFill/>
          </a:ln>
        </p:spPr>
        <p:txBody>
          <a:bodyPr spcFirstLastPara="1" wrap="square" lIns="91425" tIns="45700" rIns="91425" bIns="45700" anchor="t" anchorCtr="0">
            <a:noAutofit/>
          </a:bodyPr>
          <a:lstStyle/>
          <a:p>
            <a:pPr>
              <a:lnSpc>
                <a:spcPct val="90000"/>
              </a:lnSpc>
              <a:buSzPts val="2400"/>
            </a:pPr>
            <a:r>
              <a:rPr lang="et-EE" sz="1600" dirty="0">
                <a:solidFill>
                  <a:srgbClr val="212529"/>
                </a:solidFill>
                <a:effectLst/>
                <a:latin typeface="+mn-lt"/>
                <a:ea typeface="Calibri" panose="020F0502020204030204" pitchFamily="34" charset="0"/>
                <a:cs typeface="Open Sans" panose="020B0606030504020204" pitchFamily="34" charset="0"/>
              </a:rPr>
              <a:t>1. </a:t>
            </a:r>
            <a:r>
              <a:rPr lang="et-EE" sz="1600" dirty="0">
                <a:solidFill>
                  <a:schemeClr val="tx1"/>
                </a:solidFill>
                <a:effectLst/>
                <a:latin typeface="+mn-lt"/>
                <a:ea typeface="Calibri" panose="020F0502020204030204" pitchFamily="34" charset="0"/>
                <a:cs typeface="Open Sans" panose="020B0606030504020204" pitchFamily="34" charset="0"/>
              </a:rPr>
              <a:t>Sõber Karu</a:t>
            </a:r>
            <a:r>
              <a:rPr lang="et-EE" sz="1600" dirty="0">
                <a:solidFill>
                  <a:srgbClr val="212529"/>
                </a:solidFill>
                <a:effectLst/>
                <a:latin typeface="+mn-lt"/>
                <a:ea typeface="Calibri" panose="020F0502020204030204" pitchFamily="34" charset="0"/>
                <a:cs typeface="Open Sans" panose="020B0606030504020204" pitchFamily="34" charset="0"/>
              </a:rPr>
              <a:t>, 29cm (õpetaja oma)</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2. Käsiraamat</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3. Tegevuste raamat</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4. Muusikaraamat nootidega „Igaüks on isemoodi”</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5. Helisalvestid „Igaüks on isemoodi”</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6. Õuetegevuste raamat „Koos õues”</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7. Sõprusprogrammi raamat „Paremad sõbrad“</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8. Vestluskaardid, 21tk</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9. Väärtuste plakat (täidetud)</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10. Väärtuste plakat (täidetav)</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11. Emotsioonide plakatid (hirm, viha, kurbus, rõõm) </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12. Kiri direktorile</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13. Kiri programmiga liitunud õpetajale</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14. Kirjad lapsevanematele</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15. Plakat „Seitse nõuannet lapsevanematele“</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16. Artutelukaardid lapsevanematele</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17. Arutelukaardid kolleegidele</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18. „Kiusamisest vabaks!“ metoodikat tutvustav voldik</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19. Diplom klassile</a:t>
            </a:r>
            <a:br>
              <a:rPr lang="et-EE" sz="1600" dirty="0">
                <a:solidFill>
                  <a:srgbClr val="212529"/>
                </a:solidFill>
                <a:effectLst/>
                <a:latin typeface="+mn-lt"/>
                <a:ea typeface="Calibri" panose="020F0502020204030204" pitchFamily="34" charset="0"/>
                <a:cs typeface="Open Sans" panose="020B0606030504020204" pitchFamily="34" charset="0"/>
              </a:rPr>
            </a:br>
            <a:r>
              <a:rPr lang="et-EE" sz="1600" dirty="0">
                <a:solidFill>
                  <a:srgbClr val="212529"/>
                </a:solidFill>
                <a:effectLst/>
                <a:latin typeface="+mn-lt"/>
                <a:ea typeface="Calibri" panose="020F0502020204030204" pitchFamily="34" charset="0"/>
                <a:cs typeface="Open Sans" panose="020B0606030504020204" pitchFamily="34" charset="0"/>
              </a:rPr>
              <a:t>20.</a:t>
            </a:r>
            <a:r>
              <a:rPr lang="et-EE" sz="1600" dirty="0">
                <a:solidFill>
                  <a:schemeClr val="tx1"/>
                </a:solidFill>
                <a:effectLst/>
                <a:latin typeface="+mn-lt"/>
                <a:ea typeface="Calibri" panose="020F0502020204030204" pitchFamily="34" charset="0"/>
                <a:cs typeface="Open Sans" panose="020B0606030504020204" pitchFamily="34" charset="0"/>
              </a:rPr>
              <a:t> Õppemäng „Sõber Karu” koos juhendiga</a:t>
            </a:r>
            <a:br>
              <a:rPr lang="et-EE" sz="1600" dirty="0">
                <a:solidFill>
                  <a:schemeClr val="tx1"/>
                </a:solidFill>
                <a:effectLst/>
                <a:latin typeface="+mn-lt"/>
                <a:ea typeface="Calibri" panose="020F0502020204030204" pitchFamily="34" charset="0"/>
                <a:cs typeface="Open Sans" panose="020B0606030504020204" pitchFamily="34" charset="0"/>
              </a:rPr>
            </a:br>
            <a:r>
              <a:rPr lang="et-EE" sz="1600" dirty="0">
                <a:solidFill>
                  <a:schemeClr val="tx1"/>
                </a:solidFill>
                <a:effectLst/>
                <a:latin typeface="+mn-lt"/>
                <a:ea typeface="Calibri" panose="020F0502020204030204" pitchFamily="34" charset="0"/>
                <a:cs typeface="Open Sans" panose="020B0606030504020204" pitchFamily="34" charset="0"/>
              </a:rPr>
              <a:t>21. Märkmik „Sõber Karu külastab laste kodusid“ </a:t>
            </a:r>
            <a:endParaRPr lang="et-EE" sz="1600" dirty="0">
              <a:effectLst/>
              <a:latin typeface="+mn-lt"/>
              <a:ea typeface="Calibri" panose="020F0502020204030204" pitchFamily="34" charset="0"/>
            </a:endParaRPr>
          </a:p>
          <a:p>
            <a:pPr marL="0" marR="0" lvl="0" indent="0" algn="l" rtl="0">
              <a:lnSpc>
                <a:spcPct val="90000"/>
              </a:lnSpc>
              <a:spcBef>
                <a:spcPts val="0"/>
              </a:spcBef>
              <a:spcAft>
                <a:spcPts val="0"/>
              </a:spcAft>
              <a:buClr>
                <a:srgbClr val="000000"/>
              </a:buClr>
              <a:buSzPts val="2400"/>
              <a:buFont typeface="Arial"/>
              <a:buNone/>
            </a:pPr>
            <a:endParaRPr sz="1600" b="1" i="0" u="none" strike="noStrike" cap="none" dirty="0">
              <a:solidFill>
                <a:srgbClr val="002060"/>
              </a:solidFill>
              <a:latin typeface="+mn-lt"/>
              <a:ea typeface="Arial"/>
              <a:cs typeface="Arial"/>
              <a:sym typeface="Arial"/>
            </a:endParaRPr>
          </a:p>
        </p:txBody>
      </p:sp>
      <p:sp>
        <p:nvSpPr>
          <p:cNvPr id="239" name="Google Shape;239;g92e6739a07_0_25"/>
          <p:cNvSpPr/>
          <p:nvPr/>
        </p:nvSpPr>
        <p:spPr>
          <a:xfrm>
            <a:off x="4664450" y="1543500"/>
            <a:ext cx="4986300" cy="3771000"/>
          </a:xfrm>
          <a:prstGeom prst="rect">
            <a:avLst/>
          </a:prstGeom>
          <a:noFill/>
          <a:ln>
            <a:noFill/>
          </a:ln>
        </p:spPr>
        <p:txBody>
          <a:bodyPr spcFirstLastPara="1" wrap="square" lIns="91425" tIns="45700" rIns="91425" bIns="45700" anchor="t" anchorCtr="0">
            <a:noAutofit/>
          </a:bodyPr>
          <a:lstStyle/>
          <a:p>
            <a:pPr marL="285750" lvl="0" indent="-285750" algn="just" rtl="0">
              <a:lnSpc>
                <a:spcPct val="107000"/>
              </a:lnSpc>
              <a:spcBef>
                <a:spcPts val="0"/>
              </a:spcBef>
              <a:spcAft>
                <a:spcPts val="0"/>
              </a:spcAft>
              <a:buClr>
                <a:schemeClr val="dk1"/>
              </a:buClr>
              <a:buSzPts val="1600"/>
              <a:buChar char="•"/>
            </a:pPr>
            <a:endParaRPr sz="1600" dirty="0">
              <a:solidFill>
                <a:schemeClr val="dk1"/>
              </a:solidFill>
            </a:endParaRPr>
          </a:p>
        </p:txBody>
      </p:sp>
      <p:pic>
        <p:nvPicPr>
          <p:cNvPr id="240" name="Google Shape;240;g92e6739a07_0_2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241" name="Google Shape;241;g92e6739a07_0_25"/>
          <p:cNvPicPr preferRelativeResize="0"/>
          <p:nvPr/>
        </p:nvPicPr>
        <p:blipFill rotWithShape="1">
          <a:blip r:embed="rId4">
            <a:alphaModFix/>
          </a:blip>
          <a:srcRect l="4237" t="23225" r="3443" b="12880"/>
          <a:stretch/>
        </p:blipFill>
        <p:spPr>
          <a:xfrm>
            <a:off x="416532" y="3289324"/>
            <a:ext cx="5638801" cy="29142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9cb1e835b6_0_19"/>
          <p:cNvSpPr txBox="1">
            <a:spLocks noGrp="1"/>
          </p:cNvSpPr>
          <p:nvPr>
            <p:ph type="body" idx="1"/>
          </p:nvPr>
        </p:nvSpPr>
        <p:spPr>
          <a:xfrm>
            <a:off x="528321" y="1784412"/>
            <a:ext cx="11003772" cy="4412202"/>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None/>
            </a:pPr>
            <a:r>
              <a:rPr lang="ru-RU" sz="3200" b="1" dirty="0">
                <a:latin typeface="+mj-lt"/>
              </a:rPr>
              <a:t>Programmi sümbol </a:t>
            </a:r>
            <a:r>
              <a:rPr lang="et-EE" sz="3200" b="1" dirty="0">
                <a:latin typeface="+mj-lt"/>
              </a:rPr>
              <a:t>– Sõber Karu</a:t>
            </a:r>
            <a:endParaRPr sz="3200" b="1" dirty="0">
              <a:latin typeface="+mj-lt"/>
            </a:endParaRPr>
          </a:p>
          <a:p>
            <a:pPr marL="914400" lvl="0" indent="0" algn="just" rtl="0">
              <a:lnSpc>
                <a:spcPct val="100000"/>
              </a:lnSpc>
              <a:spcBef>
                <a:spcPts val="1000"/>
              </a:spcBef>
              <a:spcAft>
                <a:spcPts val="0"/>
              </a:spcAft>
              <a:buNone/>
            </a:pPr>
            <a:endParaRPr sz="2000" b="1" dirty="0">
              <a:latin typeface="+mj-lt"/>
            </a:endParaRPr>
          </a:p>
          <a:p>
            <a:pPr marL="457200" lvl="0" indent="-355600" algn="just" rtl="0">
              <a:lnSpc>
                <a:spcPct val="100000"/>
              </a:lnSpc>
              <a:spcBef>
                <a:spcPts val="0"/>
              </a:spcBef>
              <a:spcAft>
                <a:spcPts val="0"/>
              </a:spcAft>
              <a:buSzPts val="2000"/>
              <a:buChar char="•"/>
            </a:pPr>
            <a:r>
              <a:rPr lang="et-EE" sz="2000" dirty="0">
                <a:latin typeface="+mj-lt"/>
              </a:rPr>
              <a:t>Nimetus - </a:t>
            </a:r>
            <a:r>
              <a:rPr lang="et-EE" sz="2000" b="1" dirty="0">
                <a:latin typeface="+mj-lt"/>
              </a:rPr>
              <a:t>Sõber Karu. </a:t>
            </a:r>
          </a:p>
          <a:p>
            <a:pPr marL="101600" lvl="0" indent="0" algn="just" rtl="0">
              <a:lnSpc>
                <a:spcPct val="100000"/>
              </a:lnSpc>
              <a:spcBef>
                <a:spcPts val="0"/>
              </a:spcBef>
              <a:spcAft>
                <a:spcPts val="0"/>
              </a:spcAft>
              <a:buSzPts val="2000"/>
              <a:buNone/>
            </a:pPr>
            <a:r>
              <a:rPr lang="et-EE" sz="2000" dirty="0">
                <a:latin typeface="+mj-lt"/>
              </a:rPr>
              <a:t>      Suur – õpetajale; väike – igale lapsele.</a:t>
            </a:r>
          </a:p>
          <a:p>
            <a:pPr marL="457200" lvl="0" indent="0" algn="just" rtl="0">
              <a:lnSpc>
                <a:spcPct val="100000"/>
              </a:lnSpc>
              <a:spcBef>
                <a:spcPts val="1000"/>
              </a:spcBef>
              <a:spcAft>
                <a:spcPts val="0"/>
              </a:spcAft>
              <a:buSzPts val="2800"/>
              <a:buNone/>
            </a:pPr>
            <a:endParaRPr lang="et-EE" sz="2000" b="1" dirty="0">
              <a:latin typeface="+mj-lt"/>
            </a:endParaRPr>
          </a:p>
          <a:p>
            <a:pPr marL="457200" lvl="0" indent="-355600" algn="just" rtl="0">
              <a:lnSpc>
                <a:spcPct val="100000"/>
              </a:lnSpc>
              <a:spcBef>
                <a:spcPts val="0"/>
              </a:spcBef>
              <a:spcAft>
                <a:spcPts val="0"/>
              </a:spcAft>
              <a:buSzPts val="2000"/>
              <a:buChar char="•"/>
            </a:pPr>
            <a:r>
              <a:rPr lang="et-EE" sz="2000" dirty="0">
                <a:latin typeface="+mj-lt"/>
              </a:rPr>
              <a:t>Lilla värvitoon - turvalisuse ja sallivuse värv. </a:t>
            </a:r>
          </a:p>
          <a:p>
            <a:pPr marL="101600" lvl="0" indent="0" algn="just" rtl="0">
              <a:lnSpc>
                <a:spcPct val="100000"/>
              </a:lnSpc>
              <a:spcBef>
                <a:spcPts val="0"/>
              </a:spcBef>
              <a:spcAft>
                <a:spcPts val="0"/>
              </a:spcAft>
              <a:buSzPts val="2000"/>
              <a:buNone/>
            </a:pPr>
            <a:r>
              <a:rPr lang="et-EE" sz="2000" dirty="0">
                <a:latin typeface="+mj-lt"/>
              </a:rPr>
              <a:t>     Rahvusvahelise kiusamisvastase päeva värv.</a:t>
            </a:r>
          </a:p>
          <a:p>
            <a:pPr marL="457200" lvl="0" indent="0" algn="just" rtl="0">
              <a:lnSpc>
                <a:spcPct val="100000"/>
              </a:lnSpc>
              <a:spcBef>
                <a:spcPts val="0"/>
              </a:spcBef>
              <a:spcAft>
                <a:spcPts val="0"/>
              </a:spcAft>
              <a:buSzPts val="2800"/>
              <a:buNone/>
            </a:pPr>
            <a:endParaRPr lang="et-EE" sz="2000" dirty="0">
              <a:latin typeface="+mj-lt"/>
            </a:endParaRPr>
          </a:p>
          <a:p>
            <a:pPr indent="-355600" algn="just">
              <a:lnSpc>
                <a:spcPct val="100000"/>
              </a:lnSpc>
              <a:spcBef>
                <a:spcPts val="0"/>
              </a:spcBef>
              <a:buSzPts val="2000"/>
            </a:pPr>
            <a:r>
              <a:rPr lang="et-EE" sz="2000" b="1" dirty="0">
                <a:latin typeface="+mj-lt"/>
              </a:rPr>
              <a:t>Õppevahend: </a:t>
            </a:r>
            <a:r>
              <a:rPr lang="et-EE" sz="2000" dirty="0">
                <a:solidFill>
                  <a:srgbClr val="000000"/>
                </a:solidFill>
                <a:effectLst/>
                <a:latin typeface="+mj-lt"/>
                <a:ea typeface="Calibri" panose="020F0502020204030204" pitchFamily="34" charset="0"/>
                <a:cs typeface="Times New Roman" panose="02020603050405020304" pitchFamily="18" charset="0"/>
              </a:rPr>
              <a:t>hea kaaslase (p</a:t>
            </a:r>
            <a:r>
              <a:rPr lang="et-EE" sz="2000" dirty="0">
                <a:latin typeface="+mj-lt"/>
              </a:rPr>
              <a:t>rogrammi põhiväärtuste)</a:t>
            </a:r>
            <a:r>
              <a:rPr lang="et-EE" sz="2000" dirty="0">
                <a:solidFill>
                  <a:srgbClr val="000000"/>
                </a:solidFill>
                <a:effectLst/>
                <a:latin typeface="+mj-lt"/>
                <a:ea typeface="Calibri" panose="020F0502020204030204" pitchFamily="34" charset="0"/>
                <a:cs typeface="Times New Roman" panose="02020603050405020304" pitchFamily="18" charset="0"/>
              </a:rPr>
              <a:t> mõiste meeldetuletaja, lohutaja ja hääletoru. Lastekoosolekutel </a:t>
            </a:r>
            <a:r>
              <a:rPr lang="et-EE" sz="2000" dirty="0">
                <a:solidFill>
                  <a:srgbClr val="000000"/>
                </a:solidFill>
                <a:latin typeface="+mj-lt"/>
                <a:ea typeface="Calibri" panose="020F0502020204030204" pitchFamily="34" charset="0"/>
                <a:cs typeface="Times New Roman" panose="02020603050405020304" pitchFamily="18" charset="0"/>
              </a:rPr>
              <a:t>ehk</a:t>
            </a:r>
            <a:r>
              <a:rPr lang="et-EE" sz="2000" dirty="0">
                <a:solidFill>
                  <a:srgbClr val="000000"/>
                </a:solidFill>
                <a:effectLst/>
                <a:latin typeface="+mj-lt"/>
                <a:ea typeface="Calibri" panose="020F0502020204030204" pitchFamily="34" charset="0"/>
                <a:cs typeface="Times New Roman" panose="02020603050405020304" pitchFamily="18" charset="0"/>
              </a:rPr>
              <a:t> karukoosolekutel</a:t>
            </a:r>
            <a:r>
              <a:rPr lang="et-EE" sz="2000" dirty="0">
                <a:solidFill>
                  <a:srgbClr val="000000"/>
                </a:solidFill>
                <a:effectLst/>
                <a:latin typeface="+mj-lt"/>
                <a:ea typeface="Times New Roman" panose="02020603050405020304" pitchFamily="18" charset="0"/>
                <a:cs typeface="Times New Roman" panose="02020603050405020304" pitchFamily="18" charset="0"/>
              </a:rPr>
              <a:t> </a:t>
            </a:r>
            <a:r>
              <a:rPr lang="et-EE" sz="2000" dirty="0">
                <a:solidFill>
                  <a:srgbClr val="000000"/>
                </a:solidFill>
                <a:effectLst/>
                <a:latin typeface="+mj-lt"/>
                <a:ea typeface="Calibri" panose="020F0502020204030204" pitchFamily="34" charset="0"/>
                <a:cs typeface="Times New Roman" panose="02020603050405020304" pitchFamily="18" charset="0"/>
              </a:rPr>
              <a:t>on Sõber Karu abil </a:t>
            </a:r>
            <a:r>
              <a:rPr lang="et-EE" sz="2000" dirty="0">
                <a:solidFill>
                  <a:srgbClr val="000000"/>
                </a:solidFill>
                <a:latin typeface="+mj-lt"/>
                <a:ea typeface="Calibri" panose="020F0502020204030204" pitchFamily="34" charset="0"/>
                <a:cs typeface="Times New Roman" panose="02020603050405020304" pitchFamily="18" charset="0"/>
              </a:rPr>
              <a:t>lastel</a:t>
            </a:r>
            <a:r>
              <a:rPr lang="et-EE" sz="2000" dirty="0">
                <a:solidFill>
                  <a:srgbClr val="000000"/>
                </a:solidFill>
                <a:effectLst/>
                <a:latin typeface="+mj-lt"/>
                <a:ea typeface="Calibri" panose="020F0502020204030204" pitchFamily="34" charset="0"/>
                <a:cs typeface="Times New Roman" panose="02020603050405020304" pitchFamily="18" charset="0"/>
              </a:rPr>
              <a:t> kergem rääkida oma tunnetest ja kogemustest</a:t>
            </a:r>
            <a:r>
              <a:rPr lang="et-EE" sz="2000" dirty="0">
                <a:solidFill>
                  <a:srgbClr val="000000"/>
                </a:solidFill>
                <a:effectLst/>
                <a:latin typeface="+mj-lt"/>
                <a:ea typeface="Times New Roman" panose="02020603050405020304" pitchFamily="18" charset="0"/>
                <a:cs typeface="Times New Roman" panose="02020603050405020304" pitchFamily="18" charset="0"/>
              </a:rPr>
              <a:t>, arutada või mängida läbi võimalikke elulisi situatsioone ja teha kokkuleppeid grupis käitumiseks vastavates olukordades.</a:t>
            </a:r>
            <a:endParaRPr lang="et-EE" sz="2000" dirty="0">
              <a:latin typeface="+mj-lt"/>
            </a:endParaRPr>
          </a:p>
          <a:p>
            <a:pPr marL="0" lvl="0" indent="0" algn="just" rtl="0">
              <a:lnSpc>
                <a:spcPct val="100000"/>
              </a:lnSpc>
              <a:spcBef>
                <a:spcPts val="1000"/>
              </a:spcBef>
              <a:spcAft>
                <a:spcPts val="0"/>
              </a:spcAft>
              <a:buNone/>
            </a:pPr>
            <a:endParaRPr sz="2000" b="1" dirty="0">
              <a:latin typeface="+mj-lt"/>
            </a:endParaRPr>
          </a:p>
          <a:p>
            <a:pPr marL="0" lvl="0" indent="0" algn="just" rtl="0">
              <a:lnSpc>
                <a:spcPct val="100000"/>
              </a:lnSpc>
              <a:spcBef>
                <a:spcPts val="1000"/>
              </a:spcBef>
              <a:spcAft>
                <a:spcPts val="0"/>
              </a:spcAft>
              <a:buNone/>
            </a:pPr>
            <a:endParaRPr sz="2000" dirty="0">
              <a:latin typeface="+mj-lt"/>
            </a:endParaRPr>
          </a:p>
        </p:txBody>
      </p:sp>
      <p:pic>
        <p:nvPicPr>
          <p:cNvPr id="231" name="Google Shape;231;g9cb1e835b6_0_19"/>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6" name="Picture 5">
            <a:extLst>
              <a:ext uri="{FF2B5EF4-FFF2-40B4-BE49-F238E27FC236}">
                <a16:creationId xmlns:a16="http://schemas.microsoft.com/office/drawing/2014/main" id="{BBB59D86-0BB3-4373-9FA5-75F8CF3178F1}"/>
              </a:ext>
            </a:extLst>
          </p:cNvPr>
          <p:cNvPicPr>
            <a:picLocks noChangeAspect="1"/>
          </p:cNvPicPr>
          <p:nvPr/>
        </p:nvPicPr>
        <p:blipFill>
          <a:blip r:embed="rId4"/>
          <a:stretch>
            <a:fillRect/>
          </a:stretch>
        </p:blipFill>
        <p:spPr>
          <a:xfrm>
            <a:off x="8137191" y="1690288"/>
            <a:ext cx="3100360" cy="289660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92e6739a07_0_165"/>
          <p:cNvSpPr txBox="1">
            <a:spLocks noGrp="1"/>
          </p:cNvSpPr>
          <p:nvPr>
            <p:ph type="title"/>
          </p:nvPr>
        </p:nvSpPr>
        <p:spPr>
          <a:xfrm>
            <a:off x="639590" y="1654741"/>
            <a:ext cx="10693905" cy="491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dirty="0">
                <a:solidFill>
                  <a:srgbClr val="000000"/>
                </a:solidFill>
              </a:rPr>
              <a:t>Suur Sõber Karu</a:t>
            </a:r>
            <a:r>
              <a:rPr lang="et-EE" dirty="0">
                <a:solidFill>
                  <a:srgbClr val="000000"/>
                </a:solidFill>
              </a:rPr>
              <a:t> on</a:t>
            </a:r>
            <a:r>
              <a:rPr lang="ru-RU" dirty="0">
                <a:solidFill>
                  <a:srgbClr val="000000"/>
                </a:solidFill>
              </a:rPr>
              <a:t> perede külastaja ning ühendajana </a:t>
            </a:r>
            <a:endParaRPr dirty="0">
              <a:solidFill>
                <a:srgbClr val="000000"/>
              </a:solidFill>
            </a:endParaRPr>
          </a:p>
        </p:txBody>
      </p:sp>
      <p:sp>
        <p:nvSpPr>
          <p:cNvPr id="238" name="Google Shape;238;g92e6739a07_0_165"/>
          <p:cNvSpPr txBox="1"/>
          <p:nvPr/>
        </p:nvSpPr>
        <p:spPr>
          <a:xfrm>
            <a:off x="2922276" y="2410404"/>
            <a:ext cx="9056364" cy="3533195"/>
          </a:xfrm>
          <a:prstGeom prst="rect">
            <a:avLst/>
          </a:prstGeom>
          <a:noFill/>
          <a:ln>
            <a:noFill/>
          </a:ln>
        </p:spPr>
        <p:txBody>
          <a:bodyPr spcFirstLastPara="1" wrap="square" lIns="91425" tIns="91425" rIns="91425" bIns="91425" anchor="t" anchorCtr="0">
            <a:noAutofit/>
          </a:bodyPr>
          <a:lstStyle/>
          <a:p>
            <a:pPr marL="101600" marR="0" lvl="0" algn="l" rtl="0">
              <a:lnSpc>
                <a:spcPct val="115000"/>
              </a:lnSpc>
              <a:spcBef>
                <a:spcPts val="0"/>
              </a:spcBef>
              <a:spcAft>
                <a:spcPts val="0"/>
              </a:spcAft>
              <a:buClr>
                <a:srgbClr val="000000"/>
              </a:buClr>
              <a:buSzPts val="2000"/>
            </a:pPr>
            <a:r>
              <a:rPr lang="et-EE" sz="1600" dirty="0"/>
              <a:t>Peale seda, kui lapsed on Sõber Karuga tutvunud „Kiusamisest vabaks!“ karukoosolekutel, hakkab ta neil kõigil järgemööda kodudes külas käima. Sõber Karu käib laste juures selleks, et toetada programmi väärtusi ka koduses keskkonnas. </a:t>
            </a:r>
          </a:p>
          <a:p>
            <a:pPr marL="101600" marR="0" lvl="0" algn="l" rtl="0">
              <a:lnSpc>
                <a:spcPct val="115000"/>
              </a:lnSpc>
              <a:spcBef>
                <a:spcPts val="0"/>
              </a:spcBef>
              <a:spcAft>
                <a:spcPts val="0"/>
              </a:spcAft>
              <a:buClr>
                <a:srgbClr val="000000"/>
              </a:buClr>
              <a:buSzPts val="2000"/>
            </a:pPr>
            <a:endParaRPr lang="et-EE" sz="1600" dirty="0"/>
          </a:p>
          <a:p>
            <a:pPr marL="101600" marR="0" lvl="0" algn="l" rtl="0">
              <a:lnSpc>
                <a:spcPct val="115000"/>
              </a:lnSpc>
              <a:spcBef>
                <a:spcPts val="0"/>
              </a:spcBef>
              <a:spcAft>
                <a:spcPts val="0"/>
              </a:spcAft>
              <a:buClr>
                <a:srgbClr val="000000"/>
              </a:buClr>
              <a:buSzPts val="2000"/>
            </a:pPr>
            <a:r>
              <a:rPr lang="et-EE" sz="1600" b="1" dirty="0"/>
              <a:t>Märkmiku täitmise põhisõnumid: </a:t>
            </a:r>
          </a:p>
          <a:p>
            <a:pPr marL="101600" marR="0" lvl="0" algn="l" rtl="0">
              <a:lnSpc>
                <a:spcPct val="115000"/>
              </a:lnSpc>
              <a:spcBef>
                <a:spcPts val="0"/>
              </a:spcBef>
              <a:spcAft>
                <a:spcPts val="0"/>
              </a:spcAft>
              <a:buClr>
                <a:srgbClr val="000000"/>
              </a:buClr>
              <a:buSzPts val="2000"/>
            </a:pPr>
            <a:r>
              <a:rPr lang="et-EE" sz="1600" dirty="0"/>
              <a:t>• Suur Sõber Karu käib nädalavahetustel kodudes loositava graafiku alusel; </a:t>
            </a:r>
          </a:p>
          <a:p>
            <a:pPr marL="101600" marR="0" lvl="0" algn="l" rtl="0">
              <a:lnSpc>
                <a:spcPct val="115000"/>
              </a:lnSpc>
              <a:spcBef>
                <a:spcPts val="0"/>
              </a:spcBef>
              <a:spcAft>
                <a:spcPts val="0"/>
              </a:spcAft>
              <a:buClr>
                <a:srgbClr val="000000"/>
              </a:buClr>
              <a:buSzPts val="2000"/>
            </a:pPr>
            <a:r>
              <a:rPr lang="et-EE" sz="1600" dirty="0"/>
              <a:t>• esimese sissekande märkmikusse teeb õpetaja; </a:t>
            </a:r>
          </a:p>
          <a:p>
            <a:pPr marL="101600" marR="0" lvl="0" algn="l" rtl="0">
              <a:lnSpc>
                <a:spcPct val="115000"/>
              </a:lnSpc>
              <a:spcBef>
                <a:spcPts val="0"/>
              </a:spcBef>
              <a:spcAft>
                <a:spcPts val="0"/>
              </a:spcAft>
              <a:buClr>
                <a:srgbClr val="000000"/>
              </a:buClr>
              <a:buSzPts val="2000"/>
            </a:pPr>
            <a:r>
              <a:rPr lang="et-EE" sz="1600" dirty="0"/>
              <a:t>• märkmiku täitmine ühendab erinevaid peresid ja annab igale lapsele võimaluse olla uhke oma pere üle; </a:t>
            </a:r>
          </a:p>
          <a:p>
            <a:pPr marL="101600" marR="0" lvl="0" algn="l" rtl="0">
              <a:lnSpc>
                <a:spcPct val="115000"/>
              </a:lnSpc>
              <a:spcBef>
                <a:spcPts val="0"/>
              </a:spcBef>
              <a:spcAft>
                <a:spcPts val="0"/>
              </a:spcAft>
              <a:buClr>
                <a:srgbClr val="000000"/>
              </a:buClr>
              <a:buSzPts val="2000"/>
            </a:pPr>
            <a:r>
              <a:rPr lang="et-EE" sz="1600" dirty="0"/>
              <a:t>• pere loeb märkmikust teiste perede tehtud sissekandeid;</a:t>
            </a:r>
          </a:p>
          <a:p>
            <a:pPr marL="101600" marR="0" lvl="0" algn="l" rtl="0">
              <a:lnSpc>
                <a:spcPct val="115000"/>
              </a:lnSpc>
              <a:spcBef>
                <a:spcPts val="0"/>
              </a:spcBef>
              <a:spcAft>
                <a:spcPts val="0"/>
              </a:spcAft>
              <a:buClr>
                <a:srgbClr val="000000"/>
              </a:buClr>
              <a:buSzPts val="2000"/>
            </a:pPr>
            <a:r>
              <a:rPr lang="et-EE" sz="1600" dirty="0"/>
              <a:t>• pere kirjutab märkmikku jutukesi vastavalt valitud ülesannele ning lisab joonistusi või fotosid, kus fookuses on ühised väärtused, mitte pere materiaalsed võimalused.</a:t>
            </a:r>
            <a:endParaRPr lang="et-EE" sz="1600" b="0" i="0" u="none" strike="noStrike" cap="none" dirty="0">
              <a:solidFill>
                <a:srgbClr val="000000"/>
              </a:solidFill>
              <a:latin typeface="Arial"/>
              <a:ea typeface="Arial"/>
              <a:cs typeface="Arial"/>
              <a:sym typeface="Arial"/>
            </a:endParaRPr>
          </a:p>
          <a:p>
            <a:pPr marL="101600" marR="0" lvl="0" algn="l" rtl="0">
              <a:lnSpc>
                <a:spcPct val="115000"/>
              </a:lnSpc>
              <a:spcBef>
                <a:spcPts val="0"/>
              </a:spcBef>
              <a:spcAft>
                <a:spcPts val="0"/>
              </a:spcAft>
              <a:buClr>
                <a:srgbClr val="000000"/>
              </a:buClr>
              <a:buSzPts val="2000"/>
            </a:pPr>
            <a:endParaRPr sz="1600" b="0" i="0" u="none" strike="noStrike" cap="none" dirty="0">
              <a:solidFill>
                <a:srgbClr val="000000"/>
              </a:solidFill>
              <a:latin typeface="Arial"/>
              <a:ea typeface="Arial"/>
              <a:cs typeface="Arial"/>
              <a:sym typeface="Arial"/>
            </a:endParaRPr>
          </a:p>
        </p:txBody>
      </p:sp>
      <p:sp>
        <p:nvSpPr>
          <p:cNvPr id="241" name="Google Shape;241;g92e6739a07_0_165"/>
          <p:cNvSpPr txBox="1"/>
          <p:nvPr/>
        </p:nvSpPr>
        <p:spPr>
          <a:xfrm>
            <a:off x="639590" y="6065964"/>
            <a:ext cx="11089332" cy="50102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et-EE" sz="1600" b="1" i="1" u="none" strike="noStrike" cap="none" dirty="0">
                <a:solidFill>
                  <a:srgbClr val="000000"/>
                </a:solidFill>
                <a:latin typeface="Arial"/>
                <a:ea typeface="Arial"/>
                <a:cs typeface="Arial"/>
                <a:sym typeface="Arial"/>
              </a:rPr>
              <a:t>Näide. </a:t>
            </a:r>
            <a:r>
              <a:rPr lang="et-EE" sz="1600" b="0" i="1" u="none" strike="noStrike" cap="none" dirty="0">
                <a:solidFill>
                  <a:srgbClr val="000000"/>
                </a:solidFill>
                <a:latin typeface="Arial"/>
                <a:ea typeface="Arial"/>
                <a:cs typeface="Arial"/>
                <a:sym typeface="Arial"/>
              </a:rPr>
              <a:t>Kirjutage lapsega eelnevalt arutades, mis teeb tema perele kõige rohkem rõõmu. Lisage joonistusi või fotosid.</a:t>
            </a:r>
          </a:p>
        </p:txBody>
      </p:sp>
      <p:pic>
        <p:nvPicPr>
          <p:cNvPr id="3" name="Picture 2">
            <a:extLst>
              <a:ext uri="{FF2B5EF4-FFF2-40B4-BE49-F238E27FC236}">
                <a16:creationId xmlns:a16="http://schemas.microsoft.com/office/drawing/2014/main" id="{DDE4285C-D726-4F82-A8C5-96A510638565}"/>
              </a:ext>
            </a:extLst>
          </p:cNvPr>
          <p:cNvPicPr>
            <a:picLocks noChangeAspect="1"/>
          </p:cNvPicPr>
          <p:nvPr/>
        </p:nvPicPr>
        <p:blipFill rotWithShape="1">
          <a:blip r:embed="rId3"/>
          <a:srcRect l="26207" t="15803" r="26042" b="12313"/>
          <a:stretch/>
        </p:blipFill>
        <p:spPr>
          <a:xfrm>
            <a:off x="453391" y="3694423"/>
            <a:ext cx="2076102" cy="2083585"/>
          </a:xfrm>
          <a:prstGeom prst="rect">
            <a:avLst/>
          </a:prstGeom>
        </p:spPr>
      </p:pic>
      <p:pic>
        <p:nvPicPr>
          <p:cNvPr id="9" name="Picture 2">
            <a:extLst>
              <a:ext uri="{FF2B5EF4-FFF2-40B4-BE49-F238E27FC236}">
                <a16:creationId xmlns:a16="http://schemas.microsoft.com/office/drawing/2014/main" id="{F0840944-658D-46F3-A862-D213E81644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71" t="11619" r="14977" b="9138"/>
          <a:stretch/>
        </p:blipFill>
        <p:spPr bwMode="auto">
          <a:xfrm>
            <a:off x="1394460" y="2410404"/>
            <a:ext cx="1527816" cy="1209522"/>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40;g92e6739a07_0_25">
            <a:extLst>
              <a:ext uri="{FF2B5EF4-FFF2-40B4-BE49-F238E27FC236}">
                <a16:creationId xmlns:a16="http://schemas.microsoft.com/office/drawing/2014/main" id="{0D6E8A60-8CF2-4B93-A288-EB336DF997BC}"/>
              </a:ext>
            </a:extLst>
          </p:cNvPr>
          <p:cNvPicPr preferRelativeResize="0"/>
          <p:nvPr/>
        </p:nvPicPr>
        <p:blipFill rotWithShape="1">
          <a:blip r:embed="rId5">
            <a:alphaModFix/>
          </a:blip>
          <a:srcRect t="5226" b="15218"/>
          <a:stretch/>
        </p:blipFill>
        <p:spPr>
          <a:xfrm>
            <a:off x="0" y="0"/>
            <a:ext cx="12191999" cy="1185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56"/>
        <p:cNvGrpSpPr/>
        <p:nvPr/>
      </p:nvGrpSpPr>
      <p:grpSpPr>
        <a:xfrm>
          <a:off x="0" y="0"/>
          <a:ext cx="0" cy="0"/>
          <a:chOff x="0" y="0"/>
          <a:chExt cx="0" cy="0"/>
        </a:xfrm>
      </p:grpSpPr>
      <p:sp>
        <p:nvSpPr>
          <p:cNvPr id="257" name="Google Shape;257;g928d8f59ee_0_34"/>
          <p:cNvSpPr txBox="1">
            <a:spLocks noGrp="1"/>
          </p:cNvSpPr>
          <p:nvPr>
            <p:ph type="title"/>
          </p:nvPr>
        </p:nvSpPr>
        <p:spPr>
          <a:xfrm>
            <a:off x="1395750" y="2744824"/>
            <a:ext cx="9400500" cy="2293707"/>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Clr>
                <a:schemeClr val="dk1"/>
              </a:buClr>
              <a:buSzPts val="1100"/>
              <a:buFont typeface="Arial"/>
              <a:buNone/>
            </a:pPr>
            <a:r>
              <a:rPr lang="et-EE" dirty="0">
                <a:solidFill>
                  <a:srgbClr val="000000"/>
                </a:solidFill>
                <a:latin typeface="Arial"/>
                <a:ea typeface="Arial"/>
                <a:cs typeface="Arial"/>
                <a:sym typeface="Arial"/>
              </a:rPr>
              <a:t>III. </a:t>
            </a:r>
            <a:r>
              <a:rPr lang="ru-RU" dirty="0">
                <a:solidFill>
                  <a:srgbClr val="000000"/>
                </a:solidFill>
                <a:latin typeface="Arial"/>
                <a:ea typeface="Arial"/>
                <a:cs typeface="Arial"/>
                <a:sym typeface="Arial"/>
              </a:rPr>
              <a:t>PROGRAMMI VÄÄRTUSTE JA PÕHIMÕTETE</a:t>
            </a:r>
            <a:endParaRPr dirty="0">
              <a:solidFill>
                <a:srgbClr val="000000"/>
              </a:solidFill>
              <a:latin typeface="Arial"/>
              <a:ea typeface="Arial"/>
              <a:cs typeface="Arial"/>
              <a:sym typeface="Arial"/>
            </a:endParaRPr>
          </a:p>
          <a:p>
            <a:pPr marL="0" lvl="0" indent="0" algn="ctr" rtl="0">
              <a:lnSpc>
                <a:spcPct val="150000"/>
              </a:lnSpc>
              <a:spcBef>
                <a:spcPts val="0"/>
              </a:spcBef>
              <a:spcAft>
                <a:spcPts val="0"/>
              </a:spcAft>
              <a:buClr>
                <a:schemeClr val="dk1"/>
              </a:buClr>
              <a:buSzPts val="1100"/>
              <a:buFont typeface="Arial"/>
              <a:buNone/>
            </a:pPr>
            <a:r>
              <a:rPr lang="ru-RU" dirty="0">
                <a:solidFill>
                  <a:srgbClr val="000000"/>
                </a:solidFill>
                <a:latin typeface="Arial"/>
                <a:ea typeface="Arial"/>
                <a:cs typeface="Arial"/>
                <a:sym typeface="Arial"/>
              </a:rPr>
              <a:t>JUURUTAMINE HARIDUSASUTUSES </a:t>
            </a:r>
            <a:br>
              <a:rPr lang="ru-RU" dirty="0">
                <a:solidFill>
                  <a:srgbClr val="000000"/>
                </a:solidFill>
                <a:latin typeface="Arial"/>
                <a:ea typeface="Arial"/>
                <a:cs typeface="Arial"/>
                <a:sym typeface="Arial"/>
              </a:rPr>
            </a:br>
            <a:r>
              <a:rPr lang="ru-RU" dirty="0">
                <a:solidFill>
                  <a:srgbClr val="000000"/>
                </a:solidFill>
                <a:latin typeface="Arial"/>
                <a:ea typeface="Arial"/>
                <a:cs typeface="Arial"/>
                <a:sym typeface="Arial"/>
              </a:rPr>
              <a:t>KOOSTÖÖS LASTEVANEMATEGA</a:t>
            </a:r>
            <a:r>
              <a:rPr lang="et-EE" dirty="0">
                <a:solidFill>
                  <a:srgbClr val="000000"/>
                </a:solidFill>
                <a:latin typeface="Arial"/>
                <a:ea typeface="Arial"/>
                <a:cs typeface="Arial"/>
                <a:sym typeface="Arial"/>
              </a:rPr>
              <a:t> (kogukool)</a:t>
            </a:r>
            <a:endParaRPr dirty="0">
              <a:solidFill>
                <a:srgbClr val="000000"/>
              </a:solidFill>
              <a:latin typeface="Arial"/>
              <a:ea typeface="Arial"/>
              <a:cs typeface="Arial"/>
              <a:sym typeface="Arial"/>
            </a:endParaRPr>
          </a:p>
        </p:txBody>
      </p:sp>
      <p:pic>
        <p:nvPicPr>
          <p:cNvPr id="258" name="Google Shape;258;g928d8f59ee_0_34"/>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943974" y="2132753"/>
            <a:ext cx="9449705" cy="93732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et-EE" sz="2600" dirty="0">
                <a:solidFill>
                  <a:srgbClr val="000000"/>
                </a:solidFill>
              </a:rPr>
              <a:t>Programmi </a:t>
            </a:r>
            <a:r>
              <a:rPr lang="ru-RU" sz="2600" dirty="0">
                <a:solidFill>
                  <a:srgbClr val="000000"/>
                </a:solidFill>
              </a:rPr>
              <a:t>„Kiusamisest vabaks!“ väärtuste juurutami</a:t>
            </a:r>
            <a:r>
              <a:rPr lang="et-EE" sz="2600" dirty="0">
                <a:solidFill>
                  <a:srgbClr val="000000"/>
                </a:solidFill>
              </a:rPr>
              <a:t>se sihtrühmad:</a:t>
            </a:r>
            <a:endParaRPr sz="2600" dirty="0">
              <a:solidFill>
                <a:srgbClr val="000000"/>
              </a:solidFill>
            </a:endParaRPr>
          </a:p>
        </p:txBody>
      </p:sp>
      <p:sp>
        <p:nvSpPr>
          <p:cNvPr id="264" name="Google Shape;264;p13"/>
          <p:cNvSpPr txBox="1">
            <a:spLocks noGrp="1"/>
          </p:cNvSpPr>
          <p:nvPr>
            <p:ph type="body" idx="1"/>
          </p:nvPr>
        </p:nvSpPr>
        <p:spPr>
          <a:xfrm>
            <a:off x="781415" y="3308077"/>
            <a:ext cx="7076400" cy="2625363"/>
          </a:xfrm>
          <a:prstGeom prst="rect">
            <a:avLst/>
          </a:prstGeom>
          <a:noFill/>
          <a:ln>
            <a:noFill/>
          </a:ln>
        </p:spPr>
        <p:txBody>
          <a:bodyPr spcFirstLastPara="1" wrap="square" lIns="91425" tIns="45700" rIns="91425" bIns="45700" anchor="t" anchorCtr="0">
            <a:noAutofit/>
          </a:bodyPr>
          <a:lstStyle/>
          <a:p>
            <a:pPr marL="457200" lvl="0" indent="-406400" algn="just" rtl="0">
              <a:lnSpc>
                <a:spcPct val="80000"/>
              </a:lnSpc>
              <a:spcBef>
                <a:spcPts val="1000"/>
              </a:spcBef>
              <a:spcAft>
                <a:spcPts val="0"/>
              </a:spcAft>
              <a:buSzPts val="2800"/>
              <a:buChar char="•"/>
            </a:pPr>
            <a:r>
              <a:rPr lang="ru-RU" sz="1800" dirty="0">
                <a:solidFill>
                  <a:schemeClr val="dk1"/>
                </a:solidFill>
              </a:rPr>
              <a:t>Lastega töötavad professionaalid ehk </a:t>
            </a:r>
            <a:r>
              <a:rPr lang="ru-RU" sz="1800" b="1" dirty="0">
                <a:solidFill>
                  <a:schemeClr val="dk1"/>
                </a:solidFill>
              </a:rPr>
              <a:t>kogu </a:t>
            </a:r>
            <a:r>
              <a:rPr lang="ru-RU" sz="1800" b="1" dirty="0"/>
              <a:t>asutuse</a:t>
            </a:r>
            <a:r>
              <a:rPr lang="ru-RU" sz="1800" b="1" dirty="0">
                <a:solidFill>
                  <a:schemeClr val="dk1"/>
                </a:solidFill>
              </a:rPr>
              <a:t> personal</a:t>
            </a:r>
            <a:r>
              <a:rPr lang="ru-RU" sz="1800" dirty="0">
                <a:solidFill>
                  <a:schemeClr val="dk1"/>
                </a:solidFill>
              </a:rPr>
              <a:t>. </a:t>
            </a:r>
            <a:r>
              <a:rPr lang="et-EE" sz="1800" dirty="0">
                <a:solidFill>
                  <a:schemeClr val="dk1"/>
                </a:solidFill>
              </a:rPr>
              <a:t>Kooli personal on saanud programmi vastava koolituse, omab teadmisi kiusamise ennetamise põhimõttetest ning lähtub oma töös programmi väärtustest ning on </a:t>
            </a:r>
            <a:r>
              <a:rPr lang="ru-RU" sz="1800" dirty="0">
                <a:solidFill>
                  <a:schemeClr val="dk1"/>
                </a:solidFill>
              </a:rPr>
              <a:t>eeskuju</a:t>
            </a:r>
            <a:r>
              <a:rPr lang="et-EE" sz="1800" dirty="0">
                <a:solidFill>
                  <a:schemeClr val="dk1"/>
                </a:solidFill>
              </a:rPr>
              <a:t>k</a:t>
            </a:r>
            <a:r>
              <a:rPr lang="et-EE" sz="1800" dirty="0"/>
              <a:t>s</a:t>
            </a:r>
            <a:r>
              <a:rPr lang="ru-RU" sz="1800" dirty="0">
                <a:solidFill>
                  <a:schemeClr val="dk1"/>
                </a:solidFill>
              </a:rPr>
              <a:t>.</a:t>
            </a:r>
            <a:r>
              <a:rPr lang="et-EE" sz="1800" dirty="0">
                <a:solidFill>
                  <a:schemeClr val="dk1"/>
                </a:solidFill>
              </a:rPr>
              <a:t> </a:t>
            </a:r>
            <a:endParaRPr sz="1800" dirty="0">
              <a:solidFill>
                <a:schemeClr val="dk1"/>
              </a:solidFill>
            </a:endParaRPr>
          </a:p>
          <a:p>
            <a:pPr marL="457200" lvl="0" indent="-406400" algn="just" rtl="0">
              <a:lnSpc>
                <a:spcPct val="80000"/>
              </a:lnSpc>
              <a:spcBef>
                <a:spcPts val="1000"/>
              </a:spcBef>
              <a:spcAft>
                <a:spcPts val="0"/>
              </a:spcAft>
              <a:buSzPts val="2800"/>
              <a:buChar char="•"/>
            </a:pPr>
            <a:r>
              <a:rPr lang="ru-RU" sz="1800" b="1" dirty="0">
                <a:solidFill>
                  <a:schemeClr val="dk1"/>
                </a:solidFill>
              </a:rPr>
              <a:t>Lapsevanema</a:t>
            </a:r>
            <a:r>
              <a:rPr lang="et-EE" sz="1800" b="1" dirty="0">
                <a:solidFill>
                  <a:schemeClr val="dk1"/>
                </a:solidFill>
              </a:rPr>
              <a:t>d. </a:t>
            </a:r>
            <a:r>
              <a:rPr lang="et-EE" sz="1800" dirty="0">
                <a:solidFill>
                  <a:schemeClr val="dk1"/>
                </a:solidFill>
              </a:rPr>
              <a:t>Neid </a:t>
            </a:r>
            <a:r>
              <a:rPr lang="ru-RU" sz="1800" dirty="0">
                <a:solidFill>
                  <a:schemeClr val="dk1"/>
                </a:solidFill>
              </a:rPr>
              <a:t>innustatakse programmi tegevusi toetama ja </a:t>
            </a:r>
            <a:r>
              <a:rPr lang="et-EE" sz="1800" dirty="0">
                <a:solidFill>
                  <a:schemeClr val="dk1"/>
                </a:solidFill>
              </a:rPr>
              <a:t>juurutama </a:t>
            </a:r>
            <a:r>
              <a:rPr lang="et-EE" sz="1800" dirty="0"/>
              <a:t>programmi väärtusi koduses keskkonnas</a:t>
            </a:r>
            <a:r>
              <a:rPr lang="ru-RU" sz="1800" dirty="0">
                <a:solidFill>
                  <a:schemeClr val="dk1"/>
                </a:solidFill>
              </a:rPr>
              <a:t>.</a:t>
            </a:r>
            <a:endParaRPr sz="1800" dirty="0">
              <a:solidFill>
                <a:schemeClr val="dk1"/>
              </a:solidFill>
            </a:endParaRPr>
          </a:p>
          <a:p>
            <a:pPr marL="457200" lvl="0" indent="-406400" algn="just" rtl="0">
              <a:lnSpc>
                <a:spcPct val="80000"/>
              </a:lnSpc>
              <a:spcBef>
                <a:spcPts val="1000"/>
              </a:spcBef>
              <a:spcAft>
                <a:spcPts val="0"/>
              </a:spcAft>
              <a:buSzPts val="2800"/>
              <a:buChar char="•"/>
            </a:pPr>
            <a:r>
              <a:rPr lang="ru-RU" sz="1800" b="1" dirty="0">
                <a:solidFill>
                  <a:schemeClr val="dk1"/>
                </a:solidFill>
              </a:rPr>
              <a:t>Lapsed</a:t>
            </a:r>
            <a:r>
              <a:rPr lang="et-EE" sz="1800" b="1" dirty="0"/>
              <a:t>. </a:t>
            </a:r>
            <a:r>
              <a:rPr lang="et-EE" sz="1800" dirty="0"/>
              <a:t>Neid</a:t>
            </a:r>
            <a:r>
              <a:rPr lang="ru-RU" sz="1800" dirty="0">
                <a:solidFill>
                  <a:schemeClr val="dk1"/>
                </a:solidFill>
              </a:rPr>
              <a:t> kaasatakse kogu lastekollektiivi</a:t>
            </a:r>
            <a:r>
              <a:rPr lang="et-EE" sz="1800" dirty="0"/>
              <a:t> ja tagatakse</a:t>
            </a:r>
            <a:r>
              <a:rPr lang="et-EE" sz="1800" dirty="0">
                <a:solidFill>
                  <a:schemeClr val="dk1"/>
                </a:solidFill>
              </a:rPr>
              <a:t> koosolemise rõõmu ja ühtekuuluvustunnet.</a:t>
            </a:r>
            <a:r>
              <a:rPr lang="ru-RU" sz="1800" dirty="0">
                <a:solidFill>
                  <a:schemeClr val="dk1"/>
                </a:solidFill>
              </a:rPr>
              <a:t> Erilist tähelepanu pööratakse passiivsetele pealtvaatajatele, kes moodustavad tähtsa osa tõrjumismudelitest.  </a:t>
            </a:r>
            <a:endParaRPr sz="1800" dirty="0">
              <a:solidFill>
                <a:schemeClr val="dk1"/>
              </a:solidFill>
            </a:endParaRPr>
          </a:p>
          <a:p>
            <a:pPr marL="457200" lvl="0" indent="-228600" algn="just" rtl="0">
              <a:lnSpc>
                <a:spcPct val="80000"/>
              </a:lnSpc>
              <a:spcBef>
                <a:spcPts val="1000"/>
              </a:spcBef>
              <a:spcAft>
                <a:spcPts val="0"/>
              </a:spcAft>
              <a:buSzPts val="2800"/>
              <a:buNone/>
            </a:pPr>
            <a:endParaRPr sz="1850" dirty="0">
              <a:solidFill>
                <a:srgbClr val="002060"/>
              </a:solidFill>
            </a:endParaRPr>
          </a:p>
        </p:txBody>
      </p:sp>
      <p:pic>
        <p:nvPicPr>
          <p:cNvPr id="265" name="Google Shape;265;p13"/>
          <p:cNvPicPr preferRelativeResize="0"/>
          <p:nvPr/>
        </p:nvPicPr>
        <p:blipFill rotWithShape="1">
          <a:blip r:embed="rId3">
            <a:alphaModFix/>
          </a:blip>
          <a:srcRect/>
          <a:stretch/>
        </p:blipFill>
        <p:spPr>
          <a:xfrm>
            <a:off x="8197239" y="3553733"/>
            <a:ext cx="2961913" cy="2134050"/>
          </a:xfrm>
          <a:prstGeom prst="rect">
            <a:avLst/>
          </a:prstGeom>
          <a:noFill/>
          <a:ln>
            <a:noFill/>
          </a:ln>
        </p:spPr>
      </p:pic>
      <p:pic>
        <p:nvPicPr>
          <p:cNvPr id="266" name="Google Shape;266;p13"/>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69"/>
        <p:cNvGrpSpPr/>
        <p:nvPr/>
      </p:nvGrpSpPr>
      <p:grpSpPr>
        <a:xfrm>
          <a:off x="0" y="0"/>
          <a:ext cx="0" cy="0"/>
          <a:chOff x="0" y="0"/>
          <a:chExt cx="0" cy="0"/>
        </a:xfrm>
      </p:grpSpPr>
      <p:sp>
        <p:nvSpPr>
          <p:cNvPr id="70" name="Google Shape;70;g957a18ddc7_1_8"/>
          <p:cNvSpPr txBox="1"/>
          <p:nvPr/>
        </p:nvSpPr>
        <p:spPr>
          <a:xfrm>
            <a:off x="763451" y="1334917"/>
            <a:ext cx="10986000" cy="5275396"/>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ru-RU" sz="3200" b="1" i="0" u="none" strike="noStrike" cap="none" dirty="0">
                <a:solidFill>
                  <a:schemeClr val="dk1"/>
                </a:solidFill>
                <a:latin typeface="Arial"/>
                <a:ea typeface="Arial"/>
                <a:cs typeface="Arial"/>
                <a:sym typeface="Arial"/>
              </a:rPr>
              <a:t>ESITLUSE PEATÜKID</a:t>
            </a:r>
            <a:endParaRPr sz="3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 </a:t>
            </a:r>
            <a:endParaRPr sz="1800" b="1" i="0" u="none" strike="noStrike" cap="none" dirty="0">
              <a:solidFill>
                <a:schemeClr val="dk1"/>
              </a:solidFill>
              <a:latin typeface="Arial"/>
              <a:ea typeface="Arial"/>
              <a:cs typeface="Arial"/>
              <a:sym typeface="Arial"/>
            </a:endParaRPr>
          </a:p>
          <a:p>
            <a:pPr>
              <a:buClr>
                <a:schemeClr val="dk1"/>
              </a:buClr>
              <a:buSzPts val="1100"/>
            </a:pPr>
            <a:r>
              <a:rPr lang="ru-RU" sz="1800" b="1" i="0" u="none" strike="noStrike" cap="none" dirty="0">
                <a:solidFill>
                  <a:schemeClr val="dk1"/>
                </a:solidFill>
                <a:latin typeface="Arial"/>
                <a:ea typeface="Arial"/>
                <a:cs typeface="Arial"/>
                <a:sym typeface="Arial"/>
              </a:rPr>
              <a:t>I Kiusamise fenomen</a:t>
            </a:r>
            <a:r>
              <a:rPr lang="et-EE" sz="1800" b="1" i="0" u="none" strike="noStrike" cap="none" dirty="0">
                <a:solidFill>
                  <a:schemeClr val="dk1"/>
                </a:solidFill>
                <a:latin typeface="Arial"/>
                <a:ea typeface="Arial"/>
                <a:cs typeface="Arial"/>
                <a:sym typeface="Arial"/>
              </a:rPr>
              <a:t> </a:t>
            </a:r>
            <a:r>
              <a:rPr lang="et-EE" sz="1800" b="1" dirty="0">
                <a:solidFill>
                  <a:schemeClr val="dk1"/>
                </a:solidFill>
              </a:rPr>
              <a:t>(sisu </a:t>
            </a:r>
            <a:r>
              <a:rPr lang="et-EE" sz="1800" b="1" i="0" u="none" strike="noStrike" cap="none" dirty="0">
                <a:solidFill>
                  <a:schemeClr val="dk1"/>
                </a:solidFill>
                <a:latin typeface="Arial"/>
                <a:ea typeface="Arial"/>
                <a:cs typeface="Arial"/>
                <a:sym typeface="Arial"/>
              </a:rPr>
              <a:t>kogukoolile)</a:t>
            </a:r>
          </a:p>
          <a:p>
            <a:pPr marL="285750" indent="-285750">
              <a:buClr>
                <a:schemeClr val="dk1"/>
              </a:buClr>
              <a:buSzPts val="1100"/>
              <a:buFontTx/>
              <a:buChar char="-"/>
            </a:pPr>
            <a:r>
              <a:rPr lang="et-EE" sz="1800" b="0" i="0" u="none" strike="noStrike" cap="none" dirty="0">
                <a:solidFill>
                  <a:schemeClr val="dk1"/>
                </a:solidFill>
                <a:latin typeface="Arial"/>
                <a:ea typeface="Arial"/>
                <a:cs typeface="Arial"/>
                <a:sym typeface="Arial"/>
              </a:rPr>
              <a:t>mitte kõik pole kiusamine</a:t>
            </a:r>
          </a:p>
          <a:p>
            <a:pPr marL="285750" indent="-285750">
              <a:buClr>
                <a:schemeClr val="dk1"/>
              </a:buClr>
              <a:buSzPts val="1100"/>
              <a:buFontTx/>
              <a:buChar char="-"/>
            </a:pPr>
            <a:r>
              <a:rPr lang="ru-RU" sz="1800" b="0" i="0" u="none" strike="noStrike" cap="none" dirty="0">
                <a:solidFill>
                  <a:schemeClr val="dk1"/>
                </a:solidFill>
                <a:latin typeface="Arial"/>
                <a:ea typeface="Arial"/>
                <a:cs typeface="Arial"/>
                <a:sym typeface="Arial"/>
              </a:rPr>
              <a:t>rollid kiusamismudelis, kiusamise liigid, tagajärjed</a:t>
            </a:r>
            <a:endParaRPr lang="et-EE" sz="1800" b="0" i="0" u="none" strike="noStrike" cap="none" dirty="0">
              <a:solidFill>
                <a:schemeClr val="dk1"/>
              </a:solidFill>
              <a:latin typeface="Arial"/>
              <a:ea typeface="Arial"/>
              <a:cs typeface="Arial"/>
              <a:sym typeface="Arial"/>
            </a:endParaRPr>
          </a:p>
          <a:p>
            <a:pPr marL="285750" indent="-285750">
              <a:buClr>
                <a:schemeClr val="dk1"/>
              </a:buClr>
              <a:buSzPts val="1100"/>
              <a:buFontTx/>
              <a:buChar char="-"/>
            </a:pPr>
            <a:r>
              <a:rPr lang="ru-RU" sz="1800" b="0" i="0" u="none" strike="noStrike" cap="none" dirty="0">
                <a:solidFill>
                  <a:schemeClr val="dk1"/>
                </a:solidFill>
                <a:latin typeface="Arial"/>
                <a:ea typeface="Arial"/>
                <a:cs typeface="Arial"/>
                <a:sym typeface="Arial"/>
              </a:rPr>
              <a:t>kiusamise pealtvaataja roll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1" i="0" u="none" strike="noStrike" cap="none" dirty="0">
                <a:solidFill>
                  <a:schemeClr val="dk1"/>
                </a:solidFill>
                <a:latin typeface="Arial"/>
                <a:ea typeface="Arial"/>
                <a:cs typeface="Arial"/>
                <a:sym typeface="Arial"/>
              </a:rPr>
              <a:t>II Ülevaade programmist „Kiusamisest vabaks!“</a:t>
            </a:r>
            <a:r>
              <a:rPr lang="et-EE" sz="1800" b="1" i="0" u="none" strike="noStrike" cap="none" dirty="0">
                <a:solidFill>
                  <a:schemeClr val="dk1"/>
                </a:solidFill>
                <a:latin typeface="Arial"/>
                <a:ea typeface="Arial"/>
                <a:cs typeface="Arial"/>
                <a:sym typeface="Arial"/>
              </a:rPr>
              <a:t> (sisu I kooliastmele)</a:t>
            </a:r>
            <a:endParaRPr lang="et-EE" sz="1800" b="1" dirty="0">
              <a:solidFill>
                <a:schemeClr val="dk1"/>
              </a:solidFill>
            </a:endParaRPr>
          </a:p>
          <a:p>
            <a:pPr marL="285750" marR="0" lvl="0" indent="-285750" algn="l" rtl="0">
              <a:lnSpc>
                <a:spcPct val="100000"/>
              </a:lnSpc>
              <a:spcBef>
                <a:spcPts val="0"/>
              </a:spcBef>
              <a:spcAft>
                <a:spcPts val="0"/>
              </a:spcAft>
              <a:buClr>
                <a:srgbClr val="000000"/>
              </a:buClr>
              <a:buSzPts val="1800"/>
              <a:buFontTx/>
              <a:buChar char="-"/>
            </a:pPr>
            <a:r>
              <a:rPr lang="fi-FI" sz="1800" b="0" i="0" u="none" strike="noStrike" cap="none" dirty="0">
                <a:solidFill>
                  <a:schemeClr val="dk1"/>
                </a:solidFill>
                <a:latin typeface="Arial"/>
                <a:ea typeface="Arial"/>
                <a:cs typeface="Arial"/>
                <a:sym typeface="Arial"/>
              </a:rPr>
              <a:t>programmi eestvedaja Eestis ja Taanis</a:t>
            </a:r>
            <a:endParaRPr lang="et-EE"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Tx/>
              <a:buChar char="-"/>
            </a:pPr>
            <a:r>
              <a:rPr lang="ru-RU" sz="1800" b="0" i="0" u="none" strike="noStrike" cap="none" dirty="0">
                <a:solidFill>
                  <a:schemeClr val="dk1"/>
                </a:solidFill>
                <a:latin typeface="Arial"/>
                <a:ea typeface="Arial"/>
                <a:cs typeface="Arial"/>
                <a:sym typeface="Arial"/>
              </a:rPr>
              <a:t>programmi uuringud</a:t>
            </a:r>
            <a:endParaRPr lang="et-EE" sz="1800" dirty="0">
              <a:solidFill>
                <a:schemeClr val="dk1"/>
              </a:solidFill>
            </a:endParaRPr>
          </a:p>
          <a:p>
            <a:pPr marL="285750" marR="0" lvl="0" indent="-285750" algn="l" rtl="0">
              <a:lnSpc>
                <a:spcPct val="100000"/>
              </a:lnSpc>
              <a:spcBef>
                <a:spcPts val="0"/>
              </a:spcBef>
              <a:spcAft>
                <a:spcPts val="0"/>
              </a:spcAft>
              <a:buClr>
                <a:srgbClr val="000000"/>
              </a:buClr>
              <a:buSzPts val="1800"/>
              <a:buFontTx/>
              <a:buChar char="-"/>
            </a:pPr>
            <a:r>
              <a:rPr lang="ru-RU" sz="1800" b="0" i="0" u="none" strike="noStrike" cap="none" dirty="0">
                <a:solidFill>
                  <a:schemeClr val="dk1"/>
                </a:solidFill>
                <a:latin typeface="Arial"/>
                <a:ea typeface="Arial"/>
                <a:cs typeface="Arial"/>
                <a:sym typeface="Arial"/>
              </a:rPr>
              <a:t>tutvumine programmi metoodilis</a:t>
            </a:r>
            <a:r>
              <a:rPr lang="et-EE" sz="1800" dirty="0">
                <a:solidFill>
                  <a:schemeClr val="dk1"/>
                </a:solidFill>
              </a:rPr>
              <a:t>e kohvri sisuga</a:t>
            </a:r>
          </a:p>
          <a:p>
            <a:pPr marL="0" marR="0" lvl="0" indent="0" algn="l" rtl="0">
              <a:lnSpc>
                <a:spcPct val="100000"/>
              </a:lnSpc>
              <a:spcBef>
                <a:spcPts val="0"/>
              </a:spcBef>
              <a:spcAft>
                <a:spcPts val="0"/>
              </a:spcAft>
              <a:buClr>
                <a:srgbClr val="000000"/>
              </a:buClr>
              <a:buSzPts val="1800"/>
              <a:buFont typeface="Arial"/>
              <a:buNone/>
            </a:pPr>
            <a:endParaRPr lang="et-EE" sz="1800" b="0" i="0" u="none" strike="noStrike" cap="none" dirty="0">
              <a:solidFill>
                <a:schemeClr val="dk1"/>
              </a:solidFill>
              <a:latin typeface="Arial"/>
              <a:ea typeface="Arial"/>
              <a:cs typeface="Arial"/>
              <a:sym typeface="Arial"/>
            </a:endParaRPr>
          </a:p>
          <a:p>
            <a:pPr>
              <a:buSzPts val="1800"/>
            </a:pPr>
            <a:r>
              <a:rPr lang="ru-RU" sz="1800" b="1" i="0" u="none" strike="noStrike" cap="none" dirty="0">
                <a:solidFill>
                  <a:schemeClr val="dk1"/>
                </a:solidFill>
                <a:latin typeface="Arial"/>
                <a:ea typeface="Arial"/>
                <a:cs typeface="Arial"/>
                <a:sym typeface="Arial"/>
              </a:rPr>
              <a:t>I</a:t>
            </a:r>
            <a:r>
              <a:rPr lang="et-EE" sz="1800" b="1" i="0" u="none" strike="noStrike" cap="none" dirty="0">
                <a:solidFill>
                  <a:schemeClr val="dk1"/>
                </a:solidFill>
                <a:latin typeface="Arial"/>
                <a:ea typeface="Arial"/>
                <a:cs typeface="Arial"/>
                <a:sym typeface="Arial"/>
              </a:rPr>
              <a:t>V</a:t>
            </a:r>
            <a:r>
              <a:rPr lang="ru-RU" sz="1800" b="1" i="0" u="none" strike="noStrike" cap="none" dirty="0">
                <a:solidFill>
                  <a:schemeClr val="dk1"/>
                </a:solidFill>
                <a:latin typeface="Arial"/>
                <a:ea typeface="Arial"/>
                <a:cs typeface="Arial"/>
                <a:sym typeface="Arial"/>
              </a:rPr>
              <a:t> Programmi väärtuste ja põhimõtete juurutamine koostöös lastevanematega</a:t>
            </a:r>
            <a:r>
              <a:rPr lang="et-EE" sz="1800" b="1" i="0" u="none" strike="noStrike" cap="none" dirty="0">
                <a:solidFill>
                  <a:schemeClr val="dk1"/>
                </a:solidFill>
                <a:latin typeface="Arial"/>
                <a:ea typeface="Arial"/>
                <a:cs typeface="Arial"/>
                <a:sym typeface="Arial"/>
              </a:rPr>
              <a:t> (sisu kogukoolile)</a:t>
            </a:r>
            <a:endParaRPr lang="et-EE" sz="1800" b="1" dirty="0">
              <a:solidFill>
                <a:schemeClr val="dk1"/>
              </a:solidFill>
            </a:endParaRPr>
          </a:p>
          <a:p>
            <a:pPr marL="285750" indent="-285750">
              <a:buSzPts val="1800"/>
              <a:buFontTx/>
              <a:buChar char="-"/>
            </a:pPr>
            <a:r>
              <a:rPr lang="et-EE" sz="1800" dirty="0">
                <a:solidFill>
                  <a:schemeClr val="tx1"/>
                </a:solidFill>
              </a:rPr>
              <a:t>Igakuised tunnikavad</a:t>
            </a:r>
            <a:endParaRPr lang="et-EE" sz="1800" b="0" i="0" u="none" strike="noStrike" cap="none" dirty="0">
              <a:solidFill>
                <a:schemeClr val="tx1"/>
              </a:solidFill>
              <a:latin typeface="Arial"/>
              <a:ea typeface="Arial"/>
              <a:cs typeface="Arial"/>
              <a:sym typeface="Arial"/>
            </a:endParaRPr>
          </a:p>
          <a:p>
            <a:pPr marL="285750" indent="-285750">
              <a:buSzPts val="1800"/>
              <a:buFontTx/>
              <a:buChar char="-"/>
            </a:pPr>
            <a:r>
              <a:rPr lang="et-EE" sz="1800" b="0" i="0" u="none" strike="noStrike" cap="none" dirty="0">
                <a:solidFill>
                  <a:schemeClr val="dk1"/>
                </a:solidFill>
                <a:latin typeface="Arial"/>
                <a:ea typeface="Arial"/>
                <a:cs typeface="Arial"/>
                <a:sym typeface="Arial"/>
              </a:rPr>
              <a:t>metoodilised vahendid koostööks lastevanematega</a:t>
            </a:r>
          </a:p>
          <a:p>
            <a:pPr marL="285750" indent="-285750">
              <a:buSzPts val="1800"/>
              <a:buFontTx/>
              <a:buChar char="-"/>
            </a:pPr>
            <a:r>
              <a:rPr lang="ru-RU" sz="1800" b="0" i="0" u="none" strike="noStrike" cap="none" dirty="0">
                <a:solidFill>
                  <a:schemeClr val="dk1"/>
                </a:solidFill>
                <a:latin typeface="Arial"/>
                <a:ea typeface="Arial"/>
                <a:cs typeface="Arial"/>
                <a:sym typeface="Arial"/>
              </a:rPr>
              <a:t>nõuanded ja arutelud </a:t>
            </a:r>
            <a:endParaRPr lang="et-EE" sz="1800" dirty="0">
              <a:solidFill>
                <a:schemeClr val="dk1"/>
              </a:solidFill>
            </a:endParaRPr>
          </a:p>
          <a:p>
            <a:pPr marL="285750" indent="-285750">
              <a:buSzPts val="1800"/>
              <a:buFontTx/>
              <a:buChar char="-"/>
            </a:pPr>
            <a:r>
              <a:rPr lang="ru-RU" sz="1800" b="0" i="0" u="none" strike="noStrike" cap="none" dirty="0">
                <a:solidFill>
                  <a:schemeClr val="dk1"/>
                </a:solidFill>
                <a:latin typeface="Arial"/>
                <a:ea typeface="Arial"/>
                <a:cs typeface="Arial"/>
                <a:sym typeface="Arial"/>
              </a:rPr>
              <a:t>kasulik lisamaterjal iseseisvaks lugemiseks</a:t>
            </a:r>
            <a:endParaRPr sz="1800" b="0" i="0" u="none" strike="noStrike" cap="none" dirty="0">
              <a:solidFill>
                <a:srgbClr val="000000"/>
              </a:solidFill>
              <a:latin typeface="Arial"/>
              <a:ea typeface="Arial"/>
              <a:cs typeface="Arial"/>
              <a:sym typeface="Arial"/>
            </a:endParaRPr>
          </a:p>
        </p:txBody>
      </p:sp>
      <p:pic>
        <p:nvPicPr>
          <p:cNvPr id="71" name="Google Shape;71;g957a18ddc7_1_8"/>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
          <p:cNvSpPr/>
          <p:nvPr/>
        </p:nvSpPr>
        <p:spPr>
          <a:xfrm>
            <a:off x="4442604" y="1555700"/>
            <a:ext cx="7331021" cy="509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200" b="1" i="0" u="none" strike="noStrike" cap="none">
                <a:solidFill>
                  <a:schemeClr val="dk1"/>
                </a:solidFill>
                <a:latin typeface="Arial"/>
                <a:ea typeface="Arial"/>
                <a:cs typeface="Arial"/>
                <a:sym typeface="Arial"/>
              </a:rPr>
              <a:t>Kiusamise ennetustöö vundament on </a:t>
            </a:r>
            <a:r>
              <a:rPr lang="ru-RU" sz="3200" b="1" i="0" u="none" strike="noStrike" cap="none">
                <a:solidFill>
                  <a:schemeClr val="dk1"/>
                </a:solidFill>
                <a:latin typeface="Arial"/>
                <a:ea typeface="Arial"/>
                <a:cs typeface="Arial"/>
                <a:sym typeface="Arial"/>
              </a:rPr>
              <a:t>väärtused</a:t>
            </a:r>
            <a:r>
              <a:rPr lang="ru-RU"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p:txBody>
      </p:sp>
      <p:sp>
        <p:nvSpPr>
          <p:cNvPr id="272" name="Google Shape;272;p3"/>
          <p:cNvSpPr txBox="1"/>
          <p:nvPr/>
        </p:nvSpPr>
        <p:spPr>
          <a:xfrm>
            <a:off x="5286175" y="2354325"/>
            <a:ext cx="6454376" cy="402922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SALLIVUS</a:t>
            </a:r>
            <a:r>
              <a:rPr lang="ru-RU" sz="1800" b="0" i="0" u="none" strike="noStrike" cap="none" dirty="0">
                <a:solidFill>
                  <a:schemeClr val="dk1"/>
                </a:solidFill>
                <a:latin typeface="Arial"/>
                <a:ea typeface="Arial"/>
                <a:cs typeface="Arial"/>
                <a:sym typeface="Arial"/>
              </a:rPr>
              <a:t>   Arvestame üksteise erinevustega ja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kohtleme teineteist võrdsetena.</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AUSTUS</a:t>
            </a:r>
            <a:r>
              <a:rPr lang="ru-RU" sz="1800" b="0" i="0" u="none" strike="noStrike" cap="none" dirty="0">
                <a:solidFill>
                  <a:schemeClr val="dk1"/>
                </a:solidFill>
                <a:latin typeface="Arial"/>
                <a:ea typeface="Arial"/>
                <a:cs typeface="Arial"/>
                <a:sym typeface="Arial"/>
              </a:rPr>
              <a:t>       Arvestame kaaslastega ja oleme oma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viisaka käitumisega teineteisele eeskujuks.</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HOOLIVUS</a:t>
            </a:r>
            <a:r>
              <a:rPr lang="ru-RU" sz="1800" b="0" i="0" u="none" strike="noStrike" cap="none" dirty="0">
                <a:solidFill>
                  <a:schemeClr val="dk1"/>
                </a:solidFill>
                <a:latin typeface="Arial"/>
                <a:ea typeface="Arial"/>
                <a:cs typeface="Arial"/>
                <a:sym typeface="Arial"/>
              </a:rPr>
              <a:t>   Näitame kaaslaste suhtes üles huvi ja </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abivalmidust.</a:t>
            </a: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ru-RU" sz="2000" b="1" i="0" u="none" strike="noStrike" cap="none" dirty="0">
                <a:solidFill>
                  <a:schemeClr val="dk1"/>
                </a:solidFill>
                <a:latin typeface="Arial"/>
                <a:ea typeface="Arial"/>
                <a:cs typeface="Arial"/>
                <a:sym typeface="Arial"/>
              </a:rPr>
              <a:t>JULGUS</a:t>
            </a:r>
            <a:r>
              <a:rPr lang="ru-RU" sz="1800" b="0" i="0" u="none" strike="noStrike" cap="none" dirty="0">
                <a:solidFill>
                  <a:schemeClr val="dk1"/>
                </a:solidFill>
                <a:latin typeface="Arial"/>
                <a:ea typeface="Arial"/>
                <a:cs typeface="Arial"/>
                <a:sym typeface="Arial"/>
              </a:rPr>
              <a:t>        Jääme endale kindlaks</a:t>
            </a:r>
            <a:r>
              <a:rPr lang="ru-RU" sz="1800" b="1" i="0" u="none" strike="noStrike" cap="none" dirty="0">
                <a:solidFill>
                  <a:schemeClr val="dk1"/>
                </a:solidFill>
                <a:latin typeface="Arial"/>
                <a:ea typeface="Arial"/>
                <a:cs typeface="Arial"/>
                <a:sym typeface="Arial"/>
              </a:rPr>
              <a:t> </a:t>
            </a:r>
            <a:r>
              <a:rPr lang="ru-RU" sz="1800" b="0" i="0" u="none" strike="noStrike" cap="none" dirty="0">
                <a:solidFill>
                  <a:schemeClr val="dk1"/>
                </a:solidFill>
                <a:latin typeface="Arial"/>
                <a:ea typeface="Arial"/>
                <a:cs typeface="Arial"/>
                <a:sym typeface="Arial"/>
              </a:rPr>
              <a:t>ja kaitseme üksteist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ru-RU" sz="1800" b="0" i="0" u="none" strike="noStrike" cap="none" dirty="0">
                <a:solidFill>
                  <a:schemeClr val="dk1"/>
                </a:solidFill>
                <a:latin typeface="Arial"/>
                <a:ea typeface="Arial"/>
                <a:cs typeface="Arial"/>
                <a:sym typeface="Arial"/>
              </a:rPr>
              <a:t>                         ebaõigluse eest.</a:t>
            </a: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ru-RU" sz="1400" b="1" i="1" u="none" strike="noStrike" cap="none" dirty="0">
                <a:solidFill>
                  <a:schemeClr val="dk1"/>
                </a:solidFill>
                <a:latin typeface="Arial"/>
                <a:ea typeface="Arial"/>
                <a:cs typeface="Arial"/>
                <a:sym typeface="Arial"/>
              </a:rPr>
              <a:t>Kõik ei saa olla</a:t>
            </a:r>
            <a:r>
              <a:rPr lang="ru-RU" b="1" i="1" dirty="0">
                <a:solidFill>
                  <a:schemeClr val="dk1"/>
                </a:solidFill>
              </a:rPr>
              <a:t> klassis </a:t>
            </a:r>
            <a:r>
              <a:rPr lang="ru-RU" sz="1400" b="1" i="1" u="none" strike="noStrike" cap="none" dirty="0">
                <a:solidFill>
                  <a:schemeClr val="dk1"/>
                </a:solidFill>
                <a:latin typeface="Arial"/>
                <a:ea typeface="Arial"/>
                <a:cs typeface="Arial"/>
                <a:sym typeface="Arial"/>
              </a:rPr>
              <a:t>parimad sõbrad, kuid kõik saavad ja peavad olema head kaaslased ehk käituma neljast põhiväärtusest lähtuvalt.</a:t>
            </a:r>
            <a:endParaRPr sz="1400" b="1" i="1" u="none" strike="noStrike" cap="none" dirty="0">
              <a:solidFill>
                <a:schemeClr val="dk1"/>
              </a:solidFill>
              <a:latin typeface="Arial"/>
              <a:ea typeface="Arial"/>
              <a:cs typeface="Arial"/>
              <a:sym typeface="Arial"/>
            </a:endParaRPr>
          </a:p>
        </p:txBody>
      </p:sp>
      <p:pic>
        <p:nvPicPr>
          <p:cNvPr id="273" name="Google Shape;273;p3"/>
          <p:cNvPicPr preferRelativeResize="0"/>
          <p:nvPr/>
        </p:nvPicPr>
        <p:blipFill rotWithShape="1">
          <a:blip r:embed="rId3">
            <a:alphaModFix/>
          </a:blip>
          <a:srcRect t="5226" b="15218"/>
          <a:stretch/>
        </p:blipFill>
        <p:spPr>
          <a:xfrm>
            <a:off x="0" y="0"/>
            <a:ext cx="12191999" cy="1185175"/>
          </a:xfrm>
          <a:prstGeom prst="rect">
            <a:avLst/>
          </a:prstGeom>
          <a:noFill/>
          <a:ln>
            <a:noFill/>
          </a:ln>
        </p:spPr>
      </p:pic>
      <p:sp>
        <p:nvSpPr>
          <p:cNvPr id="274" name="Google Shape;274;p3"/>
          <p:cNvSpPr/>
          <p:nvPr/>
        </p:nvSpPr>
        <p:spPr>
          <a:xfrm>
            <a:off x="226000" y="864875"/>
            <a:ext cx="2312100" cy="2011800"/>
          </a:xfrm>
          <a:prstGeom prst="flowChartConnector">
            <a:avLst/>
          </a:prstGeom>
          <a:solidFill>
            <a:srgbClr val="FFFFFF"/>
          </a:solid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ru-RU" sz="1300" b="1" i="0" u="none" strike="noStrike" cap="none">
                <a:solidFill>
                  <a:srgbClr val="000000"/>
                </a:solidFill>
                <a:latin typeface="Arial"/>
                <a:ea typeface="Arial"/>
                <a:cs typeface="Arial"/>
                <a:sym typeface="Arial"/>
              </a:rPr>
              <a:t>OOTUS VANEMATELE: programmi põhiväärtusi rakendatakse ka kodus ja suheldes teiste vanematega</a:t>
            </a:r>
            <a:endParaRPr sz="1300" b="1" i="0" u="none" strike="noStrike" cap="none">
              <a:solidFill>
                <a:srgbClr val="000000"/>
              </a:solidFill>
              <a:latin typeface="Arial"/>
              <a:ea typeface="Arial"/>
              <a:cs typeface="Arial"/>
              <a:sym typeface="Arial"/>
            </a:endParaRPr>
          </a:p>
        </p:txBody>
      </p:sp>
      <p:pic>
        <p:nvPicPr>
          <p:cNvPr id="275" name="Google Shape;275;p3"/>
          <p:cNvPicPr preferRelativeResize="0"/>
          <p:nvPr/>
        </p:nvPicPr>
        <p:blipFill>
          <a:blip r:embed="rId4">
            <a:alphaModFix/>
          </a:blip>
          <a:stretch>
            <a:fillRect/>
          </a:stretch>
        </p:blipFill>
        <p:spPr>
          <a:xfrm>
            <a:off x="2225925" y="2594050"/>
            <a:ext cx="2556101" cy="36765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9cb1e835b6_0_92"/>
          <p:cNvSpPr txBox="1">
            <a:spLocks noGrp="1"/>
          </p:cNvSpPr>
          <p:nvPr>
            <p:ph type="title"/>
          </p:nvPr>
        </p:nvSpPr>
        <p:spPr>
          <a:xfrm>
            <a:off x="4973425" y="2090550"/>
            <a:ext cx="6473100" cy="3711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ru-RU" sz="2200" dirty="0">
                <a:solidFill>
                  <a:srgbClr val="000000"/>
                </a:solidFill>
              </a:rPr>
              <a:t>Harjutus lastevanematele:</a:t>
            </a:r>
            <a:r>
              <a:rPr lang="ru-RU" sz="2200" b="0" dirty="0">
                <a:solidFill>
                  <a:srgbClr val="000000"/>
                </a:solidFill>
              </a:rPr>
              <a:t> </a:t>
            </a:r>
            <a:endParaRPr sz="2200" b="0" dirty="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dirty="0">
                <a:solidFill>
                  <a:srgbClr val="000000"/>
                </a:solidFill>
              </a:rPr>
              <a:t>väärtuste tutvustamine </a:t>
            </a:r>
            <a:r>
              <a:rPr lang="et-EE" sz="2200" dirty="0">
                <a:solidFill>
                  <a:srgbClr val="000000"/>
                </a:solidFill>
              </a:rPr>
              <a:t>„</a:t>
            </a:r>
            <a:r>
              <a:rPr lang="ru-RU" sz="2200" dirty="0">
                <a:solidFill>
                  <a:srgbClr val="000000"/>
                </a:solidFill>
              </a:rPr>
              <a:t>Vanem kui eeskuju” </a:t>
            </a:r>
            <a:endParaRPr sz="2200" dirty="0">
              <a:solidFill>
                <a:srgbClr val="000000"/>
              </a:solidFill>
            </a:endParaRPr>
          </a:p>
          <a:p>
            <a:pPr marL="0" lvl="0" indent="0" algn="ctr" rtl="0">
              <a:lnSpc>
                <a:spcPct val="100000"/>
              </a:lnSpc>
              <a:spcBef>
                <a:spcPts val="0"/>
              </a:spcBef>
              <a:spcAft>
                <a:spcPts val="0"/>
              </a:spcAft>
              <a:buClr>
                <a:schemeClr val="dk1"/>
              </a:buClr>
              <a:buSzPts val="1100"/>
              <a:buFont typeface="Arial"/>
              <a:buNone/>
            </a:pPr>
            <a:r>
              <a:rPr lang="ru-RU" sz="2200" b="0" dirty="0">
                <a:solidFill>
                  <a:srgbClr val="000000"/>
                </a:solidFill>
              </a:rPr>
              <a:t>(vanemad täidavad tühje plakateid rühmades)</a:t>
            </a:r>
            <a:br>
              <a:rPr lang="ru-RU" sz="2200" b="0" dirty="0">
                <a:solidFill>
                  <a:srgbClr val="000000"/>
                </a:solidFill>
              </a:rPr>
            </a:br>
            <a:br>
              <a:rPr lang="ru-RU" sz="2200" b="0" dirty="0">
                <a:solidFill>
                  <a:srgbClr val="000000"/>
                </a:solidFill>
              </a:rPr>
            </a:br>
            <a:r>
              <a:rPr lang="ru-RU" sz="2200" b="0" dirty="0">
                <a:solidFill>
                  <a:srgbClr val="000000"/>
                </a:solidFill>
              </a:rPr>
              <a:t>Olen hooliv lapsevanem, sest ma  ....</a:t>
            </a:r>
            <a:br>
              <a:rPr lang="ru-RU" sz="2200" b="0" dirty="0">
                <a:solidFill>
                  <a:srgbClr val="000000"/>
                </a:solidFill>
              </a:rPr>
            </a:br>
            <a:r>
              <a:rPr lang="ru-RU" sz="2200" b="0" dirty="0">
                <a:solidFill>
                  <a:srgbClr val="000000"/>
                </a:solidFill>
              </a:rPr>
              <a:t>Olen salliv lapsevanem, sest ma  ....</a:t>
            </a:r>
            <a:br>
              <a:rPr lang="ru-RU" sz="2200" b="0" dirty="0">
                <a:solidFill>
                  <a:srgbClr val="000000"/>
                </a:solidFill>
              </a:rPr>
            </a:br>
            <a:r>
              <a:rPr lang="ru-RU" sz="2200" b="0" dirty="0">
                <a:solidFill>
                  <a:srgbClr val="000000"/>
                </a:solidFill>
              </a:rPr>
              <a:t>Olen austav </a:t>
            </a:r>
            <a:r>
              <a:rPr lang="ru-RU" sz="2200" b="0" dirty="0">
                <a:solidFill>
                  <a:schemeClr val="dk1"/>
                </a:solidFill>
              </a:rPr>
              <a:t>lapsevanem</a:t>
            </a:r>
            <a:r>
              <a:rPr lang="ru-RU" sz="2200" b="0" dirty="0">
                <a:solidFill>
                  <a:srgbClr val="000000"/>
                </a:solidFill>
              </a:rPr>
              <a:t>, sest ma  ....</a:t>
            </a:r>
            <a:br>
              <a:rPr lang="ru-RU" sz="2200" b="0" dirty="0">
                <a:solidFill>
                  <a:srgbClr val="000000"/>
                </a:solidFill>
              </a:rPr>
            </a:br>
            <a:r>
              <a:rPr lang="ru-RU" sz="2200" b="0" dirty="0">
                <a:solidFill>
                  <a:srgbClr val="000000"/>
                </a:solidFill>
              </a:rPr>
              <a:t>Olen julge lapsevanem, sest ma ....</a:t>
            </a:r>
            <a:br>
              <a:rPr lang="ru-RU" sz="2200" b="0" dirty="0">
                <a:solidFill>
                  <a:srgbClr val="000000"/>
                </a:solidFill>
              </a:rPr>
            </a:br>
            <a:br>
              <a:rPr lang="ru-RU" sz="2200" b="0" dirty="0">
                <a:solidFill>
                  <a:srgbClr val="000000"/>
                </a:solidFill>
              </a:rPr>
            </a:br>
            <a:r>
              <a:rPr lang="ru-RU" sz="2200" b="0" dirty="0">
                <a:solidFill>
                  <a:srgbClr val="000000"/>
                </a:solidFill>
              </a:rPr>
              <a:t>Täidetud plakat jääb klassi õpilastele uurimiseks ja täiendamiseks.</a:t>
            </a:r>
            <a:endParaRPr sz="2200" b="0" dirty="0">
              <a:solidFill>
                <a:srgbClr val="000000"/>
              </a:solidFill>
            </a:endParaRPr>
          </a:p>
        </p:txBody>
      </p:sp>
      <p:pic>
        <p:nvPicPr>
          <p:cNvPr id="282" name="Google Shape;282;g9cb1e835b6_0_92"/>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283" name="Google Shape;283;g9cb1e835b6_0_92"/>
          <p:cNvPicPr preferRelativeResize="0"/>
          <p:nvPr/>
        </p:nvPicPr>
        <p:blipFill rotWithShape="1">
          <a:blip r:embed="rId4">
            <a:alphaModFix/>
          </a:blip>
          <a:srcRect l="34554" t="9679" r="34984" b="20331"/>
          <a:stretch/>
        </p:blipFill>
        <p:spPr>
          <a:xfrm>
            <a:off x="1099332" y="1660143"/>
            <a:ext cx="3537926" cy="45723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E198A7-C239-4FC9-BB03-C3D59C68BBD3}"/>
              </a:ext>
            </a:extLst>
          </p:cNvPr>
          <p:cNvSpPr>
            <a:spLocks noGrp="1"/>
          </p:cNvSpPr>
          <p:nvPr>
            <p:ph type="body" idx="1"/>
          </p:nvPr>
        </p:nvSpPr>
        <p:spPr>
          <a:xfrm>
            <a:off x="5054599" y="3132000"/>
            <a:ext cx="6705600" cy="1779175"/>
          </a:xfrm>
        </p:spPr>
        <p:txBody>
          <a:bodyPr/>
          <a:lstStyle/>
          <a:p>
            <a:pPr marL="50800" indent="0" algn="just">
              <a:buNone/>
            </a:pPr>
            <a:r>
              <a:rPr lang="et-EE" sz="2000" dirty="0"/>
              <a:t>Näitame lastevanematele kokkuleped, mida õpilastega eelnevalt on klassis sõlmitud, et vanemad saaksid need kokkuleped teada ja kodus toetada nende täitmist. </a:t>
            </a:r>
          </a:p>
          <a:p>
            <a:pPr marL="50800" indent="0" algn="just">
              <a:buNone/>
            </a:pPr>
            <a:r>
              <a:rPr lang="et-EE" sz="2000" dirty="0"/>
              <a:t>Vajadusel täiendatakse programmi väärtustepõhised kokkulepped koos vanematega.</a:t>
            </a:r>
          </a:p>
        </p:txBody>
      </p:sp>
      <p:pic>
        <p:nvPicPr>
          <p:cNvPr id="5" name="Google Shape;282;g9cb1e835b6_0_92">
            <a:extLst>
              <a:ext uri="{FF2B5EF4-FFF2-40B4-BE49-F238E27FC236}">
                <a16:creationId xmlns:a16="http://schemas.microsoft.com/office/drawing/2014/main" id="{616BCD2B-E3D1-4976-A442-66D7D44EB148}"/>
              </a:ext>
            </a:extLst>
          </p:cNvPr>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7" name="Google Shape;591;gd231c4a22b_0_9">
            <a:extLst>
              <a:ext uri="{FF2B5EF4-FFF2-40B4-BE49-F238E27FC236}">
                <a16:creationId xmlns:a16="http://schemas.microsoft.com/office/drawing/2014/main" id="{BA912E0F-991C-4ECC-8364-F2AD0503C24E}"/>
              </a:ext>
            </a:extLst>
          </p:cNvPr>
          <p:cNvPicPr preferRelativeResize="0"/>
          <p:nvPr/>
        </p:nvPicPr>
        <p:blipFill rotWithShape="1">
          <a:blip r:embed="rId4">
            <a:alphaModFix/>
          </a:blip>
          <a:srcRect t="4334" r="4924" b="10516"/>
          <a:stretch/>
        </p:blipFill>
        <p:spPr>
          <a:xfrm>
            <a:off x="0" y="1185174"/>
            <a:ext cx="4267200" cy="5672825"/>
          </a:xfrm>
          <a:prstGeom prst="rect">
            <a:avLst/>
          </a:prstGeom>
          <a:noFill/>
          <a:ln>
            <a:noFill/>
          </a:ln>
        </p:spPr>
      </p:pic>
      <p:sp>
        <p:nvSpPr>
          <p:cNvPr id="8" name="Text Placeholder 2">
            <a:extLst>
              <a:ext uri="{FF2B5EF4-FFF2-40B4-BE49-F238E27FC236}">
                <a16:creationId xmlns:a16="http://schemas.microsoft.com/office/drawing/2014/main" id="{86E48A39-7CD9-4CC3-8FDF-1A449CC66FCD}"/>
              </a:ext>
            </a:extLst>
          </p:cNvPr>
          <p:cNvSpPr txBox="1">
            <a:spLocks/>
          </p:cNvSpPr>
          <p:nvPr/>
        </p:nvSpPr>
        <p:spPr>
          <a:xfrm>
            <a:off x="4470402" y="6217920"/>
            <a:ext cx="1015998" cy="4724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lgn="just">
              <a:buFont typeface="Arial"/>
              <a:buNone/>
            </a:pPr>
            <a:r>
              <a:rPr lang="et-EE" sz="2000" dirty="0"/>
              <a:t>Näide.</a:t>
            </a:r>
          </a:p>
        </p:txBody>
      </p:sp>
    </p:spTree>
    <p:extLst>
      <p:ext uri="{BB962C8B-B14F-4D97-AF65-F5344CB8AC3E}">
        <p14:creationId xmlns:p14="http://schemas.microsoft.com/office/powerpoint/2010/main" val="2614884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Google Shape;289;p68"/>
          <p:cNvSpPr txBox="1">
            <a:spLocks noGrp="1"/>
          </p:cNvSpPr>
          <p:nvPr>
            <p:ph type="title"/>
          </p:nvPr>
        </p:nvSpPr>
        <p:spPr>
          <a:xfrm>
            <a:off x="2823099" y="1542300"/>
            <a:ext cx="8366928" cy="984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dirty="0">
                <a:solidFill>
                  <a:srgbClr val="000000"/>
                </a:solidFill>
              </a:rPr>
              <a:t>„Seda, keda puudutatakse, ei kiusata“ -</a:t>
            </a:r>
            <a:endParaRPr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r>
              <a:rPr lang="ru-RU" dirty="0">
                <a:solidFill>
                  <a:srgbClr val="000000"/>
                </a:solidFill>
              </a:rPr>
              <a:t>hea puudutuse õpetamise metoodika</a:t>
            </a:r>
            <a:endParaRPr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solidFill>
                <a:srgbClr val="000000"/>
              </a:solidFill>
            </a:endParaRPr>
          </a:p>
          <a:p>
            <a:pPr marL="0" marR="0" lvl="0" indent="0" algn="l" rtl="0">
              <a:lnSpc>
                <a:spcPct val="90000"/>
              </a:lnSpc>
              <a:spcBef>
                <a:spcPts val="0"/>
              </a:spcBef>
              <a:spcAft>
                <a:spcPts val="0"/>
              </a:spcAft>
              <a:buClr>
                <a:srgbClr val="002060"/>
              </a:buClr>
              <a:buSzPts val="3200"/>
              <a:buFont typeface="Arial"/>
              <a:buNone/>
            </a:pPr>
            <a:endParaRPr sz="2900" dirty="0"/>
          </a:p>
        </p:txBody>
      </p:sp>
      <p:pic>
        <p:nvPicPr>
          <p:cNvPr id="291" name="Google Shape;291;p6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292" name="Google Shape;292;p68"/>
          <p:cNvPicPr preferRelativeResize="0"/>
          <p:nvPr/>
        </p:nvPicPr>
        <p:blipFill rotWithShape="1">
          <a:blip r:embed="rId4">
            <a:alphaModFix/>
          </a:blip>
          <a:srcRect/>
          <a:stretch/>
        </p:blipFill>
        <p:spPr>
          <a:xfrm>
            <a:off x="1368411" y="1450793"/>
            <a:ext cx="1108459" cy="984000"/>
          </a:xfrm>
          <a:prstGeom prst="rect">
            <a:avLst/>
          </a:prstGeom>
          <a:noFill/>
          <a:ln>
            <a:noFill/>
          </a:ln>
        </p:spPr>
      </p:pic>
      <p:sp>
        <p:nvSpPr>
          <p:cNvPr id="9" name="TextBox 8">
            <a:extLst>
              <a:ext uri="{FF2B5EF4-FFF2-40B4-BE49-F238E27FC236}">
                <a16:creationId xmlns:a16="http://schemas.microsoft.com/office/drawing/2014/main" id="{330A5F3C-7361-415D-8970-A58627158DE4}"/>
              </a:ext>
            </a:extLst>
          </p:cNvPr>
          <p:cNvSpPr txBox="1"/>
          <p:nvPr/>
        </p:nvSpPr>
        <p:spPr>
          <a:xfrm>
            <a:off x="700088" y="2700411"/>
            <a:ext cx="10237201" cy="738664"/>
          </a:xfrm>
          <a:prstGeom prst="rect">
            <a:avLst/>
          </a:prstGeom>
          <a:noFill/>
        </p:spPr>
        <p:txBody>
          <a:bodyPr wrap="square">
            <a:spAutoFit/>
          </a:bodyPr>
          <a:lstStyle/>
          <a:p>
            <a:pPr marL="0" marR="0" lvl="0" indent="0" algn="just" rtl="0">
              <a:lnSpc>
                <a:spcPct val="100000"/>
              </a:lnSpc>
              <a:spcBef>
                <a:spcPts val="0"/>
              </a:spcBef>
              <a:spcAft>
                <a:spcPts val="0"/>
              </a:spcAft>
              <a:buSzPts val="2800"/>
              <a:buNone/>
            </a:pPr>
            <a:r>
              <a:rPr lang="et-EE" sz="1400" dirty="0">
                <a:solidFill>
                  <a:srgbClr val="000000"/>
                </a:solidFill>
              </a:rPr>
              <a:t>Metoodika kohaselt kuulatakse õpetaja poolt loetud või jutustatud lugu ning samal ajal joonistatakse sama lugu kaaslase seljale.</a:t>
            </a:r>
          </a:p>
          <a:p>
            <a:pPr marL="0" lvl="0" indent="0" algn="just" rtl="0">
              <a:lnSpc>
                <a:spcPct val="100000"/>
              </a:lnSpc>
              <a:spcBef>
                <a:spcPts val="0"/>
              </a:spcBef>
              <a:spcAft>
                <a:spcPts val="0"/>
              </a:spcAft>
              <a:buSzPts val="2800"/>
              <a:buNone/>
            </a:pPr>
            <a:r>
              <a:rPr lang="et-EE" sz="1400" dirty="0">
                <a:solidFill>
                  <a:srgbClr val="000000"/>
                </a:solidFill>
              </a:rPr>
              <a:t>Hea puudutuse käigus vallandub õnnehormoon </a:t>
            </a:r>
            <a:r>
              <a:rPr lang="et-EE" sz="1400" u="sng" dirty="0">
                <a:solidFill>
                  <a:srgbClr val="000000"/>
                </a:solidFill>
              </a:rPr>
              <a:t>oksütotsiin</a:t>
            </a:r>
            <a:r>
              <a:rPr lang="et-EE" sz="1400" dirty="0">
                <a:solidFill>
                  <a:srgbClr val="000000"/>
                </a:solidFill>
              </a:rPr>
              <a:t>, mis muudab inimesi teineteisega lähedasemaks. </a:t>
            </a:r>
          </a:p>
          <a:p>
            <a:pPr marL="0" lvl="0" indent="0" algn="just" rtl="0">
              <a:lnSpc>
                <a:spcPct val="100000"/>
              </a:lnSpc>
              <a:spcBef>
                <a:spcPts val="0"/>
              </a:spcBef>
              <a:spcAft>
                <a:spcPts val="0"/>
              </a:spcAft>
              <a:buSzPts val="2800"/>
              <a:buNone/>
            </a:pPr>
            <a:r>
              <a:rPr lang="et-EE" sz="1400" b="1" dirty="0"/>
              <a:t>Oluline</a:t>
            </a:r>
            <a:r>
              <a:rPr lang="et-EE" sz="1400" dirty="0"/>
              <a:t>: loa küsimine, soovi/mittesoovi aksepteerimine, tänamine.  </a:t>
            </a:r>
            <a:endParaRPr lang="et-EE" sz="1400" dirty="0">
              <a:solidFill>
                <a:srgbClr val="000000"/>
              </a:solidFill>
            </a:endParaRPr>
          </a:p>
        </p:txBody>
      </p:sp>
      <p:sp>
        <p:nvSpPr>
          <p:cNvPr id="11" name="TextBox 10">
            <a:extLst>
              <a:ext uri="{FF2B5EF4-FFF2-40B4-BE49-F238E27FC236}">
                <a16:creationId xmlns:a16="http://schemas.microsoft.com/office/drawing/2014/main" id="{28B2C19E-4EC5-43DE-9F02-EBF5863EE69D}"/>
              </a:ext>
            </a:extLst>
          </p:cNvPr>
          <p:cNvSpPr txBox="1"/>
          <p:nvPr/>
        </p:nvSpPr>
        <p:spPr>
          <a:xfrm>
            <a:off x="840927" y="3931136"/>
            <a:ext cx="6998055" cy="1773242"/>
          </a:xfrm>
          <a:prstGeom prst="rect">
            <a:avLst/>
          </a:prstGeom>
          <a:noFill/>
        </p:spPr>
        <p:txBody>
          <a:bodyPr wrap="square">
            <a:spAutoFit/>
          </a:bodyPr>
          <a:lstStyle/>
          <a:p>
            <a:pPr marL="0" lvl="0" indent="0" algn="just" rtl="0">
              <a:lnSpc>
                <a:spcPct val="100000"/>
              </a:lnSpc>
              <a:spcBef>
                <a:spcPts val="0"/>
              </a:spcBef>
              <a:spcAft>
                <a:spcPts val="0"/>
              </a:spcAft>
              <a:buClr>
                <a:schemeClr val="dk1"/>
              </a:buClr>
              <a:buSzPts val="1100"/>
              <a:buFont typeface="Arial"/>
              <a:buNone/>
            </a:pPr>
            <a:r>
              <a:rPr lang="et-EE" sz="1400" b="1" dirty="0"/>
              <a:t>Metoodika kasutamine eesmärgid: </a:t>
            </a:r>
          </a:p>
          <a:p>
            <a:pPr marL="457200" lvl="0" indent="-349250" algn="just" rtl="0">
              <a:lnSpc>
                <a:spcPct val="115000"/>
              </a:lnSpc>
              <a:spcBef>
                <a:spcPts val="0"/>
              </a:spcBef>
              <a:spcAft>
                <a:spcPts val="0"/>
              </a:spcAft>
              <a:buSzPts val="1900"/>
              <a:buChar char="•"/>
            </a:pPr>
            <a:r>
              <a:rPr lang="et-EE" sz="1400" dirty="0"/>
              <a:t>Lapsed on ruumis lähedasemad ja omavahel heades suhetes; </a:t>
            </a:r>
          </a:p>
          <a:p>
            <a:pPr marL="457200" lvl="0" indent="-349250" algn="just" rtl="0">
              <a:lnSpc>
                <a:spcPct val="115000"/>
              </a:lnSpc>
              <a:spcBef>
                <a:spcPts val="0"/>
              </a:spcBef>
              <a:spcAft>
                <a:spcPts val="0"/>
              </a:spcAft>
              <a:buSzPts val="1900"/>
              <a:buChar char="•"/>
            </a:pPr>
            <a:r>
              <a:rPr lang="et-EE" sz="1400" dirty="0"/>
              <a:t>Lapsed teavad, mis vahe on heal puudutusel (pai, kallistus jne) ja halval puudustusel (löömine, näpistamine</a:t>
            </a:r>
            <a:r>
              <a:rPr lang="et-EE" dirty="0"/>
              <a:t> </a:t>
            </a:r>
            <a:r>
              <a:rPr lang="et-EE" sz="1400" dirty="0"/>
              <a:t>jne);</a:t>
            </a:r>
          </a:p>
          <a:p>
            <a:pPr marL="457200" lvl="0" indent="-349250" algn="just" rtl="0">
              <a:lnSpc>
                <a:spcPct val="115000"/>
              </a:lnSpc>
              <a:spcBef>
                <a:spcPts val="0"/>
              </a:spcBef>
              <a:spcAft>
                <a:spcPts val="0"/>
              </a:spcAft>
              <a:buSzPts val="1900"/>
              <a:buChar char="•"/>
            </a:pPr>
            <a:r>
              <a:rPr lang="et-EE" sz="1400" dirty="0"/>
              <a:t>Laps julgeb enda soove välja öelda (keeldumine, nõustumine) ning teab, et tema ning kaaslase soovi tuleb austada;</a:t>
            </a:r>
          </a:p>
          <a:p>
            <a:pPr marL="457200" lvl="0" indent="-349250" algn="just" rtl="0">
              <a:lnSpc>
                <a:spcPct val="115000"/>
              </a:lnSpc>
              <a:spcBef>
                <a:spcPts val="0"/>
              </a:spcBef>
              <a:spcAft>
                <a:spcPts val="0"/>
              </a:spcAft>
              <a:buSzPts val="1900"/>
              <a:buChar char="•"/>
            </a:pPr>
            <a:r>
              <a:rPr lang="et-EE" sz="1400" dirty="0"/>
              <a:t>Laps tunneb end </a:t>
            </a:r>
            <a:r>
              <a:rPr lang="et-EE" dirty="0"/>
              <a:t>kooli</a:t>
            </a:r>
            <a:r>
              <a:rPr lang="et-EE" sz="1400" dirty="0"/>
              <a:t> päeva jooksul lõõgastunult. </a:t>
            </a:r>
            <a:endParaRPr lang="et-EE" sz="1400" b="1" dirty="0">
              <a:solidFill>
                <a:srgbClr val="000000"/>
              </a:solidFill>
            </a:endParaRPr>
          </a:p>
        </p:txBody>
      </p:sp>
      <p:pic>
        <p:nvPicPr>
          <p:cNvPr id="12" name="Google Shape;323;p68">
            <a:extLst>
              <a:ext uri="{FF2B5EF4-FFF2-40B4-BE49-F238E27FC236}">
                <a16:creationId xmlns:a16="http://schemas.microsoft.com/office/drawing/2014/main" id="{5DA23BE1-D434-4642-8BBD-BDA11EC32128}"/>
              </a:ext>
            </a:extLst>
          </p:cNvPr>
          <p:cNvPicPr preferRelativeResize="0"/>
          <p:nvPr/>
        </p:nvPicPr>
        <p:blipFill rotWithShape="1">
          <a:blip r:embed="rId5">
            <a:alphaModFix/>
          </a:blip>
          <a:srcRect/>
          <a:stretch/>
        </p:blipFill>
        <p:spPr>
          <a:xfrm>
            <a:off x="9026577" y="3931136"/>
            <a:ext cx="1910712" cy="22484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sp>
        <p:nvSpPr>
          <p:cNvPr id="298" name="Google Shape;298;g928d8f59ee_0_136"/>
          <p:cNvSpPr txBox="1"/>
          <p:nvPr/>
        </p:nvSpPr>
        <p:spPr>
          <a:xfrm>
            <a:off x="1032276" y="2226906"/>
            <a:ext cx="9736800" cy="165263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t-EE" sz="3600" b="1" i="0" u="none" strike="noStrike" cap="none" dirty="0">
                <a:solidFill>
                  <a:srgbClr val="000000"/>
                </a:solidFill>
                <a:latin typeface="Arial"/>
                <a:ea typeface="Arial"/>
                <a:cs typeface="Arial"/>
                <a:sym typeface="Arial"/>
              </a:rPr>
              <a:t>Proovime </a:t>
            </a:r>
            <a:r>
              <a:rPr lang="et-EE" sz="3600" b="1" dirty="0"/>
              <a:t>nagu lapsed</a:t>
            </a:r>
            <a:r>
              <a:rPr lang="et-EE" sz="3600" b="1" i="0" u="none" strike="noStrike" cap="none"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ts val="3200"/>
              <a:buFont typeface="Arial"/>
              <a:buNone/>
            </a:pPr>
            <a:r>
              <a:rPr lang="et-EE" sz="3200" b="1" i="0" u="none" strike="noStrike" cap="none" dirty="0">
                <a:solidFill>
                  <a:srgbClr val="000000"/>
                </a:solidFill>
                <a:latin typeface="Arial"/>
                <a:ea typeface="Arial"/>
                <a:cs typeface="Arial"/>
                <a:sym typeface="Arial"/>
              </a:rPr>
              <a:t>Leidke paariline - küsige nõusolekut tema seljale joonistamiseks. </a:t>
            </a:r>
          </a:p>
        </p:txBody>
      </p:sp>
      <p:sp>
        <p:nvSpPr>
          <p:cNvPr id="300" name="Google Shape;300;g928d8f59ee_0_136"/>
          <p:cNvSpPr txBox="1"/>
          <p:nvPr/>
        </p:nvSpPr>
        <p:spPr>
          <a:xfrm>
            <a:off x="2235726" y="510202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t-EE" sz="1600" b="1" i="1" dirty="0"/>
              <a:t>Tegevusteraamatu peatükk „</a:t>
            </a:r>
            <a:r>
              <a:rPr lang="ru-RU" sz="1600" b="1" i="1" u="none" strike="noStrike" cap="none" dirty="0">
                <a:solidFill>
                  <a:srgbClr val="000000"/>
                </a:solidFill>
                <a:latin typeface="Arial"/>
                <a:ea typeface="Arial"/>
                <a:cs typeface="Arial"/>
                <a:sym typeface="Arial"/>
              </a:rPr>
              <a:t>Seda, keda puudutatakse ei kiusata”</a:t>
            </a:r>
            <a:r>
              <a:rPr lang="et-EE" sz="1600" b="1" i="1" u="none" strike="noStrike" cap="none" dirty="0">
                <a:solidFill>
                  <a:srgbClr val="000000"/>
                </a:solidFill>
                <a:latin typeface="Arial"/>
                <a:ea typeface="Arial"/>
                <a:cs typeface="Arial"/>
                <a:sym typeface="Arial"/>
              </a:rPr>
              <a:t>.</a:t>
            </a:r>
            <a:endParaRPr sz="1600" b="1"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dirty="0"/>
              <a:t>Lugu </a:t>
            </a:r>
            <a:r>
              <a:rPr lang="ru-RU" sz="1600" b="1" i="1" u="none" strike="noStrike" cap="none" dirty="0">
                <a:solidFill>
                  <a:srgbClr val="000000"/>
                </a:solidFill>
                <a:latin typeface="Arial"/>
                <a:ea typeface="Arial"/>
                <a:cs typeface="Arial"/>
                <a:sym typeface="Arial"/>
              </a:rPr>
              <a:t>“SÕBER KARU TULEB MEIE JUURDE EESTISSE”</a:t>
            </a:r>
            <a:endParaRPr sz="1600" b="1" i="1" u="none" strike="noStrike" cap="none" dirty="0">
              <a:solidFill>
                <a:srgbClr val="000000"/>
              </a:solidFill>
              <a:latin typeface="Arial"/>
              <a:ea typeface="Arial"/>
              <a:cs typeface="Arial"/>
              <a:sym typeface="Arial"/>
            </a:endParaRPr>
          </a:p>
        </p:txBody>
      </p:sp>
      <p:pic>
        <p:nvPicPr>
          <p:cNvPr id="301" name="Google Shape;301;g928d8f59ee_0_136"/>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02" name="Google Shape;302;g928d8f59ee_0_136"/>
          <p:cNvPicPr preferRelativeResize="0"/>
          <p:nvPr/>
        </p:nvPicPr>
        <p:blipFill rotWithShape="1">
          <a:blip r:embed="rId4">
            <a:alphaModFix/>
          </a:blip>
          <a:srcRect/>
          <a:stretch/>
        </p:blipFill>
        <p:spPr>
          <a:xfrm>
            <a:off x="9995826" y="4478620"/>
            <a:ext cx="1546500" cy="14906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07"/>
        <p:cNvGrpSpPr/>
        <p:nvPr/>
      </p:nvGrpSpPr>
      <p:grpSpPr>
        <a:xfrm>
          <a:off x="0" y="0"/>
          <a:ext cx="0" cy="0"/>
          <a:chOff x="0" y="0"/>
          <a:chExt cx="0" cy="0"/>
        </a:xfrm>
      </p:grpSpPr>
      <p:pic>
        <p:nvPicPr>
          <p:cNvPr id="309" name="Google Shape;309;g93aaaef1fb_0_4"/>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B6D575AA-A562-4771-8B43-29FDA80AA604}"/>
              </a:ext>
            </a:extLst>
          </p:cNvPr>
          <p:cNvPicPr>
            <a:picLocks noChangeAspect="1"/>
          </p:cNvPicPr>
          <p:nvPr/>
        </p:nvPicPr>
        <p:blipFill>
          <a:blip r:embed="rId4"/>
          <a:stretch>
            <a:fillRect/>
          </a:stretch>
        </p:blipFill>
        <p:spPr>
          <a:xfrm>
            <a:off x="3332866" y="1553257"/>
            <a:ext cx="5699374" cy="463902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14"/>
        <p:cNvGrpSpPr/>
        <p:nvPr/>
      </p:nvGrpSpPr>
      <p:grpSpPr>
        <a:xfrm>
          <a:off x="0" y="0"/>
          <a:ext cx="0" cy="0"/>
          <a:chOff x="0" y="0"/>
          <a:chExt cx="0" cy="0"/>
        </a:xfrm>
      </p:grpSpPr>
      <p:pic>
        <p:nvPicPr>
          <p:cNvPr id="316" name="Google Shape;316;g9e40148c1d_0_49"/>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E5CF988D-78F5-4299-B197-CECA28534391}"/>
              </a:ext>
            </a:extLst>
          </p:cNvPr>
          <p:cNvPicPr>
            <a:picLocks noChangeAspect="1"/>
          </p:cNvPicPr>
          <p:nvPr/>
        </p:nvPicPr>
        <p:blipFill>
          <a:blip r:embed="rId4"/>
          <a:stretch>
            <a:fillRect/>
          </a:stretch>
        </p:blipFill>
        <p:spPr>
          <a:xfrm>
            <a:off x="3114104" y="1695176"/>
            <a:ext cx="6365176" cy="437606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21"/>
        <p:cNvGrpSpPr/>
        <p:nvPr/>
      </p:nvGrpSpPr>
      <p:grpSpPr>
        <a:xfrm>
          <a:off x="0" y="0"/>
          <a:ext cx="0" cy="0"/>
          <a:chOff x="0" y="0"/>
          <a:chExt cx="0" cy="0"/>
        </a:xfrm>
      </p:grpSpPr>
      <p:pic>
        <p:nvPicPr>
          <p:cNvPr id="323" name="Google Shape;323;g9e40148c1d_0_72"/>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93472DB8-37A8-4C21-B271-15E2CAD53991}"/>
              </a:ext>
            </a:extLst>
          </p:cNvPr>
          <p:cNvPicPr>
            <a:picLocks noChangeAspect="1"/>
          </p:cNvPicPr>
          <p:nvPr/>
        </p:nvPicPr>
        <p:blipFill>
          <a:blip r:embed="rId4"/>
          <a:stretch>
            <a:fillRect/>
          </a:stretch>
        </p:blipFill>
        <p:spPr>
          <a:xfrm>
            <a:off x="2806023" y="1786359"/>
            <a:ext cx="6579951" cy="416496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pic>
        <p:nvPicPr>
          <p:cNvPr id="330" name="Google Shape;330;g9e40148c1d_0_67"/>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810402B9-8733-4207-85C1-D51149E2EF11}"/>
              </a:ext>
            </a:extLst>
          </p:cNvPr>
          <p:cNvPicPr>
            <a:picLocks noChangeAspect="1"/>
          </p:cNvPicPr>
          <p:nvPr/>
        </p:nvPicPr>
        <p:blipFill>
          <a:blip r:embed="rId4"/>
          <a:stretch>
            <a:fillRect/>
          </a:stretch>
        </p:blipFill>
        <p:spPr>
          <a:xfrm>
            <a:off x="3439931" y="1662823"/>
            <a:ext cx="4931909" cy="448355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pic>
        <p:nvPicPr>
          <p:cNvPr id="337" name="Google Shape;337;g9e40148c1d_0_62"/>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991A5E05-CB3D-4669-B236-E9818ED9B9AE}"/>
              </a:ext>
            </a:extLst>
          </p:cNvPr>
          <p:cNvPicPr>
            <a:picLocks noChangeAspect="1"/>
          </p:cNvPicPr>
          <p:nvPr/>
        </p:nvPicPr>
        <p:blipFill>
          <a:blip r:embed="rId4"/>
          <a:stretch>
            <a:fillRect/>
          </a:stretch>
        </p:blipFill>
        <p:spPr>
          <a:xfrm>
            <a:off x="2819206" y="1845969"/>
            <a:ext cx="6121593" cy="42344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g9e02c22856_0_96"/>
          <p:cNvSpPr txBox="1">
            <a:spLocks noGrp="1"/>
          </p:cNvSpPr>
          <p:nvPr>
            <p:ph type="ctrTitle"/>
          </p:nvPr>
        </p:nvSpPr>
        <p:spPr>
          <a:xfrm>
            <a:off x="977425" y="1704336"/>
            <a:ext cx="9936550" cy="3588589"/>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SzPts val="4400"/>
              <a:buNone/>
            </a:pPr>
            <a:endParaRPr sz="1800" b="0" i="1" dirty="0">
              <a:solidFill>
                <a:schemeClr val="dk1"/>
              </a:solidFill>
            </a:endParaRPr>
          </a:p>
          <a:p>
            <a:pPr marL="0" lvl="0" indent="0" algn="just" rtl="0">
              <a:lnSpc>
                <a:spcPct val="100000"/>
              </a:lnSpc>
              <a:spcBef>
                <a:spcPts val="0"/>
              </a:spcBef>
              <a:spcAft>
                <a:spcPts val="0"/>
              </a:spcAft>
              <a:buSzPts val="4400"/>
              <a:buNone/>
            </a:pPr>
            <a:endParaRPr sz="1800" b="0" i="1" dirty="0">
              <a:solidFill>
                <a:schemeClr val="dk1"/>
              </a:solidFill>
            </a:endParaRPr>
          </a:p>
          <a:p>
            <a:pPr marL="0" lvl="0" indent="0" algn="just" rtl="0">
              <a:lnSpc>
                <a:spcPct val="100000"/>
              </a:lnSpc>
              <a:spcBef>
                <a:spcPts val="0"/>
              </a:spcBef>
              <a:spcAft>
                <a:spcPts val="0"/>
              </a:spcAft>
              <a:buSzPts val="4400"/>
              <a:buNone/>
            </a:pPr>
            <a:r>
              <a:rPr lang="et-EE" sz="1800" b="0" i="1" dirty="0">
                <a:solidFill>
                  <a:schemeClr val="dk1"/>
                </a:solidFill>
              </a:rPr>
              <a:t>„</a:t>
            </a:r>
            <a:r>
              <a:rPr lang="ru-RU" sz="1800" b="0" dirty="0">
                <a:solidFill>
                  <a:schemeClr val="dk1"/>
                </a:solidFill>
              </a:rPr>
              <a:t>Kiusamisest vabaks!” lastevanemate </a:t>
            </a:r>
            <a:r>
              <a:rPr lang="ru-RU" sz="1800" dirty="0">
                <a:solidFill>
                  <a:schemeClr val="dk1"/>
                </a:solidFill>
              </a:rPr>
              <a:t>koosoleku peatükid valivad ja viivad läbi õpetajad ise</a:t>
            </a:r>
            <a:r>
              <a:rPr lang="ru-RU" sz="1800" b="0" dirty="0">
                <a:solidFill>
                  <a:schemeClr val="dk1"/>
                </a:solidFill>
              </a:rPr>
              <a:t>. Soovitatav on vanemaid mitte lihtsalt informeerida programmi põhimõtetest ja tegevustest, vaid teha programmi tegevusi KOOS nendega - just neidsamu, mida ka õpetajad teevad koos lastega.</a:t>
            </a:r>
            <a:endParaRPr sz="1800" b="0" dirty="0">
              <a:solidFill>
                <a:schemeClr val="dk1"/>
              </a:solidFill>
            </a:endParaRPr>
          </a:p>
          <a:p>
            <a:pPr marL="0" lvl="0" indent="0" algn="just" rtl="0">
              <a:lnSpc>
                <a:spcPct val="100000"/>
              </a:lnSpc>
              <a:spcBef>
                <a:spcPts val="0"/>
              </a:spcBef>
              <a:spcAft>
                <a:spcPts val="0"/>
              </a:spcAft>
              <a:buSzPts val="4400"/>
              <a:buNone/>
            </a:pPr>
            <a:endParaRPr sz="1800" b="0" dirty="0">
              <a:solidFill>
                <a:schemeClr val="dk1"/>
              </a:solidFill>
            </a:endParaRPr>
          </a:p>
          <a:p>
            <a:pPr marL="0" lvl="0" indent="0" algn="just" rtl="0">
              <a:lnSpc>
                <a:spcPct val="100000"/>
              </a:lnSpc>
              <a:spcBef>
                <a:spcPts val="0"/>
              </a:spcBef>
              <a:spcAft>
                <a:spcPts val="0"/>
              </a:spcAft>
              <a:buClr>
                <a:schemeClr val="dk1"/>
              </a:buClr>
              <a:buSzPts val="4400"/>
              <a:buFont typeface="Arial"/>
              <a:buNone/>
            </a:pPr>
            <a:r>
              <a:rPr lang="ru-RU" sz="1800" b="0" dirty="0">
                <a:solidFill>
                  <a:schemeClr val="dk1"/>
                </a:solidFill>
              </a:rPr>
              <a:t>Esitluse I peatüki eesmärgiks </a:t>
            </a:r>
            <a:r>
              <a:rPr lang="ru-RU" sz="1800" b="0" dirty="0">
                <a:solidFill>
                  <a:schemeClr val="tx1"/>
                </a:solidFill>
              </a:rPr>
              <a:t>on rääkida kiusamise olemusest, II peatüki eesmärgiks tutvustada lastevanematele </a:t>
            </a:r>
            <a:r>
              <a:rPr lang="et-EE" sz="1800" b="0" dirty="0">
                <a:solidFill>
                  <a:schemeClr val="tx1"/>
                </a:solidFill>
              </a:rPr>
              <a:t>„Kiusamisest vabaks!“ metoodika </a:t>
            </a:r>
            <a:r>
              <a:rPr lang="ru-RU" sz="1800" b="0" dirty="0">
                <a:solidFill>
                  <a:schemeClr val="tx1"/>
                </a:solidFill>
              </a:rPr>
              <a:t>sisu</a:t>
            </a:r>
            <a:r>
              <a:rPr lang="et-EE" sz="1800" b="0" dirty="0">
                <a:solidFill>
                  <a:schemeClr val="tx1"/>
                </a:solidFill>
              </a:rPr>
              <a:t> I kooliastmes</a:t>
            </a:r>
            <a:r>
              <a:rPr lang="ru-RU" sz="1800" b="0" dirty="0">
                <a:solidFill>
                  <a:schemeClr val="tx1"/>
                </a:solidFill>
              </a:rPr>
              <a:t> ning </a:t>
            </a:r>
            <a:r>
              <a:rPr lang="ru-RU" sz="1800" b="0" dirty="0">
                <a:solidFill>
                  <a:schemeClr val="dk1"/>
                </a:solidFill>
              </a:rPr>
              <a:t>III peatükk käsitleb metoodikat tegevuste läbimängimiseks koos lastevanematega, et tagada nendevaheline ühtekuuluvustunne ja võimendada omavahelist koostööd laste huvides.</a:t>
            </a:r>
            <a:br>
              <a:rPr lang="et-EE" sz="1800" b="0" dirty="0">
                <a:solidFill>
                  <a:schemeClr val="dk1"/>
                </a:solidFill>
              </a:rPr>
            </a:br>
            <a:br>
              <a:rPr lang="et-EE" sz="1800" b="0" dirty="0">
                <a:solidFill>
                  <a:schemeClr val="dk1"/>
                </a:solidFill>
              </a:rPr>
            </a:br>
            <a:r>
              <a:rPr lang="ru-RU" sz="1800" b="0" dirty="0">
                <a:solidFill>
                  <a:schemeClr val="dk1"/>
                </a:solidFill>
              </a:rPr>
              <a:t>Ühe </a:t>
            </a:r>
            <a:r>
              <a:rPr lang="et-EE" sz="1800" b="0" dirty="0">
                <a:solidFill>
                  <a:schemeClr val="dk1"/>
                </a:solidFill>
              </a:rPr>
              <a:t>„</a:t>
            </a:r>
            <a:r>
              <a:rPr lang="ru-RU" sz="1800" b="0" dirty="0">
                <a:solidFill>
                  <a:schemeClr val="dk1"/>
                </a:solidFill>
              </a:rPr>
              <a:t>Kiusamisest vabaks!” lastevanemate koosoleku pikkus on 1-1,5 tundi ning soovitatav on neid korraldada õppeaastas vähemalt kahel korral.</a:t>
            </a:r>
            <a:endParaRPr sz="1800" b="0" dirty="0">
              <a:solidFill>
                <a:schemeClr val="dk1"/>
              </a:solidFill>
            </a:endParaRPr>
          </a:p>
          <a:p>
            <a:pPr marL="0" lvl="0" indent="0" algn="ctr" rtl="0">
              <a:lnSpc>
                <a:spcPct val="90000"/>
              </a:lnSpc>
              <a:spcBef>
                <a:spcPts val="0"/>
              </a:spcBef>
              <a:spcAft>
                <a:spcPts val="0"/>
              </a:spcAft>
              <a:buSzPts val="4400"/>
              <a:buNone/>
            </a:pPr>
            <a:endParaRPr dirty="0"/>
          </a:p>
        </p:txBody>
      </p:sp>
      <p:sp>
        <p:nvSpPr>
          <p:cNvPr id="64" name="Google Shape;64;g9e02c22856_0_96"/>
          <p:cNvSpPr txBox="1">
            <a:spLocks noGrp="1"/>
          </p:cNvSpPr>
          <p:nvPr>
            <p:ph type="subTitle" idx="1"/>
          </p:nvPr>
        </p:nvSpPr>
        <p:spPr>
          <a:xfrm>
            <a:off x="6055475" y="5292925"/>
            <a:ext cx="4858500" cy="824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400"/>
              <a:buNone/>
            </a:pPr>
            <a:r>
              <a:rPr lang="ru-RU" sz="1800" dirty="0"/>
              <a:t>Soovime Teile koosolemise rõõmu!</a:t>
            </a:r>
            <a:endParaRPr sz="1800" dirty="0"/>
          </a:p>
          <a:p>
            <a:pPr marL="0" lvl="0" indent="0" algn="ctr" rtl="0">
              <a:lnSpc>
                <a:spcPct val="100000"/>
              </a:lnSpc>
              <a:spcBef>
                <a:spcPts val="0"/>
              </a:spcBef>
              <a:spcAft>
                <a:spcPts val="0"/>
              </a:spcAft>
              <a:buSzPts val="2400"/>
              <a:buNone/>
            </a:pPr>
            <a:r>
              <a:rPr lang="ru-RU" sz="1800" dirty="0"/>
              <a:t>Programmi “Kiusamisest vabaks!” meeskond</a:t>
            </a:r>
            <a:endParaRPr sz="1800" dirty="0"/>
          </a:p>
        </p:txBody>
      </p:sp>
      <p:pic>
        <p:nvPicPr>
          <p:cNvPr id="65" name="Google Shape;65;g9e02c22856_0_96"/>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42"/>
        <p:cNvGrpSpPr/>
        <p:nvPr/>
      </p:nvGrpSpPr>
      <p:grpSpPr>
        <a:xfrm>
          <a:off x="0" y="0"/>
          <a:ext cx="0" cy="0"/>
          <a:chOff x="0" y="0"/>
          <a:chExt cx="0" cy="0"/>
        </a:xfrm>
      </p:grpSpPr>
      <p:sp>
        <p:nvSpPr>
          <p:cNvPr id="343" name="Google Shape;343;g93aaaef1fb_0_76"/>
          <p:cNvSpPr txBox="1"/>
          <p:nvPr/>
        </p:nvSpPr>
        <p:spPr>
          <a:xfrm>
            <a:off x="2217625" y="2166399"/>
            <a:ext cx="8484000" cy="19297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dirty="0">
                <a:solidFill>
                  <a:srgbClr val="000000"/>
                </a:solidFill>
                <a:latin typeface="Arial"/>
                <a:ea typeface="Arial"/>
                <a:cs typeface="Arial"/>
                <a:sym typeface="Arial"/>
              </a:rPr>
              <a:t>Tänage joonistuse eest</a:t>
            </a:r>
            <a:r>
              <a:rPr lang="ru-RU" sz="2800" b="1" i="0" u="none" strike="noStrike" cap="none" dirty="0">
                <a:solidFill>
                  <a:srgbClr val="000000"/>
                </a:solidFill>
                <a:latin typeface="Arial"/>
                <a:ea typeface="Arial"/>
                <a:cs typeface="Arial"/>
                <a:sym typeface="Arial"/>
              </a:rPr>
              <a:t>, </a:t>
            </a:r>
            <a:r>
              <a:rPr lang="ru-RU" sz="3200" b="1" i="0" u="none" strike="noStrike" cap="none" dirty="0">
                <a:solidFill>
                  <a:srgbClr val="000000"/>
                </a:solidFill>
                <a:latin typeface="Arial"/>
                <a:ea typeface="Arial"/>
                <a:cs typeface="Arial"/>
                <a:sym typeface="Arial"/>
              </a:rPr>
              <a:t>küsige luba </a:t>
            </a:r>
            <a:endParaRPr sz="3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ning vahetage rollid. </a:t>
            </a:r>
            <a:endParaRPr lang="et-EE" sz="2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2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2800" b="1" i="0" u="none" strike="noStrike" cap="none" dirty="0">
                <a:solidFill>
                  <a:srgbClr val="000000"/>
                </a:solidFill>
                <a:latin typeface="Arial"/>
                <a:ea typeface="Arial"/>
                <a:cs typeface="Arial"/>
                <a:sym typeface="Arial"/>
              </a:rPr>
              <a:t>Lugu jätkub.</a:t>
            </a:r>
            <a:endParaRPr sz="2800" b="1" i="0" u="none" strike="noStrike" cap="none" dirty="0">
              <a:solidFill>
                <a:srgbClr val="000000"/>
              </a:solidFill>
              <a:latin typeface="Arial"/>
              <a:ea typeface="Arial"/>
              <a:cs typeface="Arial"/>
              <a:sym typeface="Arial"/>
            </a:endParaRPr>
          </a:p>
        </p:txBody>
      </p:sp>
      <p:sp>
        <p:nvSpPr>
          <p:cNvPr id="344" name="Google Shape;344;g93aaaef1fb_0_76"/>
          <p:cNvSpPr txBox="1"/>
          <p:nvPr/>
        </p:nvSpPr>
        <p:spPr>
          <a:xfrm>
            <a:off x="2217625" y="5376345"/>
            <a:ext cx="73299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t-EE" sz="1600" b="1" i="1" dirty="0"/>
              <a:t>Tegevusteraamatu osa </a:t>
            </a:r>
            <a:r>
              <a:rPr lang="et-EE" sz="1600" b="1" i="1" u="none" strike="noStrike" cap="none" dirty="0">
                <a:solidFill>
                  <a:srgbClr val="000000"/>
                </a:solidFill>
                <a:latin typeface="Arial"/>
                <a:ea typeface="Arial"/>
                <a:cs typeface="Arial"/>
                <a:sym typeface="Arial"/>
              </a:rPr>
              <a:t>„</a:t>
            </a:r>
            <a:r>
              <a:rPr lang="ru-RU" sz="1600" b="1" i="1" u="none" strike="noStrike" cap="none" dirty="0">
                <a:solidFill>
                  <a:srgbClr val="000000"/>
                </a:solidFill>
                <a:latin typeface="Arial"/>
                <a:ea typeface="Arial"/>
                <a:cs typeface="Arial"/>
                <a:sym typeface="Arial"/>
              </a:rPr>
              <a:t>Seda, keda puudutatakse, ei kiusata”</a:t>
            </a:r>
            <a:endParaRPr sz="1600" b="1" i="1"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ru-RU" sz="1600" b="1" i="1" dirty="0"/>
              <a:t>Lugu </a:t>
            </a:r>
            <a:r>
              <a:rPr lang="ru-RU" sz="1600" b="1" i="1" u="none" strike="noStrike" cap="none" dirty="0">
                <a:solidFill>
                  <a:srgbClr val="000000"/>
                </a:solidFill>
                <a:latin typeface="Arial"/>
                <a:ea typeface="Arial"/>
                <a:cs typeface="Arial"/>
                <a:sym typeface="Arial"/>
              </a:rPr>
              <a:t>“SÕBER KARU TULEB MEIE JUURDE EESTISSE”</a:t>
            </a:r>
            <a:endParaRPr sz="1600" b="1" i="1" u="none" strike="noStrike" cap="none" dirty="0">
              <a:solidFill>
                <a:srgbClr val="000000"/>
              </a:solidFill>
              <a:latin typeface="Arial"/>
              <a:ea typeface="Arial"/>
              <a:cs typeface="Arial"/>
              <a:sym typeface="Arial"/>
            </a:endParaRPr>
          </a:p>
        </p:txBody>
      </p:sp>
      <p:pic>
        <p:nvPicPr>
          <p:cNvPr id="345" name="Google Shape;345;g93aaaef1fb_0_76"/>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46" name="Google Shape;346;g93aaaef1fb_0_76"/>
          <p:cNvPicPr preferRelativeResize="0"/>
          <p:nvPr/>
        </p:nvPicPr>
        <p:blipFill rotWithShape="1">
          <a:blip r:embed="rId4">
            <a:alphaModFix/>
          </a:blip>
          <a:srcRect/>
          <a:stretch/>
        </p:blipFill>
        <p:spPr>
          <a:xfrm>
            <a:off x="9632776" y="4709353"/>
            <a:ext cx="1845025" cy="1778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51"/>
        <p:cNvGrpSpPr/>
        <p:nvPr/>
      </p:nvGrpSpPr>
      <p:grpSpPr>
        <a:xfrm>
          <a:off x="0" y="0"/>
          <a:ext cx="0" cy="0"/>
          <a:chOff x="0" y="0"/>
          <a:chExt cx="0" cy="0"/>
        </a:xfrm>
      </p:grpSpPr>
      <p:pic>
        <p:nvPicPr>
          <p:cNvPr id="353" name="Google Shape;353;g9e40148c1d_0_57"/>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756480A8-4AB9-4C54-A85D-54D6065719D1}"/>
              </a:ext>
            </a:extLst>
          </p:cNvPr>
          <p:cNvPicPr>
            <a:picLocks noChangeAspect="1"/>
          </p:cNvPicPr>
          <p:nvPr/>
        </p:nvPicPr>
        <p:blipFill>
          <a:blip r:embed="rId4"/>
          <a:stretch>
            <a:fillRect/>
          </a:stretch>
        </p:blipFill>
        <p:spPr>
          <a:xfrm>
            <a:off x="3046970" y="1911108"/>
            <a:ext cx="5893829" cy="395566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58"/>
        <p:cNvGrpSpPr/>
        <p:nvPr/>
      </p:nvGrpSpPr>
      <p:grpSpPr>
        <a:xfrm>
          <a:off x="0" y="0"/>
          <a:ext cx="0" cy="0"/>
          <a:chOff x="0" y="0"/>
          <a:chExt cx="0" cy="0"/>
        </a:xfrm>
      </p:grpSpPr>
      <p:pic>
        <p:nvPicPr>
          <p:cNvPr id="360" name="Google Shape;360;g9e40148c1d_0_93"/>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0E5A081D-01D1-49EA-8E50-0E7A23F9F7ED}"/>
              </a:ext>
            </a:extLst>
          </p:cNvPr>
          <p:cNvPicPr>
            <a:picLocks noChangeAspect="1"/>
          </p:cNvPicPr>
          <p:nvPr/>
        </p:nvPicPr>
        <p:blipFill>
          <a:blip r:embed="rId4"/>
          <a:stretch>
            <a:fillRect/>
          </a:stretch>
        </p:blipFill>
        <p:spPr>
          <a:xfrm>
            <a:off x="2903058" y="1747005"/>
            <a:ext cx="6190141" cy="423076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65"/>
        <p:cNvGrpSpPr/>
        <p:nvPr/>
      </p:nvGrpSpPr>
      <p:grpSpPr>
        <a:xfrm>
          <a:off x="0" y="0"/>
          <a:ext cx="0" cy="0"/>
          <a:chOff x="0" y="0"/>
          <a:chExt cx="0" cy="0"/>
        </a:xfrm>
      </p:grpSpPr>
      <p:pic>
        <p:nvPicPr>
          <p:cNvPr id="367" name="Google Shape;367;g9e40148c1d_0_8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F7077C18-6181-4B35-9E75-B4F3F3479F13}"/>
              </a:ext>
            </a:extLst>
          </p:cNvPr>
          <p:cNvPicPr>
            <a:picLocks noChangeAspect="1"/>
          </p:cNvPicPr>
          <p:nvPr/>
        </p:nvPicPr>
        <p:blipFill>
          <a:blip r:embed="rId4"/>
          <a:stretch>
            <a:fillRect/>
          </a:stretch>
        </p:blipFill>
        <p:spPr>
          <a:xfrm>
            <a:off x="3333122" y="1901012"/>
            <a:ext cx="6054717" cy="396227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pic>
        <p:nvPicPr>
          <p:cNvPr id="374" name="Google Shape;374;g9e40148c1d_0_101"/>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56F9F8A7-376C-4F82-8441-7116AA6BC0D6}"/>
              </a:ext>
            </a:extLst>
          </p:cNvPr>
          <p:cNvPicPr>
            <a:picLocks noChangeAspect="1"/>
          </p:cNvPicPr>
          <p:nvPr/>
        </p:nvPicPr>
        <p:blipFill>
          <a:blip r:embed="rId4"/>
          <a:stretch>
            <a:fillRect/>
          </a:stretch>
        </p:blipFill>
        <p:spPr>
          <a:xfrm>
            <a:off x="3047485" y="1903907"/>
            <a:ext cx="6097029" cy="416239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379"/>
        <p:cNvGrpSpPr/>
        <p:nvPr/>
      </p:nvGrpSpPr>
      <p:grpSpPr>
        <a:xfrm>
          <a:off x="0" y="0"/>
          <a:ext cx="0" cy="0"/>
          <a:chOff x="0" y="0"/>
          <a:chExt cx="0" cy="0"/>
        </a:xfrm>
      </p:grpSpPr>
      <p:pic>
        <p:nvPicPr>
          <p:cNvPr id="381" name="Google Shape;381;g9e40148c1d_0_83"/>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D679944D-D178-470E-97AF-1C1C0D16861C}"/>
              </a:ext>
            </a:extLst>
          </p:cNvPr>
          <p:cNvPicPr>
            <a:picLocks noChangeAspect="1"/>
          </p:cNvPicPr>
          <p:nvPr/>
        </p:nvPicPr>
        <p:blipFill>
          <a:blip r:embed="rId4"/>
          <a:stretch>
            <a:fillRect/>
          </a:stretch>
        </p:blipFill>
        <p:spPr>
          <a:xfrm>
            <a:off x="3055522" y="1886351"/>
            <a:ext cx="6505038" cy="415735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386"/>
        <p:cNvGrpSpPr/>
        <p:nvPr/>
      </p:nvGrpSpPr>
      <p:grpSpPr>
        <a:xfrm>
          <a:off x="0" y="0"/>
          <a:ext cx="0" cy="0"/>
          <a:chOff x="0" y="0"/>
          <a:chExt cx="0" cy="0"/>
        </a:xfrm>
      </p:grpSpPr>
      <p:sp>
        <p:nvSpPr>
          <p:cNvPr id="387" name="Google Shape;387;g92c6d11acb_0_56"/>
          <p:cNvSpPr txBox="1"/>
          <p:nvPr/>
        </p:nvSpPr>
        <p:spPr>
          <a:xfrm>
            <a:off x="409781" y="1694192"/>
            <a:ext cx="6585900" cy="40970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dirty="0">
                <a:solidFill>
                  <a:srgbClr val="000000"/>
                </a:solidFill>
                <a:latin typeface="Arial"/>
                <a:ea typeface="Arial"/>
                <a:cs typeface="Arial"/>
                <a:sym typeface="Arial"/>
              </a:rPr>
              <a:t>Arutelu</a:t>
            </a:r>
            <a:endParaRPr sz="3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lang="et-EE" sz="23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Metoodika alusel on soovitatav panna paaridesse laps</a:t>
            </a:r>
            <a:r>
              <a:rPr lang="et-EE" sz="2300" dirty="0"/>
              <a:t>i, kes tavaelus omavahel ei palju ei suhtle. Mis te arvate, kas ja miks see annab parema tulemuse kiusamisvabade suhete loomisel?</a:t>
            </a:r>
          </a:p>
          <a:p>
            <a:pPr marL="0" marR="0" lvl="0" indent="0" algn="ctr" rtl="0">
              <a:lnSpc>
                <a:spcPct val="100000"/>
              </a:lnSpc>
              <a:spcBef>
                <a:spcPts val="0"/>
              </a:spcBef>
              <a:spcAft>
                <a:spcPts val="0"/>
              </a:spcAft>
              <a:buClr>
                <a:srgbClr val="000000"/>
              </a:buClr>
              <a:buSzPts val="3200"/>
              <a:buFont typeface="Arial"/>
              <a:buNone/>
            </a:pPr>
            <a:endParaRPr lang="et-EE" sz="23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Kas saate lastega ka kodus sellist harjutust teha?</a:t>
            </a:r>
          </a:p>
          <a:p>
            <a:pPr marL="0" marR="0" lvl="0" indent="0" algn="ctr" rtl="0">
              <a:lnSpc>
                <a:spcPct val="100000"/>
              </a:lnSpc>
              <a:spcBef>
                <a:spcPts val="0"/>
              </a:spcBef>
              <a:spcAft>
                <a:spcPts val="0"/>
              </a:spcAft>
              <a:buClr>
                <a:srgbClr val="000000"/>
              </a:buClr>
              <a:buSzPts val="3200"/>
              <a:buFont typeface="Arial"/>
              <a:buNone/>
            </a:pPr>
            <a:r>
              <a:rPr lang="et-EE" sz="2300" b="0" i="0" u="none" strike="noStrike" cap="none" dirty="0">
                <a:solidFill>
                  <a:srgbClr val="000000"/>
                </a:solidFill>
                <a:latin typeface="Arial"/>
                <a:ea typeface="Arial"/>
                <a:cs typeface="Arial"/>
                <a:sym typeface="Arial"/>
              </a:rPr>
              <a:t> </a:t>
            </a:r>
            <a:r>
              <a:rPr lang="et-EE" sz="2300" b="0" i="0" u="none" strike="noStrike" cap="none" dirty="0">
                <a:solidFill>
                  <a:schemeClr val="dk1"/>
                </a:solidFill>
                <a:latin typeface="Arial"/>
                <a:ea typeface="Arial"/>
                <a:cs typeface="Arial"/>
                <a:sym typeface="Arial"/>
              </a:rPr>
              <a:t>(joonistused, luuletused, laulud, ilmateade, arvutamine, tähed.)</a:t>
            </a:r>
            <a:endParaRPr lang="et-EE"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18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1800" b="0" i="0" u="none" strike="noStrike" cap="none" dirty="0">
              <a:solidFill>
                <a:srgbClr val="002060"/>
              </a:solidFill>
              <a:latin typeface="Arial"/>
              <a:ea typeface="Arial"/>
              <a:cs typeface="Arial"/>
              <a:sym typeface="Arial"/>
            </a:endParaRPr>
          </a:p>
        </p:txBody>
      </p:sp>
      <p:pic>
        <p:nvPicPr>
          <p:cNvPr id="388" name="Google Shape;388;g92c6d11acb_0_56"/>
          <p:cNvPicPr preferRelativeResize="0"/>
          <p:nvPr/>
        </p:nvPicPr>
        <p:blipFill rotWithShape="1">
          <a:blip r:embed="rId3">
            <a:alphaModFix/>
          </a:blip>
          <a:srcRect t="5226" b="15218"/>
          <a:stretch/>
        </p:blipFill>
        <p:spPr>
          <a:xfrm>
            <a:off x="0" y="0"/>
            <a:ext cx="12191999" cy="1185175"/>
          </a:xfrm>
          <a:prstGeom prst="rect">
            <a:avLst/>
          </a:prstGeom>
          <a:noFill/>
          <a:ln>
            <a:noFill/>
          </a:ln>
        </p:spPr>
      </p:pic>
      <p:sp>
        <p:nvSpPr>
          <p:cNvPr id="6" name="TextBox 5">
            <a:extLst>
              <a:ext uri="{FF2B5EF4-FFF2-40B4-BE49-F238E27FC236}">
                <a16:creationId xmlns:a16="http://schemas.microsoft.com/office/drawing/2014/main" id="{ABC1213B-E300-4BF0-8C3C-DF44E6941F30}"/>
              </a:ext>
            </a:extLst>
          </p:cNvPr>
          <p:cNvSpPr txBox="1"/>
          <p:nvPr/>
        </p:nvSpPr>
        <p:spPr>
          <a:xfrm>
            <a:off x="5608320" y="5735936"/>
            <a:ext cx="6284480" cy="738664"/>
          </a:xfrm>
          <a:prstGeom prst="rect">
            <a:avLst/>
          </a:prstGeom>
          <a:noFill/>
        </p:spPr>
        <p:txBody>
          <a:bodyPr wrap="square">
            <a:spAutoFit/>
          </a:bodyPr>
          <a:lstStyle/>
          <a:p>
            <a:pPr algn="ctr" rtl="0">
              <a:spcBef>
                <a:spcPts val="1900"/>
              </a:spcBef>
              <a:spcAft>
                <a:spcPts val="1900"/>
              </a:spcAft>
            </a:pPr>
            <a:r>
              <a:rPr lang="et-EE" sz="1400" b="0" i="1" u="none" strike="noStrike" dirty="0">
                <a:solidFill>
                  <a:srgbClr val="292929"/>
                </a:solidFill>
                <a:effectLst/>
                <a:latin typeface="Arial" panose="020B0604020202020204" pitchFamily="34" charset="0"/>
              </a:rPr>
              <a:t>Juhul, kui laps ei soovi mõnikord antud ülesannet teha, siis saab ta joonistada lugu </a:t>
            </a:r>
            <a:r>
              <a:rPr lang="et-EE" i="1" dirty="0">
                <a:solidFill>
                  <a:srgbClr val="292929"/>
                </a:solidFill>
                <a:latin typeface="Arial" panose="020B0604020202020204" pitchFamily="34" charset="0"/>
              </a:rPr>
              <a:t>Suure</a:t>
            </a:r>
            <a:r>
              <a:rPr lang="et-EE" sz="1400" b="0" i="1" u="none" strike="noStrike" dirty="0">
                <a:solidFill>
                  <a:srgbClr val="292929"/>
                </a:solidFill>
                <a:effectLst/>
                <a:latin typeface="Arial" panose="020B0604020202020204" pitchFamily="34" charset="0"/>
              </a:rPr>
              <a:t> Sõber Karu seljale või õhus. Reeglina mõne aja pärast hakkavad kõik lapsed suure rõõmuga neid ülesandeid koos tegema.</a:t>
            </a:r>
            <a:endParaRPr lang="et-EE" i="1" dirty="0"/>
          </a:p>
        </p:txBody>
      </p:sp>
      <p:pic>
        <p:nvPicPr>
          <p:cNvPr id="7" name="Google Shape;567;p30">
            <a:extLst>
              <a:ext uri="{FF2B5EF4-FFF2-40B4-BE49-F238E27FC236}">
                <a16:creationId xmlns:a16="http://schemas.microsoft.com/office/drawing/2014/main" id="{3F2FA560-DEF7-4C6C-BAA7-F3CB9E286C6B}"/>
              </a:ext>
            </a:extLst>
          </p:cNvPr>
          <p:cNvPicPr preferRelativeResize="0"/>
          <p:nvPr/>
        </p:nvPicPr>
        <p:blipFill rotWithShape="1">
          <a:blip r:embed="rId4">
            <a:alphaModFix/>
          </a:blip>
          <a:srcRect/>
          <a:stretch/>
        </p:blipFill>
        <p:spPr>
          <a:xfrm>
            <a:off x="7345521" y="1694192"/>
            <a:ext cx="4031383" cy="374823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9e40148c1d_0_5"/>
          <p:cNvSpPr txBox="1">
            <a:spLocks noGrp="1"/>
          </p:cNvSpPr>
          <p:nvPr>
            <p:ph type="title"/>
          </p:nvPr>
        </p:nvSpPr>
        <p:spPr>
          <a:xfrm>
            <a:off x="2401650" y="2481943"/>
            <a:ext cx="8362200" cy="241662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et-EE" dirty="0">
                <a:solidFill>
                  <a:schemeClr val="dk1"/>
                </a:solidFill>
              </a:rPr>
              <a:t>III. </a:t>
            </a:r>
            <a:r>
              <a:rPr lang="ru-RU" sz="3200" b="1" i="0" u="none" strike="noStrike" cap="none" dirty="0">
                <a:solidFill>
                  <a:schemeClr val="dk1"/>
                </a:solidFill>
                <a:latin typeface="Arial"/>
                <a:ea typeface="Arial"/>
                <a:cs typeface="Arial"/>
                <a:sym typeface="Arial"/>
              </a:rPr>
              <a:t>Programmi väärtuste ja põhimõtete juurutamine koostöös lastevanematega</a:t>
            </a:r>
            <a:r>
              <a:rPr lang="et-EE" sz="3200" b="1" i="0" u="none" strike="noStrike" cap="none" dirty="0">
                <a:solidFill>
                  <a:schemeClr val="dk1"/>
                </a:solidFill>
                <a:latin typeface="Arial"/>
                <a:ea typeface="Arial"/>
                <a:cs typeface="Arial"/>
                <a:sym typeface="Arial"/>
              </a:rPr>
              <a:t> (kogukool)</a:t>
            </a:r>
            <a:endParaRPr sz="2200" dirty="0">
              <a:solidFill>
                <a:schemeClr val="dk1"/>
              </a:solidFill>
            </a:endParaRPr>
          </a:p>
        </p:txBody>
      </p:sp>
      <p:pic>
        <p:nvPicPr>
          <p:cNvPr id="396" name="Google Shape;396;g9e40148c1d_0_5"/>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401"/>
        <p:cNvGrpSpPr/>
        <p:nvPr/>
      </p:nvGrpSpPr>
      <p:grpSpPr>
        <a:xfrm>
          <a:off x="0" y="0"/>
          <a:ext cx="0" cy="0"/>
          <a:chOff x="0" y="0"/>
          <a:chExt cx="0" cy="0"/>
        </a:xfrm>
      </p:grpSpPr>
      <p:sp>
        <p:nvSpPr>
          <p:cNvPr id="402" name="Google Shape;402;ga0ec2b0205_0_56"/>
          <p:cNvSpPr txBox="1"/>
          <p:nvPr/>
        </p:nvSpPr>
        <p:spPr>
          <a:xfrm>
            <a:off x="4329725" y="2481942"/>
            <a:ext cx="7344300" cy="363894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et-EE" sz="3200" b="1" dirty="0"/>
              <a:t>Seitse</a:t>
            </a:r>
            <a:r>
              <a:rPr lang="ru-RU" sz="3200" b="1" dirty="0"/>
              <a:t> </a:t>
            </a:r>
            <a:r>
              <a:rPr lang="ru-RU" sz="3200" b="1" i="0" u="none" strike="noStrike" cap="none" dirty="0">
                <a:solidFill>
                  <a:srgbClr val="000000"/>
                </a:solidFill>
                <a:latin typeface="Arial"/>
                <a:ea typeface="Arial"/>
                <a:cs typeface="Arial"/>
                <a:sym typeface="Arial"/>
              </a:rPr>
              <a:t>nõuannet lapsevanematele</a:t>
            </a:r>
            <a:endParaRPr sz="3200" b="1" i="0" u="none" strike="noStrike" cap="none" dirty="0">
              <a:solidFill>
                <a:srgbClr val="000000"/>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800"/>
              <a:buFont typeface="Arial"/>
              <a:buNone/>
            </a:pPr>
            <a:endParaRPr sz="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dirty="0">
                <a:solidFill>
                  <a:srgbClr val="000000"/>
                </a:solidFill>
                <a:latin typeface="Arial"/>
                <a:ea typeface="Arial"/>
                <a:cs typeface="Arial"/>
                <a:sym typeface="Arial"/>
              </a:rPr>
              <a:t>Harjutus</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Lapsevanemad jaotatakse </a:t>
            </a:r>
            <a:r>
              <a:rPr lang="ru-RU" sz="1900" dirty="0"/>
              <a:t>viide</a:t>
            </a:r>
            <a:r>
              <a:rPr lang="ru-RU" sz="1900" b="0" i="0" u="none" strike="noStrike" cap="none" dirty="0">
                <a:solidFill>
                  <a:srgbClr val="000000"/>
                </a:solidFill>
                <a:latin typeface="Arial"/>
                <a:ea typeface="Arial"/>
                <a:cs typeface="Arial"/>
                <a:sym typeface="Arial"/>
              </a:rPr>
              <a:t> rühma.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Iga rühm saab endale loosi teel ühe nõuande.</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Vanemate ülesanne on arutada antud nõuande üle: </a:t>
            </a:r>
            <a:br>
              <a:rPr lang="ru-RU" sz="1900" b="0" i="0" u="none" strike="noStrike" cap="none" dirty="0">
                <a:solidFill>
                  <a:srgbClr val="000000"/>
                </a:solidFill>
                <a:latin typeface="Arial"/>
                <a:ea typeface="Arial"/>
                <a:cs typeface="Arial"/>
                <a:sym typeface="Arial"/>
              </a:rPr>
            </a:br>
            <a:r>
              <a:rPr lang="ru-RU" sz="1900" b="0" i="0" u="none" strike="noStrike" cap="none" dirty="0">
                <a:solidFill>
                  <a:srgbClr val="000000"/>
                </a:solidFill>
                <a:latin typeface="Arial"/>
                <a:ea typeface="Arial"/>
                <a:cs typeface="Arial"/>
                <a:sym typeface="Arial"/>
              </a:rPr>
              <a:t>mida nemad sellest arvavad,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kuidas nad seda juba täidavad,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mida saaks selles vallas </a:t>
            </a:r>
            <a:r>
              <a:rPr lang="ru-RU" sz="1900" dirty="0"/>
              <a:t>koolis </a:t>
            </a:r>
            <a:r>
              <a:rPr lang="ru-RU" sz="1900" b="0" i="0" u="none" strike="noStrike" cap="none" dirty="0">
                <a:solidFill>
                  <a:srgbClr val="000000"/>
                </a:solidFill>
                <a:latin typeface="Arial"/>
                <a:ea typeface="Arial"/>
                <a:cs typeface="Arial"/>
                <a:sym typeface="Arial"/>
              </a:rPr>
              <a:t>veel paremaks teha.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Peale rühmatöö tegemist saab ühiselt suures ringis vestelda,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kas antud nõuannetele on vaja midagi juurde lisada.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pic>
        <p:nvPicPr>
          <p:cNvPr id="403" name="Google Shape;403;ga0ec2b0205_0_56"/>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05" name="Google Shape;405;ga0ec2b0205_0_56"/>
          <p:cNvPicPr preferRelativeResize="0"/>
          <p:nvPr/>
        </p:nvPicPr>
        <p:blipFill rotWithShape="1">
          <a:blip r:embed="rId4">
            <a:alphaModFix/>
          </a:blip>
          <a:srcRect/>
          <a:stretch/>
        </p:blipFill>
        <p:spPr>
          <a:xfrm>
            <a:off x="7740532" y="1519515"/>
            <a:ext cx="973449" cy="938297"/>
          </a:xfrm>
          <a:prstGeom prst="rect">
            <a:avLst/>
          </a:prstGeom>
          <a:noFill/>
          <a:ln>
            <a:noFill/>
          </a:ln>
        </p:spPr>
      </p:pic>
      <p:pic>
        <p:nvPicPr>
          <p:cNvPr id="3" name="Picture 2">
            <a:extLst>
              <a:ext uri="{FF2B5EF4-FFF2-40B4-BE49-F238E27FC236}">
                <a16:creationId xmlns:a16="http://schemas.microsoft.com/office/drawing/2014/main" id="{FD6183A0-C904-4FB0-837E-7E2980B4425C}"/>
              </a:ext>
            </a:extLst>
          </p:cNvPr>
          <p:cNvPicPr>
            <a:picLocks noChangeAspect="1"/>
          </p:cNvPicPr>
          <p:nvPr/>
        </p:nvPicPr>
        <p:blipFill rotWithShape="1">
          <a:blip r:embed="rId5"/>
          <a:srcRect l="34417" t="17451" r="35417" b="6628"/>
          <a:stretch/>
        </p:blipFill>
        <p:spPr>
          <a:xfrm>
            <a:off x="651805" y="1352345"/>
            <a:ext cx="3677920" cy="4917440"/>
          </a:xfrm>
          <a:prstGeom prst="rect">
            <a:avLst/>
          </a:prstGeom>
        </p:spPr>
      </p:pic>
      <p:sp>
        <p:nvSpPr>
          <p:cNvPr id="6" name="Google Shape;439;ga0ec2b0205_0_56">
            <a:extLst>
              <a:ext uri="{FF2B5EF4-FFF2-40B4-BE49-F238E27FC236}">
                <a16:creationId xmlns:a16="http://schemas.microsoft.com/office/drawing/2014/main" id="{E848C500-6B53-4F83-8E5D-364D5995F89F}"/>
              </a:ext>
            </a:extLst>
          </p:cNvPr>
          <p:cNvSpPr/>
          <p:nvPr/>
        </p:nvSpPr>
        <p:spPr>
          <a:xfrm>
            <a:off x="9269763" y="280745"/>
            <a:ext cx="2581925" cy="21432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i="0" u="none" strike="noStrike" cap="none" dirty="0">
                <a:solidFill>
                  <a:srgbClr val="000000"/>
                </a:solidFill>
                <a:latin typeface="Arial"/>
                <a:ea typeface="Arial"/>
                <a:cs typeface="Arial"/>
                <a:sym typeface="Arial"/>
              </a:rPr>
              <a:t>Esimene variant: tutvustada ja arutada vanematega “Kiusamisest vabaks!” nõuandeid plakati põhjal.</a:t>
            </a:r>
            <a:endParaRPr sz="1200" i="0" u="none" strike="noStrike" cap="none" dirty="0">
              <a:solidFill>
                <a:srgbClr val="000000"/>
              </a:solidFill>
              <a:latin typeface="Arial"/>
              <a:ea typeface="Arial"/>
              <a:cs typeface="Arial"/>
              <a:sym typeface="Arial"/>
            </a:endParaRPr>
          </a:p>
        </p:txBody>
      </p:sp>
      <p:sp>
        <p:nvSpPr>
          <p:cNvPr id="8" name="Google Shape;402;ga0ec2b0205_0_56">
            <a:extLst>
              <a:ext uri="{FF2B5EF4-FFF2-40B4-BE49-F238E27FC236}">
                <a16:creationId xmlns:a16="http://schemas.microsoft.com/office/drawing/2014/main" id="{DC3A40AE-9547-4628-9810-8143C9DC4138}"/>
              </a:ext>
            </a:extLst>
          </p:cNvPr>
          <p:cNvSpPr txBox="1"/>
          <p:nvPr/>
        </p:nvSpPr>
        <p:spPr>
          <a:xfrm>
            <a:off x="242767" y="6120882"/>
            <a:ext cx="4906282" cy="1012456"/>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Clr>
                <a:srgbClr val="000000"/>
              </a:buClr>
              <a:buSzPts val="2800"/>
              <a:buFont typeface="Arial"/>
              <a:buNone/>
            </a:pPr>
            <a:r>
              <a:rPr lang="et-EE" sz="1200" b="1" dirty="0"/>
              <a:t>Plakat saab allalaadida veebilehel </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411"/>
        <p:cNvGrpSpPr/>
        <p:nvPr/>
      </p:nvGrpSpPr>
      <p:grpSpPr>
        <a:xfrm>
          <a:off x="0" y="0"/>
          <a:ext cx="0" cy="0"/>
          <a:chOff x="0" y="0"/>
          <a:chExt cx="0" cy="0"/>
        </a:xfrm>
      </p:grpSpPr>
      <p:pic>
        <p:nvPicPr>
          <p:cNvPr id="413" name="Google Shape;413;ga0ec2b0205_0_80"/>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6674529A-B765-453C-BCC6-9C5E0D450DBF}"/>
              </a:ext>
            </a:extLst>
          </p:cNvPr>
          <p:cNvPicPr>
            <a:picLocks noChangeAspect="1"/>
          </p:cNvPicPr>
          <p:nvPr/>
        </p:nvPicPr>
        <p:blipFill rotWithShape="1">
          <a:blip r:embed="rId4"/>
          <a:srcRect t="11547" b="5021"/>
          <a:stretch/>
        </p:blipFill>
        <p:spPr>
          <a:xfrm>
            <a:off x="2015028" y="2423604"/>
            <a:ext cx="6734636" cy="4127625"/>
          </a:xfrm>
          <a:prstGeom prst="rect">
            <a:avLst/>
          </a:prstGeom>
        </p:spPr>
      </p:pic>
      <p:sp>
        <p:nvSpPr>
          <p:cNvPr id="5" name="Google Shape;448;ga0ec2b0205_0_80">
            <a:extLst>
              <a:ext uri="{FF2B5EF4-FFF2-40B4-BE49-F238E27FC236}">
                <a16:creationId xmlns:a16="http://schemas.microsoft.com/office/drawing/2014/main" id="{5E1AF407-FDD9-429D-B558-561D0D685978}"/>
              </a:ext>
            </a:extLst>
          </p:cNvPr>
          <p:cNvSpPr/>
          <p:nvPr/>
        </p:nvSpPr>
        <p:spPr>
          <a:xfrm>
            <a:off x="7838982" y="1293922"/>
            <a:ext cx="2618913" cy="2348465"/>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ru-RU" sz="1400" b="1" i="0" u="none" strike="noStrike" cap="none" dirty="0">
                <a:solidFill>
                  <a:srgbClr val="000000"/>
                </a:solidFill>
                <a:latin typeface="Arial"/>
                <a:ea typeface="Arial"/>
                <a:cs typeface="Arial"/>
                <a:sym typeface="Arial"/>
              </a:rPr>
              <a:t>Teine variant: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dirty="0">
                <a:solidFill>
                  <a:srgbClr val="000000"/>
                </a:solidFill>
                <a:latin typeface="Arial"/>
                <a:ea typeface="Arial"/>
                <a:cs typeface="Arial"/>
                <a:sym typeface="Arial"/>
              </a:rPr>
              <a:t>tutvustada nõuandeid vestluskaartide, arutelukaartide ja teiste </a:t>
            </a:r>
            <a:r>
              <a:rPr lang="ru-RU" sz="1400" b="0" i="0" u="none" strike="noStrike" cap="none" dirty="0">
                <a:solidFill>
                  <a:schemeClr val="dk1"/>
                </a:solidFill>
                <a:latin typeface="Arial"/>
                <a:ea typeface="Arial"/>
                <a:cs typeface="Arial"/>
                <a:sym typeface="Arial"/>
              </a:rPr>
              <a:t>“Kiusamisest vabaks!” </a:t>
            </a:r>
            <a:r>
              <a:rPr lang="ru-RU" sz="1400" b="0" i="0" u="none" strike="noStrike" cap="none" dirty="0">
                <a:solidFill>
                  <a:srgbClr val="000000"/>
                </a:solidFill>
                <a:latin typeface="Arial"/>
                <a:ea typeface="Arial"/>
                <a:cs typeface="Arial"/>
                <a:sym typeface="Arial"/>
              </a:rPr>
              <a:t>metoodiliste vahendite kaudu</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6" name="Google Shape;405;ga0ec2b0205_0_56">
            <a:extLst>
              <a:ext uri="{FF2B5EF4-FFF2-40B4-BE49-F238E27FC236}">
                <a16:creationId xmlns:a16="http://schemas.microsoft.com/office/drawing/2014/main" id="{0900A432-9E5D-428D-AA63-F654F40F6F90}"/>
              </a:ext>
            </a:extLst>
          </p:cNvPr>
          <p:cNvPicPr preferRelativeResize="0"/>
          <p:nvPr/>
        </p:nvPicPr>
        <p:blipFill rotWithShape="1">
          <a:blip r:embed="rId5">
            <a:alphaModFix/>
          </a:blip>
          <a:srcRect/>
          <a:stretch/>
        </p:blipFill>
        <p:spPr>
          <a:xfrm>
            <a:off x="834501" y="4918229"/>
            <a:ext cx="1514191" cy="12593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76"/>
        <p:cNvGrpSpPr/>
        <p:nvPr/>
      </p:nvGrpSpPr>
      <p:grpSpPr>
        <a:xfrm>
          <a:off x="0" y="0"/>
          <a:ext cx="0" cy="0"/>
          <a:chOff x="0" y="0"/>
          <a:chExt cx="0" cy="0"/>
        </a:xfrm>
      </p:grpSpPr>
      <p:pic>
        <p:nvPicPr>
          <p:cNvPr id="77" name="Google Shape;77;g926fe10a02_0_26"/>
          <p:cNvPicPr preferRelativeResize="0"/>
          <p:nvPr/>
        </p:nvPicPr>
        <p:blipFill rotWithShape="1">
          <a:blip r:embed="rId3">
            <a:alphaModFix/>
          </a:blip>
          <a:srcRect l="24464" r="56159" b="25339"/>
          <a:stretch/>
        </p:blipFill>
        <p:spPr>
          <a:xfrm>
            <a:off x="531100" y="2876050"/>
            <a:ext cx="1688477" cy="3456375"/>
          </a:xfrm>
          <a:prstGeom prst="rect">
            <a:avLst/>
          </a:prstGeom>
          <a:noFill/>
          <a:ln>
            <a:noFill/>
          </a:ln>
        </p:spPr>
      </p:pic>
      <p:pic>
        <p:nvPicPr>
          <p:cNvPr id="78" name="Google Shape;78;g926fe10a02_0_26"/>
          <p:cNvPicPr preferRelativeResize="0"/>
          <p:nvPr/>
        </p:nvPicPr>
        <p:blipFill rotWithShape="1">
          <a:blip r:embed="rId4">
            <a:alphaModFix/>
          </a:blip>
          <a:srcRect r="46703" b="26847"/>
          <a:stretch/>
        </p:blipFill>
        <p:spPr>
          <a:xfrm>
            <a:off x="3385375" y="2876050"/>
            <a:ext cx="4227326" cy="3082300"/>
          </a:xfrm>
          <a:prstGeom prst="rect">
            <a:avLst/>
          </a:prstGeom>
          <a:noFill/>
          <a:ln>
            <a:noFill/>
          </a:ln>
        </p:spPr>
      </p:pic>
      <p:sp>
        <p:nvSpPr>
          <p:cNvPr id="79" name="Google Shape;79;g926fe10a02_0_26"/>
          <p:cNvSpPr/>
          <p:nvPr/>
        </p:nvSpPr>
        <p:spPr>
          <a:xfrm>
            <a:off x="2219575" y="4355800"/>
            <a:ext cx="1000800" cy="574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sp>
        <p:nvSpPr>
          <p:cNvPr id="80" name="Google Shape;80;g926fe10a02_0_26"/>
          <p:cNvSpPr/>
          <p:nvPr/>
        </p:nvSpPr>
        <p:spPr>
          <a:xfrm>
            <a:off x="7622599" y="4355800"/>
            <a:ext cx="1000800" cy="574200"/>
          </a:xfrm>
          <a:prstGeom prst="right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0000"/>
              </a:highlight>
              <a:latin typeface="Arial"/>
              <a:ea typeface="Arial"/>
              <a:cs typeface="Arial"/>
              <a:sym typeface="Arial"/>
            </a:endParaRPr>
          </a:p>
        </p:txBody>
      </p:sp>
      <p:pic>
        <p:nvPicPr>
          <p:cNvPr id="81" name="Google Shape;81;g926fe10a02_0_26"/>
          <p:cNvPicPr preferRelativeResize="0"/>
          <p:nvPr/>
        </p:nvPicPr>
        <p:blipFill rotWithShape="1">
          <a:blip r:embed="rId5">
            <a:alphaModFix/>
          </a:blip>
          <a:srcRect/>
          <a:stretch/>
        </p:blipFill>
        <p:spPr>
          <a:xfrm>
            <a:off x="8623400" y="3224875"/>
            <a:ext cx="2972276" cy="2090500"/>
          </a:xfrm>
          <a:prstGeom prst="rect">
            <a:avLst/>
          </a:prstGeom>
          <a:noFill/>
          <a:ln>
            <a:noFill/>
          </a:ln>
        </p:spPr>
      </p:pic>
      <p:sp>
        <p:nvSpPr>
          <p:cNvPr id="82" name="Google Shape;82;g926fe10a02_0_26"/>
          <p:cNvSpPr/>
          <p:nvPr/>
        </p:nvSpPr>
        <p:spPr>
          <a:xfrm>
            <a:off x="531100" y="1704663"/>
            <a:ext cx="11284500" cy="65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t-EE" sz="1600" b="1" dirty="0"/>
              <a:t>„</a:t>
            </a:r>
            <a:r>
              <a:rPr lang="ru-RU" sz="1600" b="1" i="0" u="none" strike="noStrike" cap="none" dirty="0">
                <a:solidFill>
                  <a:srgbClr val="000000"/>
                </a:solidFill>
                <a:latin typeface="Arial"/>
                <a:ea typeface="Arial"/>
                <a:cs typeface="Arial"/>
                <a:sym typeface="Arial"/>
              </a:rPr>
              <a:t>Kiusamisest vabaks!” lastevanemate koosoleku alguses on soovitatav mängida läbi paar </a:t>
            </a:r>
            <a:r>
              <a:rPr lang="ru-RU" sz="1600" b="1" dirty="0"/>
              <a:t>õpilastele</a:t>
            </a:r>
            <a:r>
              <a:rPr lang="ru-RU" sz="1600" b="1" i="0" u="none" strike="noStrike" cap="none" dirty="0">
                <a:solidFill>
                  <a:srgbClr val="000000"/>
                </a:solidFill>
                <a:latin typeface="Arial"/>
                <a:ea typeface="Arial"/>
                <a:cs typeface="Arial"/>
                <a:sym typeface="Arial"/>
              </a:rPr>
              <a:t> mõeldud programmi mängu, et julgustada vanemaid suhtlema erinevate lastevanematega ja tunda koosolemisrõõmu.</a:t>
            </a:r>
            <a:endParaRPr sz="1600" b="1" i="0" u="none" strike="noStrike" cap="none" dirty="0">
              <a:solidFill>
                <a:srgbClr val="000000"/>
              </a:solidFill>
              <a:latin typeface="Arial"/>
              <a:ea typeface="Arial"/>
              <a:cs typeface="Arial"/>
              <a:sym typeface="Arial"/>
            </a:endParaRPr>
          </a:p>
        </p:txBody>
      </p:sp>
      <p:sp>
        <p:nvSpPr>
          <p:cNvPr id="83" name="Google Shape;83;g926fe10a02_0_26"/>
          <p:cNvSpPr txBox="1"/>
          <p:nvPr/>
        </p:nvSpPr>
        <p:spPr>
          <a:xfrm>
            <a:off x="8698775" y="5462450"/>
            <a:ext cx="2821500" cy="106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ru-RU" b="1" dirty="0"/>
              <a:t>Mängud leiate programmi raamatutest </a:t>
            </a:r>
            <a:r>
              <a:rPr lang="et-EE" b="1" dirty="0"/>
              <a:t>„</a:t>
            </a:r>
            <a:r>
              <a:rPr lang="ru-RU" b="1" dirty="0"/>
              <a:t>Koos õues” ja </a:t>
            </a:r>
            <a:r>
              <a:rPr lang="et-EE" b="1" dirty="0"/>
              <a:t>„</a:t>
            </a:r>
            <a:r>
              <a:rPr lang="ru-RU" b="1" dirty="0"/>
              <a:t>Käsiraamatust” või saate alla laadida/tellida</a:t>
            </a:r>
            <a:r>
              <a:rPr lang="ru-RU" b="1" i="0" u="none" strike="noStrike" cap="none" dirty="0">
                <a:solidFill>
                  <a:srgbClr val="000000"/>
                </a:solidFill>
                <a:latin typeface="Arial"/>
                <a:ea typeface="Arial"/>
                <a:cs typeface="Arial"/>
                <a:sym typeface="Arial"/>
              </a:rPr>
              <a:t> </a:t>
            </a:r>
            <a:r>
              <a:rPr lang="ru-RU" b="1" i="0" u="sng" strike="noStrike" cap="none" dirty="0">
                <a:solidFill>
                  <a:schemeClr val="hlink"/>
                </a:solidFill>
                <a:latin typeface="Arial"/>
                <a:ea typeface="Arial"/>
                <a:cs typeface="Arial"/>
                <a:sym typeface="Arial"/>
                <a:hlinkClick r:id="rId6"/>
              </a:rPr>
              <a:t>siit.</a:t>
            </a:r>
            <a:r>
              <a:rPr lang="ru-RU" b="1" i="0" u="none" strike="noStrike" cap="none" dirty="0">
                <a:solidFill>
                  <a:srgbClr val="000000"/>
                </a:solidFill>
                <a:latin typeface="Arial"/>
                <a:ea typeface="Arial"/>
                <a:cs typeface="Arial"/>
                <a:sym typeface="Arial"/>
                <a:hlinkClick r:id="rId6"/>
              </a:rPr>
              <a:t> </a:t>
            </a:r>
            <a:endParaRPr b="1" i="0" u="none" strike="noStrike" cap="none" dirty="0">
              <a:solidFill>
                <a:srgbClr val="000000"/>
              </a:solidFill>
              <a:latin typeface="Arial"/>
              <a:ea typeface="Arial"/>
              <a:cs typeface="Arial"/>
              <a:sym typeface="Arial"/>
            </a:endParaRPr>
          </a:p>
        </p:txBody>
      </p:sp>
      <p:pic>
        <p:nvPicPr>
          <p:cNvPr id="84" name="Google Shape;84;g926fe10a02_0_26"/>
          <p:cNvPicPr preferRelativeResize="0"/>
          <p:nvPr/>
        </p:nvPicPr>
        <p:blipFill rotWithShape="1">
          <a:blip r:embed="rId7">
            <a:alphaModFix/>
          </a:blip>
          <a:srcRect t="5226" b="15218"/>
          <a:stretch/>
        </p:blipFill>
        <p:spPr>
          <a:xfrm>
            <a:off x="0" y="0"/>
            <a:ext cx="12191999" cy="1185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13;ga0ec2b0205_0_80">
            <a:extLst>
              <a:ext uri="{FF2B5EF4-FFF2-40B4-BE49-F238E27FC236}">
                <a16:creationId xmlns:a16="http://schemas.microsoft.com/office/drawing/2014/main" id="{7D6DB12A-C17A-4D0F-A991-CD40015B5F22}"/>
              </a:ext>
            </a:extLst>
          </p:cNvPr>
          <p:cNvPicPr preferRelativeResize="0"/>
          <p:nvPr/>
        </p:nvPicPr>
        <p:blipFill rotWithShape="1">
          <a:blip r:embed="rId2">
            <a:alphaModFix/>
          </a:blip>
          <a:srcRect t="5226" b="15218"/>
          <a:stretch/>
        </p:blipFill>
        <p:spPr>
          <a:xfrm>
            <a:off x="0" y="0"/>
            <a:ext cx="12191999" cy="1185175"/>
          </a:xfrm>
          <a:prstGeom prst="rect">
            <a:avLst/>
          </a:prstGeom>
          <a:noFill/>
          <a:ln>
            <a:noFill/>
          </a:ln>
        </p:spPr>
      </p:pic>
      <p:sp>
        <p:nvSpPr>
          <p:cNvPr id="4" name="Google Shape;465;ga0ec2b0205_0_93">
            <a:extLst>
              <a:ext uri="{FF2B5EF4-FFF2-40B4-BE49-F238E27FC236}">
                <a16:creationId xmlns:a16="http://schemas.microsoft.com/office/drawing/2014/main" id="{FF459853-AD61-46DD-8DBA-22A4413979D3}"/>
              </a:ext>
            </a:extLst>
          </p:cNvPr>
          <p:cNvSpPr txBox="1"/>
          <p:nvPr/>
        </p:nvSpPr>
        <p:spPr>
          <a:xfrm>
            <a:off x="6196615" y="2109312"/>
            <a:ext cx="5232016" cy="20631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t-EE" sz="1900" b="1" i="0" u="none" strike="noStrike" cap="none" dirty="0">
                <a:solidFill>
                  <a:srgbClr val="000000"/>
                </a:solidFill>
                <a:latin typeface="Arial"/>
                <a:ea typeface="Arial"/>
                <a:cs typeface="Arial"/>
                <a:sym typeface="Arial"/>
              </a:rPr>
              <a:t>Harjutus - arutelu</a:t>
            </a:r>
          </a:p>
          <a:p>
            <a:pPr marL="0" marR="0" lvl="0" indent="0" algn="ctr" rtl="0">
              <a:lnSpc>
                <a:spcPct val="100000"/>
              </a:lnSpc>
              <a:spcBef>
                <a:spcPts val="0"/>
              </a:spcBef>
              <a:spcAft>
                <a:spcPts val="0"/>
              </a:spcAft>
              <a:buClr>
                <a:schemeClr val="dk1"/>
              </a:buClr>
              <a:buSzPts val="1100"/>
              <a:buFont typeface="Arial"/>
              <a:buNone/>
            </a:pPr>
            <a:r>
              <a:rPr lang="et-EE" sz="1900" b="0" i="0" u="none" strike="noStrike" cap="none" dirty="0">
                <a:solidFill>
                  <a:srgbClr val="000000"/>
                </a:solidFill>
                <a:latin typeface="Arial"/>
                <a:ea typeface="Arial"/>
                <a:cs typeface="Arial"/>
                <a:sym typeface="Arial"/>
              </a:rPr>
              <a:t>Lapsevanemad arutavad  rühmades küsimusi: </a:t>
            </a:r>
          </a:p>
          <a:p>
            <a:pPr marL="0" marR="0" lvl="0" indent="0" algn="ctr" rtl="0">
              <a:lnSpc>
                <a:spcPct val="100000"/>
              </a:lnSpc>
              <a:spcBef>
                <a:spcPts val="0"/>
              </a:spcBef>
              <a:spcAft>
                <a:spcPts val="0"/>
              </a:spcAft>
              <a:buClr>
                <a:schemeClr val="dk1"/>
              </a:buClr>
              <a:buSzPts val="1100"/>
              <a:buFont typeface="Arial"/>
              <a:buNone/>
            </a:pPr>
            <a:endParaRPr lang="et-EE" sz="1900" dirty="0"/>
          </a:p>
          <a:p>
            <a:pPr marL="0" marR="0" lvl="0" indent="0" algn="ctr" rtl="0">
              <a:lnSpc>
                <a:spcPct val="100000"/>
              </a:lnSpc>
              <a:spcBef>
                <a:spcPts val="0"/>
              </a:spcBef>
              <a:spcAft>
                <a:spcPts val="0"/>
              </a:spcAft>
              <a:buClr>
                <a:schemeClr val="dk1"/>
              </a:buClr>
              <a:buSzPts val="1100"/>
              <a:buFont typeface="Arial"/>
              <a:buNone/>
            </a:pPr>
            <a:r>
              <a:rPr lang="et-EE" sz="1900" b="0" i="0" u="none" strike="noStrike" cap="none"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Kuidas saavad vanemad oma lapsi toetada erinevate mängukaaslaste leidmisel?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dirty="0">
              <a:solidFill>
                <a:srgbClr val="FF0000"/>
              </a:solidFill>
              <a:latin typeface="Arial"/>
              <a:ea typeface="Arial"/>
              <a:cs typeface="Arial"/>
              <a:sym typeface="Arial"/>
            </a:endParaRPr>
          </a:p>
        </p:txBody>
      </p:sp>
      <p:pic>
        <p:nvPicPr>
          <p:cNvPr id="7" name="Google Shape;405;ga0ec2b0205_0_56">
            <a:extLst>
              <a:ext uri="{FF2B5EF4-FFF2-40B4-BE49-F238E27FC236}">
                <a16:creationId xmlns:a16="http://schemas.microsoft.com/office/drawing/2014/main" id="{378EAD9F-0C3D-4B37-AD60-5E02855D1939}"/>
              </a:ext>
            </a:extLst>
          </p:cNvPr>
          <p:cNvPicPr preferRelativeResize="0"/>
          <p:nvPr/>
        </p:nvPicPr>
        <p:blipFill rotWithShape="1">
          <a:blip r:embed="rId3">
            <a:alphaModFix/>
          </a:blip>
          <a:srcRect/>
          <a:stretch/>
        </p:blipFill>
        <p:spPr>
          <a:xfrm>
            <a:off x="10461594" y="4910253"/>
            <a:ext cx="1340529" cy="1083076"/>
          </a:xfrm>
          <a:prstGeom prst="rect">
            <a:avLst/>
          </a:prstGeom>
          <a:noFill/>
          <a:ln>
            <a:noFill/>
          </a:ln>
        </p:spPr>
      </p:pic>
      <p:pic>
        <p:nvPicPr>
          <p:cNvPr id="9" name="Picture 8">
            <a:extLst>
              <a:ext uri="{FF2B5EF4-FFF2-40B4-BE49-F238E27FC236}">
                <a16:creationId xmlns:a16="http://schemas.microsoft.com/office/drawing/2014/main" id="{CBFE8342-EED1-4CD6-86EB-E10FF50365B0}"/>
              </a:ext>
            </a:extLst>
          </p:cNvPr>
          <p:cNvPicPr>
            <a:picLocks noChangeAspect="1"/>
          </p:cNvPicPr>
          <p:nvPr/>
        </p:nvPicPr>
        <p:blipFill>
          <a:blip r:embed="rId4"/>
          <a:stretch>
            <a:fillRect/>
          </a:stretch>
        </p:blipFill>
        <p:spPr>
          <a:xfrm>
            <a:off x="1290961" y="1588363"/>
            <a:ext cx="4381870" cy="4381870"/>
          </a:xfrm>
          <a:prstGeom prst="rect">
            <a:avLst/>
          </a:prstGeom>
        </p:spPr>
      </p:pic>
    </p:spTree>
    <p:extLst>
      <p:ext uri="{BB962C8B-B14F-4D97-AF65-F5344CB8AC3E}">
        <p14:creationId xmlns:p14="http://schemas.microsoft.com/office/powerpoint/2010/main" val="2176017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58;g9da6a2eb16_0_19">
            <a:extLst>
              <a:ext uri="{FF2B5EF4-FFF2-40B4-BE49-F238E27FC236}">
                <a16:creationId xmlns:a16="http://schemas.microsoft.com/office/drawing/2014/main" id="{F83C4FA2-D2FD-4B30-98E8-005568E3DF2A}"/>
              </a:ext>
            </a:extLst>
          </p:cNvPr>
          <p:cNvSpPr txBox="1"/>
          <p:nvPr/>
        </p:nvSpPr>
        <p:spPr>
          <a:xfrm>
            <a:off x="282749" y="1408611"/>
            <a:ext cx="11626500" cy="1402167"/>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Esimene </a:t>
            </a:r>
            <a:r>
              <a:rPr lang="et-EE" sz="2600" b="1" i="0" u="none" strike="noStrike" cap="none" dirty="0">
                <a:solidFill>
                  <a:schemeClr val="dk1"/>
                </a:solidFill>
                <a:latin typeface="Arial"/>
                <a:ea typeface="Arial"/>
                <a:cs typeface="Arial"/>
                <a:sym typeface="Arial"/>
              </a:rPr>
              <a:t>„</a:t>
            </a:r>
            <a:r>
              <a:rPr lang="ru-RU" sz="2600" b="1" i="0" u="none" strike="noStrike" cap="none" dirty="0">
                <a:solidFill>
                  <a:schemeClr val="dk1"/>
                </a:solidFill>
                <a:latin typeface="Arial"/>
                <a:ea typeface="Arial"/>
                <a:cs typeface="Arial"/>
                <a:sym typeface="Arial"/>
              </a:rPr>
              <a:t>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 </a:t>
            </a:r>
            <a:r>
              <a:rPr lang="et-EE" sz="3200" b="1" i="0" u="none" strike="noStrike" cap="none" dirty="0">
                <a:solidFill>
                  <a:schemeClr val="dk1"/>
                </a:solidFill>
                <a:latin typeface="Arial"/>
                <a:ea typeface="Arial"/>
                <a:cs typeface="Arial"/>
                <a:sym typeface="Arial"/>
              </a:rPr>
              <a:t>„</a:t>
            </a:r>
            <a:r>
              <a:rPr lang="ru-RU" sz="3200" b="1" i="0" u="none" strike="noStrike" cap="none" dirty="0">
                <a:solidFill>
                  <a:schemeClr val="dk1"/>
                </a:solidFill>
                <a:latin typeface="Arial"/>
                <a:ea typeface="Arial"/>
                <a:cs typeface="Arial"/>
                <a:sym typeface="Arial"/>
              </a:rPr>
              <a:t>Julgustage oma last </a:t>
            </a:r>
            <a:r>
              <a:rPr lang="et-EE" sz="3200" b="1" i="0" u="none" strike="noStrike" cap="none" dirty="0">
                <a:solidFill>
                  <a:schemeClr val="dk1"/>
                </a:solidFill>
                <a:latin typeface="Arial"/>
                <a:ea typeface="Arial"/>
                <a:cs typeface="Arial"/>
                <a:sym typeface="Arial"/>
              </a:rPr>
              <a:t>koolis</a:t>
            </a:r>
            <a:r>
              <a:rPr lang="ru-RU" sz="3200" b="1" i="0" u="none" strike="noStrike" cap="none" dirty="0">
                <a:solidFill>
                  <a:schemeClr val="dk1"/>
                </a:solidFill>
                <a:latin typeface="Arial"/>
                <a:ea typeface="Arial"/>
                <a:cs typeface="Arial"/>
                <a:sym typeface="Arial"/>
              </a:rPr>
              <a:t> ja vabal ajal </a:t>
            </a:r>
            <a:endParaRPr sz="32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mängima erinevate kaaslastega.”</a:t>
            </a:r>
            <a:endParaRPr sz="32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dirty="0">
              <a:solidFill>
                <a:schemeClr val="dk1"/>
              </a:solidFill>
              <a:latin typeface="Arial"/>
              <a:ea typeface="Arial"/>
              <a:cs typeface="Arial"/>
              <a:sym typeface="Arial"/>
            </a:endParaRPr>
          </a:p>
        </p:txBody>
      </p:sp>
      <p:sp>
        <p:nvSpPr>
          <p:cNvPr id="3" name="Google Shape;455;g9da6a2eb16_0_19">
            <a:extLst>
              <a:ext uri="{FF2B5EF4-FFF2-40B4-BE49-F238E27FC236}">
                <a16:creationId xmlns:a16="http://schemas.microsoft.com/office/drawing/2014/main" id="{4AEF7B32-CEC4-4DD8-BE60-3F411263DD28}"/>
              </a:ext>
            </a:extLst>
          </p:cNvPr>
          <p:cNvSpPr txBox="1"/>
          <p:nvPr/>
        </p:nvSpPr>
        <p:spPr>
          <a:xfrm>
            <a:off x="5635774" y="3415496"/>
            <a:ext cx="5728200" cy="2033893"/>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Kui lapsed üksteist hästi tunnevad, tugevdab see rühmavaimu ja ennetab kiusamist. Kui kutsute külla ka neid, kellega teie laps tavaliselt eriti ei suhtle, aitate luua kõigile kaasatuse tunde ja teie laps õpib lävima erinevate inimestega.</a:t>
            </a:r>
            <a:endParaRPr sz="2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pic>
        <p:nvPicPr>
          <p:cNvPr id="4" name="Google Shape;413;ga0ec2b0205_0_80">
            <a:extLst>
              <a:ext uri="{FF2B5EF4-FFF2-40B4-BE49-F238E27FC236}">
                <a16:creationId xmlns:a16="http://schemas.microsoft.com/office/drawing/2014/main" id="{64EF9CCD-7799-4229-8BF4-E7EAB68F9A67}"/>
              </a:ext>
            </a:extLst>
          </p:cNvPr>
          <p:cNvPicPr preferRelativeResize="0"/>
          <p:nvPr/>
        </p:nvPicPr>
        <p:blipFill rotWithShape="1">
          <a:blip r:embed="rId2">
            <a:alphaModFix/>
          </a:blip>
          <a:srcRect t="5226" b="15218"/>
          <a:stretch/>
        </p:blipFill>
        <p:spPr>
          <a:xfrm>
            <a:off x="0" y="0"/>
            <a:ext cx="12191999" cy="1185175"/>
          </a:xfrm>
          <a:prstGeom prst="rect">
            <a:avLst/>
          </a:prstGeom>
          <a:noFill/>
          <a:ln>
            <a:noFill/>
          </a:ln>
        </p:spPr>
      </p:pic>
      <p:pic>
        <p:nvPicPr>
          <p:cNvPr id="5" name="Picture 4">
            <a:extLst>
              <a:ext uri="{FF2B5EF4-FFF2-40B4-BE49-F238E27FC236}">
                <a16:creationId xmlns:a16="http://schemas.microsoft.com/office/drawing/2014/main" id="{7AA299A9-5EAF-4577-A556-5868E0216B8F}"/>
              </a:ext>
            </a:extLst>
          </p:cNvPr>
          <p:cNvPicPr>
            <a:picLocks noChangeAspect="1"/>
          </p:cNvPicPr>
          <p:nvPr/>
        </p:nvPicPr>
        <p:blipFill>
          <a:blip r:embed="rId3"/>
          <a:stretch>
            <a:fillRect/>
          </a:stretch>
        </p:blipFill>
        <p:spPr>
          <a:xfrm>
            <a:off x="1654946" y="3034214"/>
            <a:ext cx="3107924" cy="3107924"/>
          </a:xfrm>
          <a:prstGeom prst="rect">
            <a:avLst/>
          </a:prstGeom>
        </p:spPr>
      </p:pic>
    </p:spTree>
    <p:extLst>
      <p:ext uri="{BB962C8B-B14F-4D97-AF65-F5344CB8AC3E}">
        <p14:creationId xmlns:p14="http://schemas.microsoft.com/office/powerpoint/2010/main" val="21674841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447"/>
        <p:cNvGrpSpPr/>
        <p:nvPr/>
      </p:nvGrpSpPr>
      <p:grpSpPr>
        <a:xfrm>
          <a:off x="0" y="0"/>
          <a:ext cx="0" cy="0"/>
          <a:chOff x="0" y="0"/>
          <a:chExt cx="0" cy="0"/>
        </a:xfrm>
      </p:grpSpPr>
      <p:sp>
        <p:nvSpPr>
          <p:cNvPr id="448" name="Google Shape;448;ga0ec2b0205_0_115"/>
          <p:cNvSpPr txBox="1">
            <a:spLocks noGrp="1"/>
          </p:cNvSpPr>
          <p:nvPr>
            <p:ph type="title"/>
          </p:nvPr>
        </p:nvSpPr>
        <p:spPr>
          <a:xfrm>
            <a:off x="351956" y="1586203"/>
            <a:ext cx="10417200" cy="92373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dirty="0">
                <a:solidFill>
                  <a:srgbClr val="000000"/>
                </a:solidFill>
              </a:rPr>
              <a:t>„Kiusamisest vabaks!“ vestluskaardid lastevanematele</a:t>
            </a:r>
            <a:br>
              <a:rPr lang="ru-RU" sz="2400" dirty="0">
                <a:solidFill>
                  <a:srgbClr val="000000"/>
                </a:solidFill>
              </a:rPr>
            </a:br>
            <a:r>
              <a:rPr lang="ru-RU" sz="2400" dirty="0">
                <a:solidFill>
                  <a:srgbClr val="000000"/>
                </a:solidFill>
              </a:rPr>
              <a:t>Kaart nr. </a:t>
            </a:r>
            <a:r>
              <a:rPr lang="et-EE" sz="2400" dirty="0">
                <a:solidFill>
                  <a:srgbClr val="000000"/>
                </a:solidFill>
              </a:rPr>
              <a:t>18</a:t>
            </a:r>
            <a:r>
              <a:rPr lang="ru-RU" dirty="0">
                <a:solidFill>
                  <a:srgbClr val="000000"/>
                </a:solidFill>
              </a:rPr>
              <a:t>  „Perekond söögilaua</a:t>
            </a:r>
            <a:r>
              <a:rPr lang="et-EE" dirty="0">
                <a:solidFill>
                  <a:srgbClr val="000000"/>
                </a:solidFill>
              </a:rPr>
              <a:t>s</a:t>
            </a:r>
            <a:r>
              <a:rPr lang="ru-RU" dirty="0">
                <a:solidFill>
                  <a:srgbClr val="000000"/>
                </a:solidFill>
              </a:rPr>
              <a:t>“</a:t>
            </a:r>
            <a:endParaRPr dirty="0"/>
          </a:p>
        </p:txBody>
      </p:sp>
      <p:sp>
        <p:nvSpPr>
          <p:cNvPr id="449" name="Google Shape;449;ga0ec2b0205_0_115"/>
          <p:cNvSpPr txBox="1"/>
          <p:nvPr/>
        </p:nvSpPr>
        <p:spPr>
          <a:xfrm>
            <a:off x="7538425" y="4064675"/>
            <a:ext cx="3000000" cy="680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a0ec2b0205_0_115"/>
          <p:cNvSpPr txBox="1"/>
          <p:nvPr/>
        </p:nvSpPr>
        <p:spPr>
          <a:xfrm>
            <a:off x="6299894" y="2685660"/>
            <a:ext cx="5477100" cy="374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a:solidFill>
                  <a:srgbClr val="000000"/>
                </a:solidFill>
                <a:latin typeface="Arial"/>
                <a:ea typeface="Arial"/>
                <a:cs typeface="Arial"/>
                <a:sym typeface="Arial"/>
              </a:rPr>
              <a:t>Harjutus</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Kaks minutit iseseisvaks mõtlemiseks:</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a:solidFill>
                  <a:srgbClr val="000000"/>
                </a:solidFill>
                <a:latin typeface="Arial"/>
                <a:ea typeface="Arial"/>
                <a:cs typeface="Arial"/>
                <a:sym typeface="Arial"/>
              </a:rPr>
              <a:t>„</a:t>
            </a:r>
            <a:r>
              <a:rPr lang="ru-RU" sz="1900" b="1" i="0" u="none" strike="noStrike" cap="none">
                <a:solidFill>
                  <a:srgbClr val="000000"/>
                </a:solidFill>
                <a:latin typeface="Arial"/>
                <a:ea typeface="Arial"/>
                <a:cs typeface="Arial"/>
                <a:sym typeface="Arial"/>
              </a:rPr>
              <a:t>Kuidas ma räägin teistest lapsevanematest, lastest ja õpetajatest?</a:t>
            </a: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1" i="0" u="none" strike="noStrike" cap="none">
                <a:solidFill>
                  <a:schemeClr val="dk1"/>
                </a:solidFill>
                <a:latin typeface="Arial"/>
                <a:ea typeface="Arial"/>
                <a:cs typeface="Arial"/>
                <a:sym typeface="Arial"/>
              </a:rPr>
              <a:t>„Kuidas ma räägin lapsevanematega, lastega ja õpetajatega?”</a:t>
            </a:r>
            <a:endParaRPr sz="19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900"/>
              <a:buFont typeface="Arial"/>
              <a:buNone/>
            </a:pPr>
            <a:r>
              <a:rPr lang="ru-RU" sz="1900" b="0" i="0" u="none" strike="noStrike" cap="none">
                <a:solidFill>
                  <a:schemeClr val="dk1"/>
                </a:solidFill>
                <a:latin typeface="Arial"/>
                <a:ea typeface="Arial"/>
                <a:cs typeface="Arial"/>
                <a:sym typeface="Arial"/>
              </a:rPr>
              <a:t>Peale iseseisvat tööd arutlege rühmades küsimusi, mis on vestluskaarti tagumisel küljel. </a:t>
            </a:r>
            <a:endParaRPr sz="1900" b="0" i="0" u="none" strike="noStrike" cap="none">
              <a:solidFill>
                <a:schemeClr val="dk1"/>
              </a:solidFill>
              <a:latin typeface="Arial"/>
              <a:ea typeface="Arial"/>
              <a:cs typeface="Arial"/>
              <a:sym typeface="Arial"/>
            </a:endParaRPr>
          </a:p>
        </p:txBody>
      </p:sp>
      <p:pic>
        <p:nvPicPr>
          <p:cNvPr id="451" name="Google Shape;451;ga0ec2b0205_0_11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452" name="Google Shape;452;ga0ec2b0205_0_115"/>
          <p:cNvPicPr preferRelativeResize="0"/>
          <p:nvPr/>
        </p:nvPicPr>
        <p:blipFill rotWithShape="1">
          <a:blip r:embed="rId4">
            <a:alphaModFix/>
          </a:blip>
          <a:srcRect/>
          <a:stretch/>
        </p:blipFill>
        <p:spPr>
          <a:xfrm>
            <a:off x="10133240" y="1578919"/>
            <a:ext cx="973449" cy="938297"/>
          </a:xfrm>
          <a:prstGeom prst="rect">
            <a:avLst/>
          </a:prstGeom>
          <a:noFill/>
          <a:ln>
            <a:noFill/>
          </a:ln>
        </p:spPr>
      </p:pic>
      <p:pic>
        <p:nvPicPr>
          <p:cNvPr id="3" name="Picture 2">
            <a:extLst>
              <a:ext uri="{FF2B5EF4-FFF2-40B4-BE49-F238E27FC236}">
                <a16:creationId xmlns:a16="http://schemas.microsoft.com/office/drawing/2014/main" id="{6106373B-1503-4D4D-A173-078006F1F3F3}"/>
              </a:ext>
            </a:extLst>
          </p:cNvPr>
          <p:cNvPicPr>
            <a:picLocks noChangeAspect="1"/>
          </p:cNvPicPr>
          <p:nvPr/>
        </p:nvPicPr>
        <p:blipFill rotWithShape="1">
          <a:blip r:embed="rId5"/>
          <a:srcRect l="17833" t="17608" r="18750" b="352"/>
          <a:stretch/>
        </p:blipFill>
        <p:spPr>
          <a:xfrm>
            <a:off x="533426" y="2574960"/>
            <a:ext cx="5766430" cy="3963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a0ec2b0205_0_12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5F1B50D9-128C-4247-B898-326185DC91D1}"/>
              </a:ext>
            </a:extLst>
          </p:cNvPr>
          <p:cNvPicPr>
            <a:picLocks noChangeAspect="1"/>
          </p:cNvPicPr>
          <p:nvPr/>
        </p:nvPicPr>
        <p:blipFill rotWithShape="1">
          <a:blip r:embed="rId4"/>
          <a:srcRect l="22584" t="20745" r="23833" b="8564"/>
          <a:stretch/>
        </p:blipFill>
        <p:spPr>
          <a:xfrm>
            <a:off x="294640" y="1483361"/>
            <a:ext cx="6102975" cy="4277360"/>
          </a:xfrm>
          <a:prstGeom prst="rect">
            <a:avLst/>
          </a:prstGeom>
        </p:spPr>
      </p:pic>
      <p:pic>
        <p:nvPicPr>
          <p:cNvPr id="7" name="Picture 6">
            <a:extLst>
              <a:ext uri="{FF2B5EF4-FFF2-40B4-BE49-F238E27FC236}">
                <a16:creationId xmlns:a16="http://schemas.microsoft.com/office/drawing/2014/main" id="{4A9FD31F-66A1-4D03-AEA0-224A127B3A2C}"/>
              </a:ext>
            </a:extLst>
          </p:cNvPr>
          <p:cNvPicPr>
            <a:picLocks noChangeAspect="1"/>
          </p:cNvPicPr>
          <p:nvPr/>
        </p:nvPicPr>
        <p:blipFill rotWithShape="1">
          <a:blip r:embed="rId5"/>
          <a:srcRect l="17833" t="17608" r="18750" b="352"/>
          <a:stretch/>
        </p:blipFill>
        <p:spPr>
          <a:xfrm>
            <a:off x="6397615" y="2778160"/>
            <a:ext cx="5330390" cy="366333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a0ec2b0205_0_108"/>
          <p:cNvSpPr txBox="1"/>
          <p:nvPr/>
        </p:nvSpPr>
        <p:spPr>
          <a:xfrm>
            <a:off x="5690675" y="3489422"/>
            <a:ext cx="5730000" cy="2214956"/>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100"/>
              <a:buFont typeface="Arial"/>
              <a:buNone/>
            </a:pPr>
            <a:r>
              <a:rPr lang="et-EE" sz="2000" dirty="0"/>
              <a:t>Lapsed peegeldavad oma vanemate käitumist. Seega, kui suhtute positiivselt haridusasutusse, õpetajatesse, sõpradesse ja nende vanematesse, teeb seda ka teie laps. </a:t>
            </a:r>
          </a:p>
          <a:p>
            <a:pPr marL="0" marR="0" lvl="0" indent="0" algn="just" rtl="0">
              <a:lnSpc>
                <a:spcPct val="115000"/>
              </a:lnSpc>
              <a:spcBef>
                <a:spcPts val="0"/>
              </a:spcBef>
              <a:spcAft>
                <a:spcPts val="0"/>
              </a:spcAft>
              <a:buClr>
                <a:srgbClr val="000000"/>
              </a:buClr>
              <a:buSzPts val="2100"/>
              <a:buFont typeface="Arial"/>
              <a:buNone/>
            </a:pPr>
            <a:endParaRPr lang="et-EE" sz="2000" dirty="0"/>
          </a:p>
          <a:p>
            <a:pPr marL="0" marR="0" lvl="0" indent="0" algn="just" rtl="0">
              <a:lnSpc>
                <a:spcPct val="115000"/>
              </a:lnSpc>
              <a:spcBef>
                <a:spcPts val="0"/>
              </a:spcBef>
              <a:spcAft>
                <a:spcPts val="0"/>
              </a:spcAft>
              <a:buClr>
                <a:srgbClr val="000000"/>
              </a:buClr>
              <a:buSzPts val="2100"/>
              <a:buFont typeface="Arial"/>
              <a:buNone/>
            </a:pPr>
            <a:r>
              <a:rPr lang="et-EE" sz="2000" dirty="0"/>
              <a:t>Jätke meelde oma lapse klassikaaslaste nimed. </a:t>
            </a:r>
            <a:endParaRPr sz="2000" b="0" i="0" u="none" strike="noStrike" cap="none" dirty="0">
              <a:solidFill>
                <a:schemeClr val="dk1"/>
              </a:solidFill>
              <a:latin typeface="Arial"/>
              <a:ea typeface="Arial"/>
              <a:cs typeface="Arial"/>
              <a:sym typeface="Arial"/>
            </a:endParaRPr>
          </a:p>
        </p:txBody>
      </p:sp>
      <p:sp>
        <p:nvSpPr>
          <p:cNvPr id="468" name="Google Shape;468;ga0ec2b0205_0_108"/>
          <p:cNvSpPr txBox="1"/>
          <p:nvPr/>
        </p:nvSpPr>
        <p:spPr>
          <a:xfrm>
            <a:off x="330564" y="1423324"/>
            <a:ext cx="11530870" cy="1454651"/>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et-EE" sz="2600" b="1" i="0" u="none" strike="noStrike" cap="none" dirty="0">
                <a:solidFill>
                  <a:schemeClr val="dk1"/>
                </a:solidFill>
                <a:latin typeface="Arial"/>
                <a:ea typeface="Arial"/>
                <a:cs typeface="Arial"/>
                <a:sym typeface="Arial"/>
              </a:rPr>
              <a:t>Teine “Kiusamisest vabaks!” nõuanne:</a:t>
            </a:r>
          </a:p>
          <a:p>
            <a:pPr marL="0" marR="0" lvl="0" indent="0" algn="ctr" rtl="0">
              <a:lnSpc>
                <a:spcPct val="90000"/>
              </a:lnSpc>
              <a:spcBef>
                <a:spcPts val="0"/>
              </a:spcBef>
              <a:spcAft>
                <a:spcPts val="0"/>
              </a:spcAft>
              <a:buClr>
                <a:srgbClr val="000000"/>
              </a:buClr>
              <a:buSzPts val="2600"/>
              <a:buFont typeface="Arial"/>
              <a:buNone/>
            </a:pPr>
            <a:r>
              <a:rPr lang="et-EE" sz="2600" b="1" dirty="0">
                <a:solidFill>
                  <a:schemeClr val="dk1"/>
                </a:solidFill>
              </a:rPr>
              <a:t>„Ä</a:t>
            </a:r>
            <a:r>
              <a:rPr lang="ru-RU" sz="3000" b="1" dirty="0">
                <a:solidFill>
                  <a:schemeClr val="dk1"/>
                </a:solidFill>
              </a:rPr>
              <a:t>rge rääkige halvasti teistest lastest, nende vanematest, õpetajatest ega teistest kooli töötajatest</a:t>
            </a:r>
            <a:r>
              <a:rPr lang="et-EE" sz="3000" b="1" dirty="0">
                <a:solidFill>
                  <a:schemeClr val="dk1"/>
                </a:solidFill>
              </a:rPr>
              <a:t>“</a:t>
            </a:r>
            <a:r>
              <a:rPr lang="ru-RU" sz="3000" b="1" dirty="0">
                <a:solidFill>
                  <a:schemeClr val="dk1"/>
                </a:solidFill>
              </a:rPr>
              <a:t>.</a:t>
            </a:r>
            <a:endParaRPr sz="30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endParaRPr sz="3200" b="1" dirty="0">
              <a:solidFill>
                <a:schemeClr val="dk1"/>
              </a:solidFill>
            </a:endParaRPr>
          </a:p>
        </p:txBody>
      </p:sp>
      <p:pic>
        <p:nvPicPr>
          <p:cNvPr id="469" name="Google Shape;469;ga0ec2b0205_0_108"/>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8" name="Picture 7">
            <a:extLst>
              <a:ext uri="{FF2B5EF4-FFF2-40B4-BE49-F238E27FC236}">
                <a16:creationId xmlns:a16="http://schemas.microsoft.com/office/drawing/2014/main" id="{EAB1A2DC-1A56-423A-8502-AF905ECE6820}"/>
              </a:ext>
            </a:extLst>
          </p:cNvPr>
          <p:cNvPicPr>
            <a:picLocks noChangeAspect="1"/>
          </p:cNvPicPr>
          <p:nvPr/>
        </p:nvPicPr>
        <p:blipFill rotWithShape="1">
          <a:blip r:embed="rId4"/>
          <a:srcRect l="17833" t="17608" r="18750" b="352"/>
          <a:stretch/>
        </p:blipFill>
        <p:spPr>
          <a:xfrm>
            <a:off x="636895" y="2973300"/>
            <a:ext cx="4724893" cy="32472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19;p18">
            <a:extLst>
              <a:ext uri="{FF2B5EF4-FFF2-40B4-BE49-F238E27FC236}">
                <a16:creationId xmlns:a16="http://schemas.microsoft.com/office/drawing/2014/main" id="{2933D675-55A0-4F4B-8BB4-59BB8C6FDA56}"/>
              </a:ext>
            </a:extLst>
          </p:cNvPr>
          <p:cNvSpPr txBox="1"/>
          <p:nvPr/>
        </p:nvSpPr>
        <p:spPr>
          <a:xfrm>
            <a:off x="6096000" y="2186219"/>
            <a:ext cx="5365072" cy="327354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dirty="0">
                <a:solidFill>
                  <a:srgbClr val="000000"/>
                </a:solidFill>
                <a:latin typeface="Arial"/>
                <a:ea typeface="Arial"/>
                <a:cs typeface="Arial"/>
                <a:sym typeface="Arial"/>
              </a:rPr>
              <a:t>Harjutus</a:t>
            </a:r>
            <a:r>
              <a:rPr lang="et-EE" sz="1900" b="1" i="0" u="none" strike="noStrike" cap="none" dirty="0">
                <a:solidFill>
                  <a:srgbClr val="000000"/>
                </a:solidFill>
                <a:latin typeface="Arial"/>
                <a:ea typeface="Arial"/>
                <a:cs typeface="Arial"/>
                <a:sym typeface="Arial"/>
              </a:rPr>
              <a:t> - arutelu</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Lapsevanemad arutavad  rühmades küsimusi</a:t>
            </a:r>
            <a:r>
              <a:rPr lang="et-EE" sz="1900" b="0" i="0" u="none" strike="noStrike" cap="none" dirty="0">
                <a:solidFill>
                  <a:srgbClr val="000000"/>
                </a:solidFill>
                <a:latin typeface="Arial"/>
                <a:ea typeface="Arial"/>
                <a:cs typeface="Arial"/>
                <a:sym typeface="Arial"/>
              </a:rPr>
              <a:t>:</a:t>
            </a:r>
            <a:r>
              <a:rPr lang="ru-RU" sz="1900" b="0" i="0" u="none" strike="noStrike" cap="none" dirty="0">
                <a:solidFill>
                  <a:srgbClr val="000000"/>
                </a:solidFill>
                <a:latin typeface="Arial"/>
                <a:ea typeface="Arial"/>
                <a:cs typeface="Arial"/>
                <a:sym typeface="Arial"/>
              </a:rPr>
              <a:t> </a:t>
            </a:r>
            <a:endParaRPr lang="et-EE"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lang="et-EE" sz="1900" dirty="0"/>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r>
              <a:rPr lang="ru-RU" sz="1900" b="0" i="0" u="none" strike="noStrike" cap="none" dirty="0">
                <a:solidFill>
                  <a:srgbClr val="000000"/>
                </a:solidFill>
                <a:latin typeface="Arial"/>
                <a:ea typeface="Arial"/>
                <a:cs typeface="Arial"/>
                <a:sym typeface="Arial"/>
              </a:rPr>
              <a:t>Kuidas kutsume külalisi sünnipäevadele</a:t>
            </a:r>
            <a:r>
              <a:rPr lang="et-EE" sz="1900" b="0" i="0" u="none" strike="noStrike" cap="none" dirty="0">
                <a:solidFill>
                  <a:srgbClr val="000000"/>
                </a:solidFill>
                <a:latin typeface="Arial"/>
                <a:ea typeface="Arial"/>
                <a:cs typeface="Arial"/>
                <a:sym typeface="Arial"/>
              </a:rPr>
              <a:t>?</a:t>
            </a:r>
            <a:r>
              <a:rPr lang="ru-RU" sz="1900" b="0" i="0" u="none" strike="noStrike" cap="none" dirty="0">
                <a:solidFill>
                  <a:srgbClr val="000000"/>
                </a:solidFill>
                <a:latin typeface="Arial"/>
                <a:ea typeface="Arial"/>
                <a:cs typeface="Arial"/>
                <a:sym typeface="Arial"/>
              </a:rPr>
              <a:t> </a:t>
            </a:r>
            <a:endParaRPr lang="et-EE" sz="19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endParaRPr sz="19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r>
              <a:rPr lang="et-EE" sz="1900" dirty="0"/>
              <a:t>K</a:t>
            </a:r>
            <a:r>
              <a:rPr lang="ru-RU" sz="1900" b="0" i="0" u="none" strike="noStrike" cap="none" dirty="0">
                <a:solidFill>
                  <a:srgbClr val="000000"/>
                </a:solidFill>
                <a:latin typeface="Arial"/>
                <a:ea typeface="Arial"/>
                <a:cs typeface="Arial"/>
                <a:sym typeface="Arial"/>
              </a:rPr>
              <a:t>uidas teavitame osalemisest/mitteosalemisest</a:t>
            </a:r>
            <a:r>
              <a:rPr lang="et-EE" sz="1900" dirty="0"/>
              <a:t>?</a:t>
            </a:r>
            <a:r>
              <a:rPr lang="ru-RU" sz="1900" b="0" i="0" u="none" strike="noStrike" cap="none" dirty="0">
                <a:solidFill>
                  <a:srgbClr val="000000"/>
                </a:solidFill>
                <a:latin typeface="Arial"/>
                <a:ea typeface="Arial"/>
                <a:cs typeface="Arial"/>
                <a:sym typeface="Arial"/>
              </a:rPr>
              <a:t> </a:t>
            </a:r>
            <a:endParaRPr lang="et-EE" sz="19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endParaRPr sz="19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r>
              <a:rPr lang="et-EE" sz="1900" dirty="0"/>
              <a:t>K</a:t>
            </a:r>
            <a:r>
              <a:rPr lang="ru-RU" sz="1900" b="0" i="0" u="none" strike="noStrike" cap="none" dirty="0">
                <a:solidFill>
                  <a:srgbClr val="000000"/>
                </a:solidFill>
                <a:latin typeface="Arial"/>
                <a:ea typeface="Arial"/>
                <a:cs typeface="Arial"/>
                <a:sym typeface="Arial"/>
              </a:rPr>
              <a:t>uidas jagame muljed peale sünnipäeva?</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26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4000" b="1" i="0" u="none" strike="noStrike" cap="none" dirty="0">
              <a:solidFill>
                <a:srgbClr val="FF0000"/>
              </a:solidFill>
              <a:latin typeface="Arial"/>
              <a:ea typeface="Arial"/>
              <a:cs typeface="Arial"/>
              <a:sym typeface="Arial"/>
            </a:endParaRPr>
          </a:p>
        </p:txBody>
      </p:sp>
      <p:pic>
        <p:nvPicPr>
          <p:cNvPr id="3" name="Google Shape;413;ga0ec2b0205_0_80">
            <a:extLst>
              <a:ext uri="{FF2B5EF4-FFF2-40B4-BE49-F238E27FC236}">
                <a16:creationId xmlns:a16="http://schemas.microsoft.com/office/drawing/2014/main" id="{62C6CA68-F256-43BA-A984-3896BDA1BC14}"/>
              </a:ext>
            </a:extLst>
          </p:cNvPr>
          <p:cNvPicPr preferRelativeResize="0"/>
          <p:nvPr/>
        </p:nvPicPr>
        <p:blipFill rotWithShape="1">
          <a:blip r:embed="rId2">
            <a:alphaModFix/>
          </a:blip>
          <a:srcRect t="5226" b="15218"/>
          <a:stretch/>
        </p:blipFill>
        <p:spPr>
          <a:xfrm>
            <a:off x="0" y="0"/>
            <a:ext cx="12191999" cy="1185175"/>
          </a:xfrm>
          <a:prstGeom prst="rect">
            <a:avLst/>
          </a:prstGeom>
          <a:noFill/>
          <a:ln>
            <a:noFill/>
          </a:ln>
        </p:spPr>
      </p:pic>
      <p:pic>
        <p:nvPicPr>
          <p:cNvPr id="5" name="Picture 4">
            <a:extLst>
              <a:ext uri="{FF2B5EF4-FFF2-40B4-BE49-F238E27FC236}">
                <a16:creationId xmlns:a16="http://schemas.microsoft.com/office/drawing/2014/main" id="{165450E8-E830-4C9E-9CFD-73DB71E31D55}"/>
              </a:ext>
            </a:extLst>
          </p:cNvPr>
          <p:cNvPicPr>
            <a:picLocks noChangeAspect="1"/>
          </p:cNvPicPr>
          <p:nvPr/>
        </p:nvPicPr>
        <p:blipFill rotWithShape="1">
          <a:blip r:embed="rId3"/>
          <a:srcRect r="30633"/>
          <a:stretch/>
        </p:blipFill>
        <p:spPr>
          <a:xfrm>
            <a:off x="884061" y="1809348"/>
            <a:ext cx="4398151" cy="4364718"/>
          </a:xfrm>
          <a:prstGeom prst="rect">
            <a:avLst/>
          </a:prstGeom>
        </p:spPr>
      </p:pic>
    </p:spTree>
    <p:extLst>
      <p:ext uri="{BB962C8B-B14F-4D97-AF65-F5344CB8AC3E}">
        <p14:creationId xmlns:p14="http://schemas.microsoft.com/office/powerpoint/2010/main" val="420673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13;ga0ec2b0205_0_80">
            <a:extLst>
              <a:ext uri="{FF2B5EF4-FFF2-40B4-BE49-F238E27FC236}">
                <a16:creationId xmlns:a16="http://schemas.microsoft.com/office/drawing/2014/main" id="{7D6DB12A-C17A-4D0F-A991-CD40015B5F22}"/>
              </a:ext>
            </a:extLst>
          </p:cNvPr>
          <p:cNvPicPr preferRelativeResize="0"/>
          <p:nvPr/>
        </p:nvPicPr>
        <p:blipFill rotWithShape="1">
          <a:blip r:embed="rId2">
            <a:alphaModFix/>
          </a:blip>
          <a:srcRect t="5226" b="15218"/>
          <a:stretch/>
        </p:blipFill>
        <p:spPr>
          <a:xfrm>
            <a:off x="0" y="0"/>
            <a:ext cx="12191999" cy="1185175"/>
          </a:xfrm>
          <a:prstGeom prst="rect">
            <a:avLst/>
          </a:prstGeom>
          <a:noFill/>
          <a:ln>
            <a:noFill/>
          </a:ln>
        </p:spPr>
      </p:pic>
      <p:sp>
        <p:nvSpPr>
          <p:cNvPr id="4" name="Google Shape;512;g9da6a2eb16_0_40">
            <a:extLst>
              <a:ext uri="{FF2B5EF4-FFF2-40B4-BE49-F238E27FC236}">
                <a16:creationId xmlns:a16="http://schemas.microsoft.com/office/drawing/2014/main" id="{FA49D8DD-BE9B-434D-A716-CA87235416FB}"/>
              </a:ext>
            </a:extLst>
          </p:cNvPr>
          <p:cNvSpPr txBox="1"/>
          <p:nvPr/>
        </p:nvSpPr>
        <p:spPr>
          <a:xfrm>
            <a:off x="71849" y="1362008"/>
            <a:ext cx="120483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Kolmas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“Looge oluliste sündmuste tähistamise hea tava.”</a:t>
            </a:r>
            <a:endParaRPr sz="3200" b="0" i="0" u="none" strike="noStrike" cap="none" dirty="0">
              <a:solidFill>
                <a:srgbClr val="000000"/>
              </a:solidFill>
              <a:latin typeface="Arial"/>
              <a:ea typeface="Arial"/>
              <a:cs typeface="Arial"/>
              <a:sym typeface="Arial"/>
            </a:endParaRPr>
          </a:p>
        </p:txBody>
      </p:sp>
      <p:sp>
        <p:nvSpPr>
          <p:cNvPr id="5" name="Google Shape;509;g9da6a2eb16_0_40">
            <a:extLst>
              <a:ext uri="{FF2B5EF4-FFF2-40B4-BE49-F238E27FC236}">
                <a16:creationId xmlns:a16="http://schemas.microsoft.com/office/drawing/2014/main" id="{BA327FE3-9CCC-40E8-9243-78EB3AFE7070}"/>
              </a:ext>
            </a:extLst>
          </p:cNvPr>
          <p:cNvSpPr txBox="1"/>
          <p:nvPr/>
        </p:nvSpPr>
        <p:spPr>
          <a:xfrm>
            <a:off x="4997494" y="2446628"/>
            <a:ext cx="6662058" cy="4198776"/>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00"/>
              </a:spcBef>
              <a:spcAft>
                <a:spcPts val="100"/>
              </a:spcAft>
              <a:buClr>
                <a:srgbClr val="000000"/>
              </a:buClr>
              <a:buSzPts val="2100"/>
              <a:buFont typeface="Arial"/>
              <a:buNone/>
            </a:pPr>
            <a:r>
              <a:rPr lang="ru-RU" sz="1800" b="0" i="0" u="none" strike="noStrike" cap="none" dirty="0">
                <a:solidFill>
                  <a:schemeClr val="dk1"/>
                </a:solidFill>
                <a:latin typeface="Arial"/>
                <a:ea typeface="Arial"/>
                <a:cs typeface="Arial"/>
                <a:sym typeface="Arial"/>
              </a:rPr>
              <a:t>Lastepeod on kõigile väga tähtsad. Teeb haiget, kui ei kutsuta kaaslaste sünnipäevadele või kui keegi on kutsele vaatamata tulemata jäänud. </a:t>
            </a:r>
            <a:endParaRPr lang="et-EE" sz="1800" b="0" i="0" u="none" strike="noStrike" cap="none" dirty="0">
              <a:solidFill>
                <a:schemeClr val="dk1"/>
              </a:solidFill>
              <a:latin typeface="Arial"/>
              <a:ea typeface="Arial"/>
              <a:cs typeface="Arial"/>
              <a:sym typeface="Arial"/>
            </a:endParaRPr>
          </a:p>
          <a:p>
            <a:pPr marL="285750" marR="0" lvl="0" indent="-285750" algn="just" rtl="0">
              <a:lnSpc>
                <a:spcPct val="100000"/>
              </a:lnSpc>
              <a:spcBef>
                <a:spcPts val="100"/>
              </a:spcBef>
              <a:spcAft>
                <a:spcPts val="100"/>
              </a:spcAft>
              <a:buClr>
                <a:srgbClr val="000000"/>
              </a:buClr>
              <a:buSzPts val="2100"/>
              <a:buFont typeface="Arial" panose="020B0604020202020204" pitchFamily="34" charset="0"/>
              <a:buChar char="•"/>
            </a:pPr>
            <a:r>
              <a:rPr lang="ru-RU" sz="1800" b="0" i="0" u="none" strike="noStrike" cap="none" dirty="0">
                <a:solidFill>
                  <a:schemeClr val="dk1"/>
                </a:solidFill>
                <a:latin typeface="Arial"/>
                <a:ea typeface="Arial"/>
                <a:cs typeface="Arial"/>
                <a:sym typeface="Arial"/>
              </a:rPr>
              <a:t>Kui tahate korraldada oma lapse sünnipäevapidu või tähistada muud olulist sündmust, leidke võimalus kohale kutsuda kas  kogu rühm või näiteks ainult poisid või ainult tüdrukud. </a:t>
            </a:r>
            <a:endParaRPr lang="et-EE" sz="1800" b="0" i="0" u="none" strike="noStrike" cap="none" dirty="0">
              <a:solidFill>
                <a:schemeClr val="dk1"/>
              </a:solidFill>
              <a:latin typeface="Arial"/>
              <a:ea typeface="Arial"/>
              <a:cs typeface="Arial"/>
              <a:sym typeface="Arial"/>
            </a:endParaRPr>
          </a:p>
          <a:p>
            <a:pPr marL="285750" marR="0" lvl="0" indent="-285750" algn="just" rtl="0">
              <a:lnSpc>
                <a:spcPct val="100000"/>
              </a:lnSpc>
              <a:spcBef>
                <a:spcPts val="100"/>
              </a:spcBef>
              <a:spcAft>
                <a:spcPts val="100"/>
              </a:spcAft>
              <a:buClr>
                <a:srgbClr val="000000"/>
              </a:buClr>
              <a:buSzPts val="2100"/>
              <a:buFont typeface="Arial" panose="020B0604020202020204" pitchFamily="34" charset="0"/>
              <a:buChar char="•"/>
            </a:pPr>
            <a:r>
              <a:rPr lang="ru-RU" sz="1800" b="0" i="0" u="none" strike="noStrike" cap="none" dirty="0">
                <a:solidFill>
                  <a:schemeClr val="dk1"/>
                </a:solidFill>
                <a:latin typeface="Arial"/>
                <a:ea typeface="Arial"/>
                <a:cs typeface="Arial"/>
                <a:sym typeface="Arial"/>
              </a:rPr>
              <a:t>Leidke selline viis sündmuse tähistamiseks, kutsete jagamiseks ja muljete vahetamiseks, et kõrvale jäänud ei tunneks end tõrjutuna. </a:t>
            </a:r>
            <a:endParaRPr lang="et-EE" sz="1800" b="0" i="0" u="none" strike="noStrike" cap="none" dirty="0">
              <a:solidFill>
                <a:schemeClr val="dk1"/>
              </a:solidFill>
              <a:latin typeface="Arial"/>
              <a:ea typeface="Arial"/>
              <a:cs typeface="Arial"/>
              <a:sym typeface="Arial"/>
            </a:endParaRPr>
          </a:p>
          <a:p>
            <a:pPr marL="285750" marR="0" lvl="0" indent="-285750" algn="just" rtl="0">
              <a:lnSpc>
                <a:spcPct val="100000"/>
              </a:lnSpc>
              <a:spcBef>
                <a:spcPts val="100"/>
              </a:spcBef>
              <a:spcAft>
                <a:spcPts val="100"/>
              </a:spcAft>
              <a:buClr>
                <a:srgbClr val="000000"/>
              </a:buClr>
              <a:buSzPts val="2100"/>
              <a:buFont typeface="Arial" panose="020B0604020202020204" pitchFamily="34" charset="0"/>
              <a:buChar char="•"/>
            </a:pPr>
            <a:r>
              <a:rPr lang="ru-RU" sz="1800" b="0" i="0" u="none" strike="noStrike" cap="none" dirty="0">
                <a:solidFill>
                  <a:schemeClr val="dk1"/>
                </a:solidFill>
                <a:latin typeface="Arial"/>
                <a:ea typeface="Arial"/>
                <a:cs typeface="Arial"/>
                <a:sym typeface="Arial"/>
              </a:rPr>
              <a:t>Kui teie last kutsutakse ühisele kogunemisele, võimaldage tal sellel kindlasti osaleda.</a:t>
            </a:r>
            <a:endParaRPr lang="et-EE" sz="1800" b="0" i="0" u="none" strike="noStrike" cap="none" dirty="0">
              <a:solidFill>
                <a:schemeClr val="dk1"/>
              </a:solidFill>
              <a:latin typeface="Arial"/>
              <a:ea typeface="Arial"/>
              <a:cs typeface="Arial"/>
              <a:sym typeface="Arial"/>
            </a:endParaRPr>
          </a:p>
          <a:p>
            <a:pPr marL="285750" marR="0" lvl="0" indent="-285750" algn="just" rtl="0">
              <a:lnSpc>
                <a:spcPct val="100000"/>
              </a:lnSpc>
              <a:spcBef>
                <a:spcPts val="100"/>
              </a:spcBef>
              <a:spcAft>
                <a:spcPts val="100"/>
              </a:spcAft>
              <a:buClr>
                <a:srgbClr val="000000"/>
              </a:buClr>
              <a:buSzPts val="2100"/>
              <a:buFont typeface="Arial" panose="020B0604020202020204" pitchFamily="34" charset="0"/>
              <a:buChar char="•"/>
            </a:pPr>
            <a:r>
              <a:rPr lang="et-EE" sz="1800" dirty="0">
                <a:solidFill>
                  <a:schemeClr val="dk1"/>
                </a:solidFill>
              </a:rPr>
              <a:t>Teavitage, juhul kui Teie laps ei saa mingil põhjusel osaleda sünnipäeval.</a:t>
            </a:r>
            <a:endParaRPr sz="1800" b="0"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1BD3C1C4-563C-4D96-B820-44885D4E081E}"/>
              </a:ext>
            </a:extLst>
          </p:cNvPr>
          <p:cNvPicPr>
            <a:picLocks noChangeAspect="1"/>
          </p:cNvPicPr>
          <p:nvPr/>
        </p:nvPicPr>
        <p:blipFill rotWithShape="1">
          <a:blip r:embed="rId3"/>
          <a:srcRect r="30633"/>
          <a:stretch/>
        </p:blipFill>
        <p:spPr>
          <a:xfrm>
            <a:off x="1043859" y="2652726"/>
            <a:ext cx="3528141" cy="3501321"/>
          </a:xfrm>
          <a:prstGeom prst="rect">
            <a:avLst/>
          </a:prstGeom>
        </p:spPr>
      </p:pic>
    </p:spTree>
    <p:extLst>
      <p:ext uri="{BB962C8B-B14F-4D97-AF65-F5344CB8AC3E}">
        <p14:creationId xmlns:p14="http://schemas.microsoft.com/office/powerpoint/2010/main" val="2301363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9d39679a95_0_118"/>
          <p:cNvSpPr txBox="1"/>
          <p:nvPr/>
        </p:nvSpPr>
        <p:spPr>
          <a:xfrm>
            <a:off x="1048000" y="1442125"/>
            <a:ext cx="9800100" cy="99035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ru-RU" sz="2800" b="1" dirty="0"/>
              <a:t>Vaadake koos lapsevanematega programmi “Kiusamisest vabaks!” video “</a:t>
            </a:r>
            <a:r>
              <a:rPr lang="ru-RU" sz="2800" b="1" dirty="0">
                <a:hlinkClick r:id="rId3"/>
              </a:rPr>
              <a:t>Stopp</a:t>
            </a:r>
            <a:r>
              <a:rPr lang="ru-RU" sz="2800" b="1" dirty="0"/>
              <a:t>!”:</a:t>
            </a:r>
            <a:endParaRPr sz="2800" b="1" dirty="0"/>
          </a:p>
        </p:txBody>
      </p:sp>
      <p:pic>
        <p:nvPicPr>
          <p:cNvPr id="495" name="Google Shape;495;g9d39679a95_0_118"/>
          <p:cNvPicPr preferRelativeResize="0"/>
          <p:nvPr/>
        </p:nvPicPr>
        <p:blipFill rotWithShape="1">
          <a:blip r:embed="rId4">
            <a:alphaModFix/>
          </a:blip>
          <a:srcRect t="5226" b="15218"/>
          <a:stretch/>
        </p:blipFill>
        <p:spPr>
          <a:xfrm>
            <a:off x="0" y="0"/>
            <a:ext cx="12191999" cy="1185175"/>
          </a:xfrm>
          <a:prstGeom prst="rect">
            <a:avLst/>
          </a:prstGeom>
          <a:noFill/>
          <a:ln>
            <a:noFill/>
          </a:ln>
        </p:spPr>
      </p:pic>
      <p:pic>
        <p:nvPicPr>
          <p:cNvPr id="496" name="Google Shape;496;g9d39679a95_0_118"/>
          <p:cNvPicPr preferRelativeResize="0"/>
          <p:nvPr/>
        </p:nvPicPr>
        <p:blipFill>
          <a:blip r:embed="rId5">
            <a:alphaModFix/>
          </a:blip>
          <a:stretch>
            <a:fillRect/>
          </a:stretch>
        </p:blipFill>
        <p:spPr>
          <a:xfrm>
            <a:off x="1048000" y="2859013"/>
            <a:ext cx="8896350" cy="3590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3" name="Google Shape;503;g9e40148c1d_0_144"/>
          <p:cNvPicPr preferRelativeResize="0"/>
          <p:nvPr/>
        </p:nvPicPr>
        <p:blipFill rotWithShape="1">
          <a:blip r:embed="rId3">
            <a:alphaModFix/>
          </a:blip>
          <a:srcRect l="35720" t="10102" r="40987" b="25789"/>
          <a:stretch/>
        </p:blipFill>
        <p:spPr>
          <a:xfrm>
            <a:off x="9956639" y="1641093"/>
            <a:ext cx="1531066" cy="2389369"/>
          </a:xfrm>
          <a:prstGeom prst="rect">
            <a:avLst/>
          </a:prstGeom>
          <a:noFill/>
          <a:ln>
            <a:noFill/>
          </a:ln>
        </p:spPr>
      </p:pic>
      <p:sp>
        <p:nvSpPr>
          <p:cNvPr id="504" name="Google Shape;504;g9e40148c1d_0_144"/>
          <p:cNvSpPr txBox="1"/>
          <p:nvPr/>
        </p:nvSpPr>
        <p:spPr>
          <a:xfrm>
            <a:off x="1689716" y="1776387"/>
            <a:ext cx="8266923" cy="311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ru-RU" sz="2800" b="1" i="0" u="none" strike="noStrike" cap="none" dirty="0">
                <a:solidFill>
                  <a:schemeClr val="dk1"/>
                </a:solidFill>
                <a:latin typeface="Arial"/>
                <a:ea typeface="Arial"/>
                <a:cs typeface="Arial"/>
                <a:sym typeface="Arial"/>
              </a:rPr>
              <a:t>Harjutus - arutelu: </a:t>
            </a:r>
            <a:endParaRPr sz="2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ru-RU" sz="2400" b="0" i="0" u="none" strike="noStrike" cap="none" dirty="0">
                <a:solidFill>
                  <a:schemeClr val="dk1"/>
                </a:solidFill>
                <a:latin typeface="Arial"/>
                <a:ea typeface="Arial"/>
                <a:cs typeface="Arial"/>
                <a:sym typeface="Arial"/>
              </a:rPr>
              <a:t>lapsevanemad moodustavad Sõber Karu õppemängu abil rühmad ning nimetavad kõik rühmas ühe viisi, kas ja kuidas nad õpetavad oma lapsele julgust kaitsta </a:t>
            </a:r>
            <a:r>
              <a:rPr lang="ru-RU" sz="2400" dirty="0">
                <a:solidFill>
                  <a:schemeClr val="dk1"/>
                </a:solidFill>
              </a:rPr>
              <a:t>kaaslasi</a:t>
            </a:r>
            <a:r>
              <a:rPr lang="ru-RU" sz="2400" b="0" i="0" u="none" strike="noStrike" cap="none" dirty="0">
                <a:solidFill>
                  <a:schemeClr val="dk1"/>
                </a:solidFill>
                <a:latin typeface="Arial"/>
                <a:ea typeface="Arial"/>
                <a:cs typeface="Arial"/>
                <a:sym typeface="Arial"/>
              </a:rPr>
              <a:t> ebaõiglase eest </a:t>
            </a:r>
            <a:endParaRPr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ru-RU" sz="2400" b="0" i="0" u="none" strike="noStrike" cap="none" dirty="0">
                <a:solidFill>
                  <a:schemeClr val="dk1"/>
                </a:solidFill>
                <a:latin typeface="Arial"/>
                <a:ea typeface="Arial"/>
                <a:cs typeface="Arial"/>
                <a:sym typeface="Arial"/>
              </a:rPr>
              <a:t>(kui kaaslast ei võeta mängu, kui kaaslase asjad võetakse omavoliliselt ära, kui ähvardatakse, lükatakse jne). </a:t>
            </a:r>
            <a:endParaRPr sz="2400" b="0" i="0" u="none" strike="noStrike" cap="none" dirty="0">
              <a:solidFill>
                <a:schemeClr val="dk1"/>
              </a:solidFill>
              <a:latin typeface="Arial"/>
              <a:ea typeface="Arial"/>
              <a:cs typeface="Arial"/>
              <a:sym typeface="Arial"/>
            </a:endParaRPr>
          </a:p>
        </p:txBody>
      </p:sp>
      <p:sp>
        <p:nvSpPr>
          <p:cNvPr id="505" name="Google Shape;505;g9e40148c1d_0_144"/>
          <p:cNvSpPr txBox="1"/>
          <p:nvPr/>
        </p:nvSpPr>
        <p:spPr>
          <a:xfrm>
            <a:off x="544511" y="4984810"/>
            <a:ext cx="11102976" cy="100317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ru-RU" sz="1900" b="0" i="1" u="none" strike="noStrike" cap="none" dirty="0">
                <a:solidFill>
                  <a:schemeClr val="dk1"/>
                </a:solidFill>
                <a:latin typeface="Arial"/>
                <a:ea typeface="Arial"/>
                <a:cs typeface="Arial"/>
                <a:sym typeface="Arial"/>
              </a:rPr>
              <a:t>Harjutuse ajal pidage meeles fakti, et kiusamine saab toimuda siis, kui pealtvaatajad selle otseselt või kaudselt heaks kiidavad ja toimuvale ei reageeri</a:t>
            </a:r>
            <a:r>
              <a:rPr lang="ru-RU" sz="1900" i="1" dirty="0">
                <a:solidFill>
                  <a:schemeClr val="dk1"/>
                </a:solidFill>
              </a:rPr>
              <a:t>!</a:t>
            </a:r>
            <a:endParaRPr lang="et-EE" sz="1900" i="1" dirty="0">
              <a:solidFill>
                <a:schemeClr val="dk1"/>
              </a:solidFill>
            </a:endParaRPr>
          </a:p>
          <a:p>
            <a:pPr marL="0" marR="0" lvl="0" indent="0" algn="ctr" rtl="0">
              <a:lnSpc>
                <a:spcPct val="100000"/>
              </a:lnSpc>
              <a:spcBef>
                <a:spcPts val="0"/>
              </a:spcBef>
              <a:spcAft>
                <a:spcPts val="0"/>
              </a:spcAft>
              <a:buClr>
                <a:srgbClr val="000000"/>
              </a:buClr>
              <a:buSzPts val="1900"/>
              <a:buFont typeface="Arial"/>
              <a:buNone/>
            </a:pPr>
            <a:endParaRPr lang="et-EE" sz="1900" i="1" dirty="0">
              <a:solidFill>
                <a:schemeClr val="dk1"/>
              </a:solidFill>
            </a:endParaRPr>
          </a:p>
          <a:p>
            <a:pPr marL="0" marR="0" lvl="0" indent="0" algn="ctr" rtl="0">
              <a:lnSpc>
                <a:spcPct val="100000"/>
              </a:lnSpc>
              <a:spcBef>
                <a:spcPts val="0"/>
              </a:spcBef>
              <a:spcAft>
                <a:spcPts val="0"/>
              </a:spcAft>
              <a:buClr>
                <a:srgbClr val="000000"/>
              </a:buClr>
              <a:buSzPts val="1900"/>
              <a:buFont typeface="Arial"/>
              <a:buNone/>
            </a:pPr>
            <a:endParaRPr lang="et-EE" sz="1900" i="1" dirty="0">
              <a:solidFill>
                <a:schemeClr val="dk1"/>
              </a:solidFill>
            </a:endParaRPr>
          </a:p>
          <a:p>
            <a:pPr marL="0" marR="0" lvl="0" indent="0" algn="ctr" rtl="0">
              <a:lnSpc>
                <a:spcPct val="100000"/>
              </a:lnSpc>
              <a:spcBef>
                <a:spcPts val="0"/>
              </a:spcBef>
              <a:spcAft>
                <a:spcPts val="0"/>
              </a:spcAft>
              <a:buClr>
                <a:srgbClr val="000000"/>
              </a:buClr>
              <a:buSzPts val="1900"/>
              <a:buFont typeface="Arial"/>
              <a:buNone/>
            </a:pPr>
            <a:endParaRPr lang="et-EE" sz="1900" b="0" i="1"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endParaRPr sz="1900" b="0" i="1" u="none" strike="noStrike" cap="none" dirty="0">
              <a:solidFill>
                <a:srgbClr val="000000"/>
              </a:solidFill>
              <a:latin typeface="Arial"/>
              <a:ea typeface="Arial"/>
              <a:cs typeface="Arial"/>
              <a:sym typeface="Arial"/>
            </a:endParaRPr>
          </a:p>
        </p:txBody>
      </p:sp>
      <p:pic>
        <p:nvPicPr>
          <p:cNvPr id="506" name="Google Shape;506;g9e40148c1d_0_144"/>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612349-F299-4738-81F3-848B02C9C580}"/>
              </a:ext>
            </a:extLst>
          </p:cNvPr>
          <p:cNvSpPr txBox="1"/>
          <p:nvPr/>
        </p:nvSpPr>
        <p:spPr>
          <a:xfrm>
            <a:off x="2408067" y="1510074"/>
            <a:ext cx="7614822" cy="1117229"/>
          </a:xfrm>
          <a:prstGeom prst="rect">
            <a:avLst/>
          </a:prstGeom>
          <a:noFill/>
        </p:spPr>
        <p:txBody>
          <a:bodyPr wrap="square">
            <a:spAutoFit/>
          </a:bodyPr>
          <a:lstStyle/>
          <a:p>
            <a:pPr marL="0" marR="0" lvl="0" indent="0" algn="ctr" rtl="0">
              <a:lnSpc>
                <a:spcPct val="90000"/>
              </a:lnSpc>
              <a:spcBef>
                <a:spcPts val="0"/>
              </a:spcBef>
              <a:spcAft>
                <a:spcPts val="0"/>
              </a:spcAft>
              <a:buClr>
                <a:srgbClr val="000000"/>
              </a:buClr>
              <a:buSzPts val="2600"/>
              <a:buFont typeface="Arial"/>
              <a:buNone/>
            </a:pPr>
            <a:r>
              <a:rPr lang="fi-FI" sz="2200" b="1" i="0" u="none" strike="noStrike" cap="none" dirty="0">
                <a:solidFill>
                  <a:schemeClr val="dk1"/>
                </a:solidFill>
                <a:latin typeface="Arial"/>
                <a:ea typeface="Arial"/>
                <a:cs typeface="Arial"/>
                <a:sym typeface="Arial"/>
              </a:rPr>
              <a:t>Neljas </a:t>
            </a:r>
            <a:r>
              <a:rPr lang="et-EE" sz="2200" b="1" dirty="0">
                <a:solidFill>
                  <a:schemeClr val="dk1"/>
                </a:solidFill>
              </a:rPr>
              <a:t>„</a:t>
            </a:r>
            <a:r>
              <a:rPr lang="fi-FI" sz="2200" b="1" i="0" u="none" strike="noStrike" cap="none" dirty="0">
                <a:solidFill>
                  <a:schemeClr val="dk1"/>
                </a:solidFill>
                <a:latin typeface="Arial"/>
                <a:ea typeface="Arial"/>
                <a:cs typeface="Arial"/>
                <a:sym typeface="Arial"/>
              </a:rPr>
              <a:t>Kiusamisest vabaks!” nõuanne:</a:t>
            </a:r>
          </a:p>
          <a:p>
            <a:pPr marL="0" marR="0" lvl="0" indent="0" algn="ctr" rtl="0">
              <a:lnSpc>
                <a:spcPct val="90000"/>
              </a:lnSpc>
              <a:spcBef>
                <a:spcPts val="0"/>
              </a:spcBef>
              <a:spcAft>
                <a:spcPts val="0"/>
              </a:spcAft>
              <a:buClr>
                <a:srgbClr val="000000"/>
              </a:buClr>
              <a:buSzPts val="3200"/>
              <a:buFont typeface="Arial"/>
              <a:buNone/>
            </a:pPr>
            <a:r>
              <a:rPr lang="et-EE" sz="2600" b="1" dirty="0">
                <a:solidFill>
                  <a:schemeClr val="dk1"/>
                </a:solidFill>
              </a:rPr>
              <a:t>„</a:t>
            </a:r>
            <a:r>
              <a:rPr lang="fi-FI" sz="2600" b="1" i="0" u="none" strike="noStrike" cap="none" dirty="0">
                <a:solidFill>
                  <a:schemeClr val="dk1"/>
                </a:solidFill>
                <a:latin typeface="Arial"/>
                <a:ea typeface="Arial"/>
                <a:cs typeface="Arial"/>
                <a:sym typeface="Arial"/>
              </a:rPr>
              <a:t>Julgustage oma last toetama ja kaitsma neid kaaslasi, kes end ise kaitsta ei suuda.” </a:t>
            </a:r>
            <a:endParaRPr lang="fi-FI" sz="2600" b="0" i="0" u="none" strike="noStrike" cap="none" dirty="0">
              <a:solidFill>
                <a:srgbClr val="000000"/>
              </a:solidFill>
              <a:latin typeface="Arial"/>
              <a:ea typeface="Arial"/>
              <a:cs typeface="Arial"/>
              <a:sym typeface="Arial"/>
            </a:endParaRPr>
          </a:p>
        </p:txBody>
      </p:sp>
      <p:pic>
        <p:nvPicPr>
          <p:cNvPr id="4" name="Google Shape;506;g9e40148c1d_0_144">
            <a:extLst>
              <a:ext uri="{FF2B5EF4-FFF2-40B4-BE49-F238E27FC236}">
                <a16:creationId xmlns:a16="http://schemas.microsoft.com/office/drawing/2014/main" id="{E3F05773-3507-4F68-A66A-91472A038708}"/>
              </a:ext>
            </a:extLst>
          </p:cNvPr>
          <p:cNvPicPr preferRelativeResize="0"/>
          <p:nvPr/>
        </p:nvPicPr>
        <p:blipFill rotWithShape="1">
          <a:blip r:embed="rId2">
            <a:alphaModFix/>
          </a:blip>
          <a:srcRect t="5226" b="15218"/>
          <a:stretch/>
        </p:blipFill>
        <p:spPr>
          <a:xfrm>
            <a:off x="0" y="0"/>
            <a:ext cx="12191999" cy="1185175"/>
          </a:xfrm>
          <a:prstGeom prst="rect">
            <a:avLst/>
          </a:prstGeom>
          <a:noFill/>
          <a:ln>
            <a:noFill/>
          </a:ln>
        </p:spPr>
      </p:pic>
      <p:sp>
        <p:nvSpPr>
          <p:cNvPr id="5" name="Google Shape;536;g9da6a2eb16_0_54">
            <a:extLst>
              <a:ext uri="{FF2B5EF4-FFF2-40B4-BE49-F238E27FC236}">
                <a16:creationId xmlns:a16="http://schemas.microsoft.com/office/drawing/2014/main" id="{060EE235-DADD-45B3-864E-B03AD46776D4}"/>
              </a:ext>
            </a:extLst>
          </p:cNvPr>
          <p:cNvSpPr txBox="1"/>
          <p:nvPr/>
        </p:nvSpPr>
        <p:spPr>
          <a:xfrm>
            <a:off x="5463673" y="3169328"/>
            <a:ext cx="6308117" cy="2565647"/>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Lapsed, kes on mingil põhjusel lasterühmast välja jäänud, vajavad kaaslase abikätt ja selget kutset. Kiitke oma last ja põhjendage kiitust, kui ta läheb väljajäänule appi ja hädasolijat toetab. Lapsed, kes julgevad enda eest seista ja öelda ebaõiglust nähes teistele “Stopp!” või “Lõpetage!” kasvavad seesmiselt.</a:t>
            </a:r>
            <a:endParaRPr sz="2100" b="0" i="0" u="none" strike="noStrike" cap="none" dirty="0">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9D267DCC-1CB9-404C-9B31-5DE5EC02EDAC}"/>
              </a:ext>
            </a:extLst>
          </p:cNvPr>
          <p:cNvPicPr>
            <a:picLocks noChangeAspect="1"/>
          </p:cNvPicPr>
          <p:nvPr/>
        </p:nvPicPr>
        <p:blipFill>
          <a:blip r:embed="rId3"/>
          <a:stretch>
            <a:fillRect/>
          </a:stretch>
        </p:blipFill>
        <p:spPr>
          <a:xfrm>
            <a:off x="989862" y="2952202"/>
            <a:ext cx="4260492" cy="2932921"/>
          </a:xfrm>
          <a:prstGeom prst="rect">
            <a:avLst/>
          </a:prstGeom>
        </p:spPr>
      </p:pic>
    </p:spTree>
    <p:extLst>
      <p:ext uri="{BB962C8B-B14F-4D97-AF65-F5344CB8AC3E}">
        <p14:creationId xmlns:p14="http://schemas.microsoft.com/office/powerpoint/2010/main" val="296780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sp>
        <p:nvSpPr>
          <p:cNvPr id="90" name="Google Shape;90;g92e6739a07_0_106"/>
          <p:cNvSpPr txBox="1">
            <a:spLocks noGrp="1"/>
          </p:cNvSpPr>
          <p:nvPr>
            <p:ph type="ctrTitle"/>
          </p:nvPr>
        </p:nvSpPr>
        <p:spPr>
          <a:xfrm>
            <a:off x="2252650" y="2617000"/>
            <a:ext cx="8275800" cy="1893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t-EE" sz="3200" dirty="0">
                <a:solidFill>
                  <a:srgbClr val="000000"/>
                </a:solidFill>
                <a:latin typeface="Arial"/>
                <a:ea typeface="Arial"/>
                <a:cs typeface="Arial"/>
                <a:sym typeface="Arial"/>
              </a:rPr>
              <a:t>I. </a:t>
            </a:r>
            <a:r>
              <a:rPr lang="ru-RU" sz="3200" dirty="0">
                <a:solidFill>
                  <a:srgbClr val="000000"/>
                </a:solidFill>
                <a:latin typeface="Arial"/>
                <a:ea typeface="Arial"/>
                <a:cs typeface="Arial"/>
                <a:sym typeface="Arial"/>
              </a:rPr>
              <a:t>KIUSAMISE FENOMEN</a:t>
            </a:r>
            <a:endParaRPr sz="2600" dirty="0">
              <a:solidFill>
                <a:srgbClr val="000000"/>
              </a:solidFill>
              <a:latin typeface="Arial"/>
              <a:ea typeface="Arial"/>
              <a:cs typeface="Arial"/>
              <a:sym typeface="Arial"/>
            </a:endParaRPr>
          </a:p>
          <a:p>
            <a:pPr marL="0" lvl="0" indent="0" algn="ctr" rtl="0">
              <a:lnSpc>
                <a:spcPct val="100000"/>
              </a:lnSpc>
              <a:spcBef>
                <a:spcPts val="0"/>
              </a:spcBef>
              <a:spcAft>
                <a:spcPts val="0"/>
              </a:spcAft>
              <a:buClr>
                <a:schemeClr val="dk1"/>
              </a:buClr>
              <a:buSzPts val="1100"/>
              <a:buFont typeface="Arial"/>
              <a:buNone/>
            </a:pPr>
            <a:r>
              <a:rPr lang="ru-RU" sz="2600" dirty="0">
                <a:solidFill>
                  <a:srgbClr val="000000"/>
                </a:solidFill>
                <a:latin typeface="Arial"/>
                <a:ea typeface="Arial"/>
                <a:cs typeface="Arial"/>
                <a:sym typeface="Arial"/>
              </a:rPr>
              <a:t>Mida peab teadma lapsevanem kiusamisest, et seda ennetada?</a:t>
            </a:r>
            <a:endParaRPr sz="2600" dirty="0">
              <a:solidFill>
                <a:srgbClr val="000000"/>
              </a:solidFill>
              <a:latin typeface="Arial"/>
              <a:ea typeface="Arial"/>
              <a:cs typeface="Arial"/>
              <a:sym typeface="Arial"/>
            </a:endParaRPr>
          </a:p>
        </p:txBody>
      </p:sp>
      <p:pic>
        <p:nvPicPr>
          <p:cNvPr id="91" name="Google Shape;91;g92e6739a07_0_106"/>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30"/>
          <p:cNvPicPr preferRelativeResize="0"/>
          <p:nvPr/>
        </p:nvPicPr>
        <p:blipFill rotWithShape="1">
          <a:blip r:embed="rId3">
            <a:alphaModFix/>
          </a:blip>
          <a:srcRect l="11500" t="18391" r="27666" b="1293"/>
          <a:stretch/>
        </p:blipFill>
        <p:spPr>
          <a:xfrm>
            <a:off x="680376" y="2399150"/>
            <a:ext cx="5759501" cy="4039549"/>
          </a:xfrm>
          <a:prstGeom prst="rect">
            <a:avLst/>
          </a:prstGeom>
          <a:noFill/>
          <a:ln>
            <a:noFill/>
          </a:ln>
        </p:spPr>
      </p:pic>
      <p:sp>
        <p:nvSpPr>
          <p:cNvPr id="564" name="Google Shape;564;p30"/>
          <p:cNvSpPr txBox="1">
            <a:spLocks noGrp="1"/>
          </p:cNvSpPr>
          <p:nvPr>
            <p:ph type="title"/>
          </p:nvPr>
        </p:nvSpPr>
        <p:spPr>
          <a:xfrm>
            <a:off x="451225" y="1533252"/>
            <a:ext cx="10342800" cy="762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sz="2400" dirty="0">
                <a:solidFill>
                  <a:srgbClr val="000000"/>
                </a:solidFill>
              </a:rPr>
              <a:t>„Kiusamisest vabaks!“ vestluskaart lastevanematele</a:t>
            </a:r>
            <a:br>
              <a:rPr lang="ru-RU" sz="2400" dirty="0">
                <a:solidFill>
                  <a:srgbClr val="000000"/>
                </a:solidFill>
              </a:rPr>
            </a:br>
            <a:r>
              <a:rPr lang="ru-RU" sz="2400" dirty="0">
                <a:solidFill>
                  <a:srgbClr val="000000"/>
                </a:solidFill>
              </a:rPr>
              <a:t>Kaart nr. 2</a:t>
            </a:r>
            <a:r>
              <a:rPr lang="et-EE" sz="2400" dirty="0">
                <a:solidFill>
                  <a:srgbClr val="000000"/>
                </a:solidFill>
              </a:rPr>
              <a:t>0</a:t>
            </a:r>
            <a:r>
              <a:rPr lang="ru-RU" dirty="0">
                <a:solidFill>
                  <a:srgbClr val="000000"/>
                </a:solidFill>
              </a:rPr>
              <a:t> „Hea eeskuju“</a:t>
            </a:r>
            <a:endParaRPr dirty="0"/>
          </a:p>
        </p:txBody>
      </p:sp>
      <p:sp>
        <p:nvSpPr>
          <p:cNvPr id="565" name="Google Shape;565;p30"/>
          <p:cNvSpPr txBox="1"/>
          <p:nvPr/>
        </p:nvSpPr>
        <p:spPr>
          <a:xfrm>
            <a:off x="6691824" y="2607599"/>
            <a:ext cx="5279351" cy="35039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ru-RU" sz="1900" b="1" i="0" u="none" strike="noStrike" cap="none" dirty="0">
                <a:solidFill>
                  <a:srgbClr val="000000"/>
                </a:solidFill>
                <a:latin typeface="Arial"/>
                <a:ea typeface="Arial"/>
                <a:cs typeface="Arial"/>
                <a:sym typeface="Arial"/>
              </a:rPr>
              <a:t>Harjutus</a:t>
            </a:r>
            <a:endParaRPr sz="19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Lapsevanemad arutavad  rühmades küsimusi, mis on vestluskaardi tagumisel küljel.</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Peale rühmatöö tegemist teha suures ringis ühised </a:t>
            </a:r>
            <a:r>
              <a:rPr lang="ru-RU" sz="1900" b="1" i="0" u="none" strike="noStrike" cap="none" dirty="0">
                <a:solidFill>
                  <a:srgbClr val="000000"/>
                </a:solidFill>
                <a:latin typeface="Arial"/>
                <a:ea typeface="Arial"/>
                <a:cs typeface="Arial"/>
                <a:sym typeface="Arial"/>
              </a:rPr>
              <a:t>kokkulepped lastevanematele </a:t>
            </a:r>
            <a:r>
              <a:rPr lang="ru-RU" sz="1900" b="0" i="0" u="none" strike="noStrike" cap="none" dirty="0">
                <a:solidFill>
                  <a:srgbClr val="000000"/>
                </a:solidFill>
                <a:latin typeface="Arial"/>
                <a:ea typeface="Arial"/>
                <a:cs typeface="Arial"/>
                <a:sym typeface="Arial"/>
              </a:rPr>
              <a:t>digivahendite kasutamiseks </a:t>
            </a:r>
            <a:r>
              <a:rPr lang="et-EE" sz="1900" b="0" i="0" u="none" strike="noStrike" cap="none" dirty="0">
                <a:solidFill>
                  <a:srgbClr val="000000"/>
                </a:solidFill>
                <a:latin typeface="Arial"/>
                <a:ea typeface="Arial"/>
                <a:cs typeface="Arial"/>
                <a:sym typeface="Arial"/>
              </a:rPr>
              <a:t>koolis</a:t>
            </a:r>
            <a:r>
              <a:rPr lang="ru-RU" sz="1900" b="0" i="0" u="none" strike="noStrike" cap="none" dirty="0">
                <a:solidFill>
                  <a:srgbClr val="000000"/>
                </a:solidFill>
                <a:latin typeface="Arial"/>
                <a:ea typeface="Arial"/>
                <a:cs typeface="Arial"/>
                <a:sym typeface="Arial"/>
              </a:rPr>
              <a:t>. </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ru-RU" sz="1900" b="0" i="0" u="none" strike="noStrike" cap="none" dirty="0">
                <a:solidFill>
                  <a:srgbClr val="000000"/>
                </a:solidFill>
                <a:latin typeface="Arial"/>
                <a:ea typeface="Arial"/>
                <a:cs typeface="Arial"/>
                <a:sym typeface="Arial"/>
              </a:rPr>
              <a:t>Räägib see, kellel on Sõber Karu.</a:t>
            </a:r>
            <a:endParaRPr sz="19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Georgia"/>
              <a:ea typeface="Georgia"/>
              <a:cs typeface="Georgia"/>
              <a:sym typeface="Georgia"/>
            </a:endParaRPr>
          </a:p>
          <a:p>
            <a:pPr marL="0" marR="0" lvl="0" indent="0" algn="ctr" rtl="0">
              <a:lnSpc>
                <a:spcPct val="100000"/>
              </a:lnSpc>
              <a:spcBef>
                <a:spcPts val="0"/>
              </a:spcBef>
              <a:spcAft>
                <a:spcPts val="0"/>
              </a:spcAft>
              <a:buClr>
                <a:schemeClr val="dk1"/>
              </a:buClr>
              <a:buSzPts val="1100"/>
              <a:buFont typeface="Arial"/>
              <a:buNone/>
            </a:pPr>
            <a:endParaRPr sz="1700" b="1" i="0" u="none" strike="noStrike" cap="none" dirty="0">
              <a:solidFill>
                <a:srgbClr val="FF0000"/>
              </a:solidFill>
              <a:latin typeface="Arial"/>
              <a:ea typeface="Arial"/>
              <a:cs typeface="Arial"/>
              <a:sym typeface="Arial"/>
            </a:endParaRPr>
          </a:p>
        </p:txBody>
      </p:sp>
      <p:pic>
        <p:nvPicPr>
          <p:cNvPr id="567" name="Google Shape;567;p30"/>
          <p:cNvPicPr preferRelativeResize="0"/>
          <p:nvPr/>
        </p:nvPicPr>
        <p:blipFill rotWithShape="1">
          <a:blip r:embed="rId4">
            <a:alphaModFix/>
          </a:blip>
          <a:srcRect/>
          <a:stretch/>
        </p:blipFill>
        <p:spPr>
          <a:xfrm>
            <a:off x="8472197" y="5094514"/>
            <a:ext cx="1567542" cy="1400985"/>
          </a:xfrm>
          <a:prstGeom prst="rect">
            <a:avLst/>
          </a:prstGeom>
          <a:noFill/>
          <a:ln>
            <a:noFill/>
          </a:ln>
        </p:spPr>
      </p:pic>
      <p:pic>
        <p:nvPicPr>
          <p:cNvPr id="8" name="Google Shape;469;ga0ec2b0205_0_108">
            <a:extLst>
              <a:ext uri="{FF2B5EF4-FFF2-40B4-BE49-F238E27FC236}">
                <a16:creationId xmlns:a16="http://schemas.microsoft.com/office/drawing/2014/main" id="{81ADD53A-0498-431C-B553-966E1C41FBD4}"/>
              </a:ext>
            </a:extLst>
          </p:cNvPr>
          <p:cNvPicPr preferRelativeResize="0"/>
          <p:nvPr/>
        </p:nvPicPr>
        <p:blipFill rotWithShape="1">
          <a:blip r:embed="rId5">
            <a:alphaModFix/>
          </a:blip>
          <a:srcRect t="5226" b="15218"/>
          <a:stretch/>
        </p:blipFill>
        <p:spPr>
          <a:xfrm>
            <a:off x="0" y="0"/>
            <a:ext cx="12191999" cy="1185175"/>
          </a:xfrm>
          <a:prstGeom prst="rect">
            <a:avLst/>
          </a:prstGeom>
          <a:noFill/>
          <a:ln>
            <a:noFill/>
          </a:ln>
        </p:spPr>
      </p:pic>
      <p:pic>
        <p:nvPicPr>
          <p:cNvPr id="9" name="Google Shape;452;ga0ec2b0205_0_115">
            <a:extLst>
              <a:ext uri="{FF2B5EF4-FFF2-40B4-BE49-F238E27FC236}">
                <a16:creationId xmlns:a16="http://schemas.microsoft.com/office/drawing/2014/main" id="{1937F478-C7E1-4A02-99CE-B410EFB5E6B4}"/>
              </a:ext>
            </a:extLst>
          </p:cNvPr>
          <p:cNvPicPr preferRelativeResize="0"/>
          <p:nvPr/>
        </p:nvPicPr>
        <p:blipFill rotWithShape="1">
          <a:blip r:embed="rId6">
            <a:alphaModFix/>
          </a:blip>
          <a:srcRect/>
          <a:stretch/>
        </p:blipFill>
        <p:spPr>
          <a:xfrm>
            <a:off x="9943316" y="1285353"/>
            <a:ext cx="973449" cy="93829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D1102-2BE2-4EAE-824B-880DBAA8479F}"/>
              </a:ext>
            </a:extLst>
          </p:cNvPr>
          <p:cNvPicPr>
            <a:picLocks noChangeAspect="1"/>
          </p:cNvPicPr>
          <p:nvPr/>
        </p:nvPicPr>
        <p:blipFill rotWithShape="1">
          <a:blip r:embed="rId2"/>
          <a:srcRect l="22417" t="23255" r="23750" b="6901"/>
          <a:stretch/>
        </p:blipFill>
        <p:spPr>
          <a:xfrm>
            <a:off x="0" y="1185175"/>
            <a:ext cx="6563360" cy="4523780"/>
          </a:xfrm>
          <a:prstGeom prst="rect">
            <a:avLst/>
          </a:prstGeom>
        </p:spPr>
      </p:pic>
      <p:pic>
        <p:nvPicPr>
          <p:cNvPr id="3" name="Google Shape;469;ga0ec2b0205_0_108">
            <a:extLst>
              <a:ext uri="{FF2B5EF4-FFF2-40B4-BE49-F238E27FC236}">
                <a16:creationId xmlns:a16="http://schemas.microsoft.com/office/drawing/2014/main" id="{1E5F1066-C377-472B-9849-CF1FB78F04F5}"/>
              </a:ext>
            </a:extLst>
          </p:cNvPr>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 name="Picture 4">
            <a:extLst>
              <a:ext uri="{FF2B5EF4-FFF2-40B4-BE49-F238E27FC236}">
                <a16:creationId xmlns:a16="http://schemas.microsoft.com/office/drawing/2014/main" id="{745F5C76-DEF7-4850-85B3-7105655A98C9}"/>
              </a:ext>
            </a:extLst>
          </p:cNvPr>
          <p:cNvPicPr>
            <a:picLocks noChangeAspect="1"/>
          </p:cNvPicPr>
          <p:nvPr/>
        </p:nvPicPr>
        <p:blipFill rotWithShape="1">
          <a:blip r:embed="rId4"/>
          <a:srcRect l="23416" t="20274" r="24917" b="9882"/>
          <a:stretch/>
        </p:blipFill>
        <p:spPr>
          <a:xfrm>
            <a:off x="6563360" y="2600960"/>
            <a:ext cx="5531646" cy="3972560"/>
          </a:xfrm>
          <a:prstGeom prst="rect">
            <a:avLst/>
          </a:prstGeom>
        </p:spPr>
      </p:pic>
    </p:spTree>
    <p:extLst>
      <p:ext uri="{BB962C8B-B14F-4D97-AF65-F5344CB8AC3E}">
        <p14:creationId xmlns:p14="http://schemas.microsoft.com/office/powerpoint/2010/main" val="2290380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9da6a2eb16_0_62"/>
          <p:cNvSpPr txBox="1"/>
          <p:nvPr/>
        </p:nvSpPr>
        <p:spPr>
          <a:xfrm>
            <a:off x="5405760" y="2672052"/>
            <a:ext cx="6085200" cy="3728748"/>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1200"/>
              </a:spcAft>
              <a:buClr>
                <a:srgbClr val="000000"/>
              </a:buClr>
              <a:buSzPts val="2100"/>
              <a:buFont typeface="Arial"/>
              <a:buNone/>
            </a:pPr>
            <a:r>
              <a:rPr lang="et-EE" sz="2000" dirty="0"/>
              <a:t>Lapsed vajavad selgitusi, kuidas digitaalsed keskkonnad toimivad ja millised riskid sealsete võimalustega kaasnevad. Oma lapse elus aktiivselt osaleda sooviv vanem peab tundma huvi ja omama vajalikke oskuseid, et last virtuaalmaailmas juhendada. Sealgi kehtivad kõik õpetused heaks kaaslaseks olemise kohta: olla austav, salliv, hooliv ja vajadusel julge, et kaitsta kaaslast, kui ta ei suuda end ise kaitsta.</a:t>
            </a:r>
          </a:p>
          <a:p>
            <a:pPr marL="0" marR="0" lvl="0" indent="0" algn="just" rtl="0">
              <a:lnSpc>
                <a:spcPct val="100000"/>
              </a:lnSpc>
              <a:spcBef>
                <a:spcPts val="1200"/>
              </a:spcBef>
              <a:spcAft>
                <a:spcPts val="1200"/>
              </a:spcAft>
              <a:buClr>
                <a:srgbClr val="000000"/>
              </a:buClr>
              <a:buSzPts val="2100"/>
              <a:buFont typeface="Arial"/>
              <a:buNone/>
            </a:pPr>
            <a:r>
              <a:rPr lang="et-EE" sz="2000" i="0" u="none" strike="noStrike" cap="none" dirty="0">
                <a:solidFill>
                  <a:schemeClr val="dk1"/>
                </a:solidFill>
                <a:latin typeface="Arial"/>
                <a:ea typeface="Arial"/>
                <a:cs typeface="Arial"/>
                <a:sym typeface="Arial"/>
              </a:rPr>
              <a:t>Olge lapsele eeskujuks digivahendite kasutamisel!</a:t>
            </a:r>
            <a:endParaRPr sz="2000" i="0" u="none" strike="noStrike" cap="none" dirty="0">
              <a:solidFill>
                <a:schemeClr val="dk1"/>
              </a:solidFill>
              <a:latin typeface="Arial"/>
              <a:ea typeface="Arial"/>
              <a:cs typeface="Arial"/>
              <a:sym typeface="Arial"/>
            </a:endParaRPr>
          </a:p>
        </p:txBody>
      </p:sp>
      <p:pic>
        <p:nvPicPr>
          <p:cNvPr id="556" name="Google Shape;556;g9da6a2eb16_0_62"/>
          <p:cNvPicPr preferRelativeResize="0"/>
          <p:nvPr/>
        </p:nvPicPr>
        <p:blipFill rotWithShape="1">
          <a:blip r:embed="rId3">
            <a:alphaModFix/>
          </a:blip>
          <a:srcRect/>
          <a:stretch/>
        </p:blipFill>
        <p:spPr>
          <a:xfrm>
            <a:off x="609600" y="2799488"/>
            <a:ext cx="4495300" cy="3261075"/>
          </a:xfrm>
          <a:prstGeom prst="rect">
            <a:avLst/>
          </a:prstGeom>
          <a:noFill/>
          <a:ln>
            <a:noFill/>
          </a:ln>
        </p:spPr>
      </p:pic>
      <p:sp>
        <p:nvSpPr>
          <p:cNvPr id="558" name="Google Shape;558;g9da6a2eb16_0_62"/>
          <p:cNvSpPr txBox="1"/>
          <p:nvPr/>
        </p:nvSpPr>
        <p:spPr>
          <a:xfrm>
            <a:off x="609600" y="1534066"/>
            <a:ext cx="116667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et-EE" sz="2600" b="1" i="0" u="none" strike="noStrike" cap="none" dirty="0">
                <a:solidFill>
                  <a:schemeClr val="dk1"/>
                </a:solidFill>
                <a:latin typeface="Arial"/>
                <a:ea typeface="Arial"/>
                <a:cs typeface="Arial"/>
                <a:sym typeface="Arial"/>
              </a:rPr>
              <a:t>Viies „Kiusamisest vabaks!” nõuanne: </a:t>
            </a:r>
          </a:p>
          <a:p>
            <a:pPr marL="0" marR="0" lvl="0" indent="0" algn="ctr" rtl="0">
              <a:lnSpc>
                <a:spcPct val="90000"/>
              </a:lnSpc>
              <a:spcBef>
                <a:spcPts val="0"/>
              </a:spcBef>
              <a:spcAft>
                <a:spcPts val="0"/>
              </a:spcAft>
              <a:buClr>
                <a:srgbClr val="000000"/>
              </a:buClr>
              <a:buSzPts val="2600"/>
              <a:buFont typeface="Arial"/>
              <a:buNone/>
            </a:pPr>
            <a:r>
              <a:rPr lang="et-EE" sz="3200" b="1" i="0" u="none" strike="noStrike" cap="none" dirty="0">
                <a:solidFill>
                  <a:schemeClr val="dk1"/>
                </a:solidFill>
                <a:latin typeface="Arial"/>
                <a:ea typeface="Arial"/>
                <a:cs typeface="Arial"/>
                <a:sym typeface="Arial"/>
              </a:rPr>
              <a:t>„O</a:t>
            </a:r>
            <a:r>
              <a:rPr lang="ru-RU" sz="3200" b="1" i="0" u="none" strike="noStrike" cap="none" dirty="0">
                <a:solidFill>
                  <a:schemeClr val="dk1"/>
                </a:solidFill>
                <a:latin typeface="Arial"/>
                <a:ea typeface="Arial"/>
                <a:cs typeface="Arial"/>
                <a:sym typeface="Arial"/>
              </a:rPr>
              <a:t>lge osaline oma lapse digitaalses elus.”</a:t>
            </a:r>
            <a:endParaRPr sz="3200" b="0" i="0" u="none" strike="noStrike" cap="none" dirty="0">
              <a:solidFill>
                <a:srgbClr val="000000"/>
              </a:solidFill>
              <a:latin typeface="Arial"/>
              <a:ea typeface="Arial"/>
              <a:cs typeface="Arial"/>
              <a:sym typeface="Arial"/>
            </a:endParaRPr>
          </a:p>
        </p:txBody>
      </p:sp>
      <p:pic>
        <p:nvPicPr>
          <p:cNvPr id="6" name="Google Shape;469;ga0ec2b0205_0_108">
            <a:extLst>
              <a:ext uri="{FF2B5EF4-FFF2-40B4-BE49-F238E27FC236}">
                <a16:creationId xmlns:a16="http://schemas.microsoft.com/office/drawing/2014/main" id="{872CD0A4-6FB3-4C9C-AB8B-3CE697BB5E1C}"/>
              </a:ext>
            </a:extLst>
          </p:cNvPr>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g97015a1d1d_0_38"/>
          <p:cNvPicPr preferRelativeResize="0"/>
          <p:nvPr/>
        </p:nvPicPr>
        <p:blipFill rotWithShape="1">
          <a:blip r:embed="rId3">
            <a:alphaModFix/>
          </a:blip>
          <a:srcRect/>
          <a:stretch/>
        </p:blipFill>
        <p:spPr>
          <a:xfrm>
            <a:off x="520894" y="3078676"/>
            <a:ext cx="5161226" cy="3488391"/>
          </a:xfrm>
          <a:prstGeom prst="rect">
            <a:avLst/>
          </a:prstGeom>
          <a:noFill/>
          <a:ln>
            <a:noFill/>
          </a:ln>
        </p:spPr>
      </p:pic>
      <p:pic>
        <p:nvPicPr>
          <p:cNvPr id="592" name="Google Shape;592;g97015a1d1d_0_38"/>
          <p:cNvPicPr preferRelativeResize="0"/>
          <p:nvPr/>
        </p:nvPicPr>
        <p:blipFill rotWithShape="1">
          <a:blip r:embed="rId4">
            <a:alphaModFix/>
          </a:blip>
          <a:srcRect/>
          <a:stretch/>
        </p:blipFill>
        <p:spPr>
          <a:xfrm>
            <a:off x="6019827" y="3078676"/>
            <a:ext cx="5161226" cy="3513150"/>
          </a:xfrm>
          <a:prstGeom prst="rect">
            <a:avLst/>
          </a:prstGeom>
          <a:noFill/>
          <a:ln>
            <a:noFill/>
          </a:ln>
        </p:spPr>
      </p:pic>
      <p:sp>
        <p:nvSpPr>
          <p:cNvPr id="593" name="Google Shape;593;g97015a1d1d_0_38"/>
          <p:cNvSpPr txBox="1"/>
          <p:nvPr/>
        </p:nvSpPr>
        <p:spPr>
          <a:xfrm>
            <a:off x="585925" y="1452999"/>
            <a:ext cx="4661187" cy="997237"/>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ru-RU" sz="2800" b="1" i="0" u="none" strike="noStrike" cap="none" dirty="0">
                <a:solidFill>
                  <a:schemeClr val="dk1"/>
                </a:solidFill>
                <a:latin typeface="Arial"/>
                <a:ea typeface="Arial"/>
                <a:cs typeface="Arial"/>
                <a:sym typeface="Arial"/>
              </a:rPr>
              <a:t>Emotsioonide märkamine </a:t>
            </a:r>
          </a:p>
          <a:p>
            <a:pPr marL="0" marR="0" lvl="0" indent="0" algn="l" rtl="0">
              <a:lnSpc>
                <a:spcPct val="90000"/>
              </a:lnSpc>
              <a:spcBef>
                <a:spcPts val="0"/>
              </a:spcBef>
              <a:spcAft>
                <a:spcPts val="0"/>
              </a:spcAft>
              <a:buClr>
                <a:schemeClr val="dk1"/>
              </a:buClr>
              <a:buSzPts val="1100"/>
              <a:buFont typeface="Arial"/>
              <a:buNone/>
            </a:pPr>
            <a:r>
              <a:rPr lang="ru-RU" sz="2800" b="1" i="0" u="none" strike="noStrike" cap="none" dirty="0">
                <a:solidFill>
                  <a:schemeClr val="dk1"/>
                </a:solidFill>
                <a:latin typeface="Arial"/>
                <a:ea typeface="Arial"/>
                <a:cs typeface="Arial"/>
                <a:sym typeface="Arial"/>
              </a:rPr>
              <a:t>ja nimetamine</a:t>
            </a:r>
            <a:endParaRPr sz="28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100"/>
              <a:buFont typeface="Arial"/>
              <a:buNone/>
            </a:pPr>
            <a:endParaRPr sz="2600" b="0" i="0" u="none" strike="noStrike" cap="none" dirty="0">
              <a:solidFill>
                <a:schemeClr val="dk1"/>
              </a:solidFill>
              <a:latin typeface="Arial"/>
              <a:ea typeface="Arial"/>
              <a:cs typeface="Arial"/>
              <a:sym typeface="Arial"/>
            </a:endParaRPr>
          </a:p>
        </p:txBody>
      </p:sp>
      <p:sp>
        <p:nvSpPr>
          <p:cNvPr id="595" name="Google Shape;595;g97015a1d1d_0_38"/>
          <p:cNvSpPr txBox="1">
            <a:spLocks noGrp="1"/>
          </p:cNvSpPr>
          <p:nvPr>
            <p:ph type="title"/>
          </p:nvPr>
        </p:nvSpPr>
        <p:spPr>
          <a:xfrm>
            <a:off x="5247113" y="1627000"/>
            <a:ext cx="6471411" cy="997237"/>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1F3864"/>
              </a:buClr>
              <a:buSzPts val="4400"/>
              <a:buFont typeface="Arial"/>
              <a:buNone/>
            </a:pPr>
            <a:r>
              <a:rPr lang="ru-RU" sz="2000" b="0" i="0" u="none" strike="noStrike" cap="none" dirty="0">
                <a:solidFill>
                  <a:schemeClr val="tx1"/>
                </a:solidFill>
                <a:latin typeface="Arial"/>
                <a:ea typeface="Arial"/>
                <a:cs typeface="Arial"/>
                <a:sym typeface="Arial"/>
              </a:rPr>
              <a:t>Õpetajad tutvustavad ühte tegevust, mida nad rühmaruumis </a:t>
            </a:r>
            <a:r>
              <a:rPr lang="et-EE" sz="2000" b="0" i="0" u="none" strike="noStrike" cap="none" dirty="0">
                <a:solidFill>
                  <a:schemeClr val="tx1"/>
                </a:solidFill>
                <a:latin typeface="Arial"/>
                <a:ea typeface="Arial"/>
                <a:cs typeface="Arial"/>
                <a:sym typeface="Arial"/>
              </a:rPr>
              <a:t>emotsioonide </a:t>
            </a:r>
            <a:r>
              <a:rPr lang="et-EE" sz="2000" b="0" dirty="0">
                <a:solidFill>
                  <a:schemeClr val="tx1"/>
                </a:solidFill>
              </a:rPr>
              <a:t>teadvustamiseks ja juhtimiseks</a:t>
            </a:r>
            <a:r>
              <a:rPr lang="ru-RU" sz="2000" b="0" i="0" u="none" strike="noStrike" cap="none" dirty="0">
                <a:solidFill>
                  <a:schemeClr val="tx1"/>
                </a:solidFill>
                <a:latin typeface="Arial"/>
                <a:ea typeface="Arial"/>
                <a:cs typeface="Arial"/>
                <a:sym typeface="Arial"/>
              </a:rPr>
              <a:t> lastega läbi viivad</a:t>
            </a:r>
            <a:r>
              <a:rPr lang="et-EE" sz="2000" b="0" dirty="0">
                <a:solidFill>
                  <a:schemeClr val="tx1"/>
                </a:solidFill>
              </a:rPr>
              <a:t> kasutades programmi Tegevusteraamat</a:t>
            </a:r>
            <a:r>
              <a:rPr lang="ru-RU" sz="2000" b="0" i="0" u="none" strike="noStrike" cap="none" dirty="0">
                <a:solidFill>
                  <a:schemeClr val="tx1"/>
                </a:solidFill>
                <a:latin typeface="Arial"/>
                <a:ea typeface="Arial"/>
                <a:cs typeface="Arial"/>
                <a:sym typeface="Arial"/>
              </a:rPr>
              <a:t>. </a:t>
            </a:r>
            <a:endParaRPr sz="2000" b="0" i="0" u="none" strike="noStrike" cap="none" dirty="0">
              <a:solidFill>
                <a:schemeClr val="tx1"/>
              </a:solidFill>
              <a:latin typeface="Arial"/>
              <a:ea typeface="Arial"/>
              <a:cs typeface="Arial"/>
              <a:sym typeface="Arial"/>
            </a:endParaRPr>
          </a:p>
        </p:txBody>
      </p:sp>
      <p:pic>
        <p:nvPicPr>
          <p:cNvPr id="7" name="Google Shape;469;ga0ec2b0205_0_108">
            <a:extLst>
              <a:ext uri="{FF2B5EF4-FFF2-40B4-BE49-F238E27FC236}">
                <a16:creationId xmlns:a16="http://schemas.microsoft.com/office/drawing/2014/main" id="{D93B955C-6EC4-428C-9B0B-2D9D07790485}"/>
              </a:ext>
            </a:extLst>
          </p:cNvPr>
          <p:cNvPicPr preferRelativeResize="0"/>
          <p:nvPr/>
        </p:nvPicPr>
        <p:blipFill rotWithShape="1">
          <a:blip r:embed="rId5">
            <a:alphaModFix/>
          </a:blip>
          <a:srcRect t="5226" b="15218"/>
          <a:stretch/>
        </p:blipFill>
        <p:spPr>
          <a:xfrm>
            <a:off x="0" y="0"/>
            <a:ext cx="12191999" cy="11851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9da6a2eb16_0_70"/>
          <p:cNvSpPr txBox="1"/>
          <p:nvPr/>
        </p:nvSpPr>
        <p:spPr>
          <a:xfrm>
            <a:off x="3722914" y="2388637"/>
            <a:ext cx="8192278" cy="3994408"/>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120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Inimestevahelistes suhetes on konfliktid paratamatud. Seepärast on tähtis õpetada lapsele oskust neid lahendada, teadvustada ning juhtida oma emotsioone. Austage lapse emotsioone, kuulake ja laske tal rääkida. Peegeldage oma lapse tundeid ja veenge teda, et koos leiate lahenduse. Ärge võtke mitte midagi ette ilma seda temaga läbi arutamata. Pidage meeles, et igal lool on alati mitu külge.  Aidake lapsel mõista, kas teised konflikti osapooled võisid toimuvast teisiti aru saada ning enne omaenese lõplikku seisukohavõttu rääkige ka teiste vanemate, õpetaja või õpetaja abiga. Selgitage alati oma lapsele kiusamise lubamatust.</a:t>
            </a:r>
            <a:endParaRPr sz="2100" b="0" i="0" u="none" strike="noStrike" cap="none" dirty="0">
              <a:solidFill>
                <a:schemeClr val="dk1"/>
              </a:solidFill>
              <a:latin typeface="Arial"/>
              <a:ea typeface="Arial"/>
              <a:cs typeface="Arial"/>
              <a:sym typeface="Arial"/>
            </a:endParaRPr>
          </a:p>
        </p:txBody>
      </p:sp>
      <p:pic>
        <p:nvPicPr>
          <p:cNvPr id="583" name="Google Shape;583;g9da6a2eb16_0_70"/>
          <p:cNvPicPr preferRelativeResize="0"/>
          <p:nvPr/>
        </p:nvPicPr>
        <p:blipFill rotWithShape="1">
          <a:blip r:embed="rId3">
            <a:alphaModFix/>
          </a:blip>
          <a:srcRect l="51397"/>
          <a:stretch/>
        </p:blipFill>
        <p:spPr>
          <a:xfrm>
            <a:off x="536150" y="2334250"/>
            <a:ext cx="3095350" cy="4307100"/>
          </a:xfrm>
          <a:prstGeom prst="rect">
            <a:avLst/>
          </a:prstGeom>
          <a:noFill/>
          <a:ln>
            <a:noFill/>
          </a:ln>
        </p:spPr>
      </p:pic>
      <p:sp>
        <p:nvSpPr>
          <p:cNvPr id="585" name="Google Shape;585;g9da6a2eb16_0_70"/>
          <p:cNvSpPr txBox="1"/>
          <p:nvPr/>
        </p:nvSpPr>
        <p:spPr>
          <a:xfrm>
            <a:off x="228075" y="1420863"/>
            <a:ext cx="12048300" cy="1007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a:solidFill>
                  <a:schemeClr val="dk1"/>
                </a:solidFill>
                <a:latin typeface="Arial"/>
                <a:ea typeface="Arial"/>
                <a:cs typeface="Arial"/>
                <a:sym typeface="Arial"/>
              </a:rPr>
              <a:t>Kuues “Kiusamisest vabaks!” nõuanne:</a:t>
            </a:r>
            <a:endParaRPr sz="26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“Rääkige ja toetage oma last, kui ta tunneb end kurvana.”</a:t>
            </a:r>
            <a:endParaRPr sz="3200" b="0" i="0" u="none" strike="noStrike" cap="none">
              <a:solidFill>
                <a:srgbClr val="000000"/>
              </a:solidFill>
              <a:latin typeface="Arial"/>
              <a:ea typeface="Arial"/>
              <a:cs typeface="Arial"/>
              <a:sym typeface="Arial"/>
            </a:endParaRPr>
          </a:p>
        </p:txBody>
      </p:sp>
      <p:pic>
        <p:nvPicPr>
          <p:cNvPr id="6" name="Google Shape;469;ga0ec2b0205_0_108">
            <a:extLst>
              <a:ext uri="{FF2B5EF4-FFF2-40B4-BE49-F238E27FC236}">
                <a16:creationId xmlns:a16="http://schemas.microsoft.com/office/drawing/2014/main" id="{7E286291-3F19-4648-9B0A-2162823D1080}"/>
              </a:ext>
            </a:extLst>
          </p:cNvPr>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13;ga0ec2b0205_0_80">
            <a:extLst>
              <a:ext uri="{FF2B5EF4-FFF2-40B4-BE49-F238E27FC236}">
                <a16:creationId xmlns:a16="http://schemas.microsoft.com/office/drawing/2014/main" id="{7D6DB12A-C17A-4D0F-A991-CD40015B5F22}"/>
              </a:ext>
            </a:extLst>
          </p:cNvPr>
          <p:cNvPicPr preferRelativeResize="0"/>
          <p:nvPr/>
        </p:nvPicPr>
        <p:blipFill rotWithShape="1">
          <a:blip r:embed="rId2">
            <a:alphaModFix/>
          </a:blip>
          <a:srcRect t="5226" b="15218"/>
          <a:stretch/>
        </p:blipFill>
        <p:spPr>
          <a:xfrm>
            <a:off x="0" y="0"/>
            <a:ext cx="12191999" cy="1185175"/>
          </a:xfrm>
          <a:prstGeom prst="rect">
            <a:avLst/>
          </a:prstGeom>
          <a:noFill/>
          <a:ln>
            <a:noFill/>
          </a:ln>
        </p:spPr>
      </p:pic>
      <p:sp>
        <p:nvSpPr>
          <p:cNvPr id="5" name="TextBox 4">
            <a:extLst>
              <a:ext uri="{FF2B5EF4-FFF2-40B4-BE49-F238E27FC236}">
                <a16:creationId xmlns:a16="http://schemas.microsoft.com/office/drawing/2014/main" id="{32E610E6-E2D7-46FE-9A98-D7B2A66BED86}"/>
              </a:ext>
            </a:extLst>
          </p:cNvPr>
          <p:cNvSpPr txBox="1"/>
          <p:nvPr/>
        </p:nvSpPr>
        <p:spPr>
          <a:xfrm>
            <a:off x="5144610" y="2249540"/>
            <a:ext cx="6520649" cy="3200876"/>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100"/>
              <a:buFont typeface="Arial"/>
              <a:buNone/>
            </a:pPr>
            <a:r>
              <a:rPr lang="et-EE" sz="2400" b="1" i="0" u="none" strike="noStrike" cap="none" dirty="0">
                <a:solidFill>
                  <a:srgbClr val="000000"/>
                </a:solidFill>
                <a:latin typeface="Arial"/>
                <a:ea typeface="Arial"/>
                <a:cs typeface="Arial"/>
                <a:sym typeface="Arial"/>
              </a:rPr>
              <a:t>Harjutus - arutelu</a:t>
            </a:r>
          </a:p>
          <a:p>
            <a:pPr marL="0" marR="0" lvl="0" indent="0" algn="ctr" rtl="0">
              <a:lnSpc>
                <a:spcPct val="100000"/>
              </a:lnSpc>
              <a:spcBef>
                <a:spcPts val="0"/>
              </a:spcBef>
              <a:spcAft>
                <a:spcPts val="0"/>
              </a:spcAft>
              <a:buClr>
                <a:schemeClr val="dk1"/>
              </a:buClr>
              <a:buSzPts val="1100"/>
              <a:buFont typeface="Arial"/>
              <a:buNone/>
            </a:pPr>
            <a:r>
              <a:rPr lang="et-EE" sz="2400" b="0" i="0" u="none" strike="noStrike" cap="none" dirty="0">
                <a:solidFill>
                  <a:srgbClr val="000000"/>
                </a:solidFill>
                <a:latin typeface="Arial"/>
                <a:ea typeface="Arial"/>
                <a:cs typeface="Arial"/>
                <a:sym typeface="Arial"/>
              </a:rPr>
              <a:t>Lapsevanemad arutavad  rühmades küsimusi: </a:t>
            </a: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endParaRPr lang="et-EE" sz="22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r>
              <a:rPr lang="et-EE" sz="2200" dirty="0"/>
              <a:t>Mida saaksime teha meie vanematena, et meie kool oleks veel parem koht meie lastele, õpetajatele ja vanematele?</a:t>
            </a:r>
            <a:endParaRPr lang="et-EE" sz="2200" b="0" i="0" u="none" strike="noStrike" cap="none" dirty="0">
              <a:solidFill>
                <a:srgbClr val="000000"/>
              </a:solidFill>
              <a:latin typeface="Arial"/>
              <a:ea typeface="Arial"/>
              <a:cs typeface="Arial"/>
              <a:sym typeface="Arial"/>
            </a:endParaRPr>
          </a:p>
          <a:p>
            <a:pPr marR="0" lvl="0" algn="ctr" rtl="0">
              <a:lnSpc>
                <a:spcPct val="100000"/>
              </a:lnSpc>
              <a:spcBef>
                <a:spcPts val="0"/>
              </a:spcBef>
              <a:spcAft>
                <a:spcPts val="0"/>
              </a:spcAft>
              <a:buClr>
                <a:schemeClr val="dk1"/>
              </a:buClr>
              <a:buSzPts val="1100"/>
            </a:pPr>
            <a:endParaRPr lang="et-EE" sz="2200" b="0" i="0" u="none" strike="noStrike" cap="none" dirty="0">
              <a:solidFill>
                <a:srgbClr val="000000"/>
              </a:solidFill>
              <a:latin typeface="Arial"/>
              <a:ea typeface="Arial"/>
              <a:cs typeface="Arial"/>
              <a:sym typeface="Arial"/>
            </a:endParaRPr>
          </a:p>
          <a:p>
            <a:pPr marL="342900" marR="0" lvl="0" indent="-342900" algn="ctr" rtl="0">
              <a:lnSpc>
                <a:spcPct val="100000"/>
              </a:lnSpc>
              <a:spcBef>
                <a:spcPts val="0"/>
              </a:spcBef>
              <a:spcAft>
                <a:spcPts val="0"/>
              </a:spcAft>
              <a:buClr>
                <a:schemeClr val="dk1"/>
              </a:buClr>
              <a:buSzPts val="1100"/>
              <a:buFont typeface="Arial" panose="020B0604020202020204" pitchFamily="34" charset="0"/>
              <a:buChar char="•"/>
            </a:pPr>
            <a:r>
              <a:rPr lang="et-EE" sz="2200" dirty="0"/>
              <a:t>Mida teeme, kui lapsevanem räägib, et tema last kiusatakse või ta laps on kiusaja?</a:t>
            </a:r>
            <a:endParaRPr lang="et-EE" sz="22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EAF5B388-C4A0-436F-9321-D7E2F3656A87}"/>
              </a:ext>
            </a:extLst>
          </p:cNvPr>
          <p:cNvPicPr>
            <a:picLocks noChangeAspect="1"/>
          </p:cNvPicPr>
          <p:nvPr/>
        </p:nvPicPr>
        <p:blipFill>
          <a:blip r:embed="rId3"/>
          <a:stretch>
            <a:fillRect/>
          </a:stretch>
        </p:blipFill>
        <p:spPr>
          <a:xfrm>
            <a:off x="891466" y="2147271"/>
            <a:ext cx="3710867" cy="3710867"/>
          </a:xfrm>
          <a:prstGeom prst="rect">
            <a:avLst/>
          </a:prstGeom>
        </p:spPr>
      </p:pic>
    </p:spTree>
    <p:extLst>
      <p:ext uri="{BB962C8B-B14F-4D97-AF65-F5344CB8AC3E}">
        <p14:creationId xmlns:p14="http://schemas.microsoft.com/office/powerpoint/2010/main" val="179163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9da6a2eb16_0_78"/>
          <p:cNvSpPr txBox="1"/>
          <p:nvPr/>
        </p:nvSpPr>
        <p:spPr>
          <a:xfrm>
            <a:off x="4865035" y="3619283"/>
            <a:ext cx="6522098" cy="2446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200"/>
              </a:spcBef>
              <a:spcAft>
                <a:spcPts val="0"/>
              </a:spcAft>
              <a:buClr>
                <a:srgbClr val="000000"/>
              </a:buClr>
              <a:buSzPts val="2100"/>
              <a:buFont typeface="Arial"/>
              <a:buNone/>
            </a:pPr>
            <a:r>
              <a:rPr lang="ru-RU" sz="2100" b="0" i="0" u="none" strike="noStrike" cap="none" dirty="0">
                <a:solidFill>
                  <a:schemeClr val="dk1"/>
                </a:solidFill>
                <a:latin typeface="Arial"/>
                <a:ea typeface="Arial"/>
                <a:cs typeface="Arial"/>
                <a:sym typeface="Arial"/>
              </a:rPr>
              <a:t>Vanemal võib olla keeruline tunnistada, et tema laps tunneb end lasteaias halvasti ning vajab mängu-kaaslasi või rühmakaaslaste tuge. Oma murest saab lihtsamini rääkida, kui teised on avatud ja mõtlevad kaasa.</a:t>
            </a:r>
            <a:endParaRPr sz="2100" b="0" i="0" u="none" strike="noStrike" cap="none" dirty="0">
              <a:solidFill>
                <a:schemeClr val="dk1"/>
              </a:solidFill>
              <a:latin typeface="Arial"/>
              <a:ea typeface="Arial"/>
              <a:cs typeface="Arial"/>
              <a:sym typeface="Arial"/>
            </a:endParaRPr>
          </a:p>
          <a:p>
            <a:pPr marL="0" marR="0" lvl="0" indent="0" algn="just" rtl="0">
              <a:lnSpc>
                <a:spcPct val="100000"/>
              </a:lnSpc>
              <a:spcBef>
                <a:spcPts val="1200"/>
              </a:spcBef>
              <a:spcAft>
                <a:spcPts val="100"/>
              </a:spcAft>
              <a:buClr>
                <a:srgbClr val="000000"/>
              </a:buClr>
              <a:buSzPts val="1800"/>
              <a:buFont typeface="Arial"/>
              <a:buNone/>
            </a:pPr>
            <a:endParaRPr sz="1800" b="1" i="0" u="none" strike="noStrike" cap="none" dirty="0">
              <a:solidFill>
                <a:schemeClr val="dk1"/>
              </a:solidFill>
              <a:latin typeface="Arial"/>
              <a:ea typeface="Arial"/>
              <a:cs typeface="Arial"/>
              <a:sym typeface="Arial"/>
            </a:endParaRPr>
          </a:p>
        </p:txBody>
      </p:sp>
      <p:sp>
        <p:nvSpPr>
          <p:cNvPr id="614" name="Google Shape;614;g9da6a2eb16_0_78"/>
          <p:cNvSpPr txBox="1"/>
          <p:nvPr/>
        </p:nvSpPr>
        <p:spPr>
          <a:xfrm>
            <a:off x="170699" y="1391464"/>
            <a:ext cx="11850600" cy="147161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600"/>
              <a:buFont typeface="Arial"/>
              <a:buNone/>
            </a:pPr>
            <a:r>
              <a:rPr lang="ru-RU" sz="2600" b="1" i="0" u="none" strike="noStrike" cap="none" dirty="0">
                <a:solidFill>
                  <a:schemeClr val="dk1"/>
                </a:solidFill>
                <a:latin typeface="Arial"/>
                <a:ea typeface="Arial"/>
                <a:cs typeface="Arial"/>
                <a:sym typeface="Arial"/>
              </a:rPr>
              <a:t>Seitsmes “Kiusamisest vabaks!” nõuanne:</a:t>
            </a:r>
            <a:endParaRPr sz="2600" b="1" i="0" u="none" strike="noStrike" cap="none"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3200" b="1" i="0" u="none" strike="noStrike" cap="none" dirty="0">
                <a:solidFill>
                  <a:schemeClr val="dk1"/>
                </a:solidFill>
                <a:latin typeface="Arial"/>
                <a:ea typeface="Arial"/>
                <a:cs typeface="Arial"/>
                <a:sym typeface="Arial"/>
              </a:rPr>
              <a:t>“Olge avatud ja toetav kuulaja, kui teised vanemad räägivad oma laste probleemidest.”</a:t>
            </a:r>
            <a:endParaRPr sz="3200" b="0" i="0" u="none" strike="noStrike" cap="none" dirty="0">
              <a:solidFill>
                <a:srgbClr val="000000"/>
              </a:solidFill>
              <a:latin typeface="Arial"/>
              <a:ea typeface="Arial"/>
              <a:cs typeface="Arial"/>
              <a:sym typeface="Arial"/>
            </a:endParaRPr>
          </a:p>
        </p:txBody>
      </p:sp>
      <p:pic>
        <p:nvPicPr>
          <p:cNvPr id="6" name="Google Shape;413;ga0ec2b0205_0_80">
            <a:extLst>
              <a:ext uri="{FF2B5EF4-FFF2-40B4-BE49-F238E27FC236}">
                <a16:creationId xmlns:a16="http://schemas.microsoft.com/office/drawing/2014/main" id="{761B1727-17BE-4983-B7BE-07665F413C99}"/>
              </a:ext>
            </a:extLst>
          </p:cNvPr>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7" name="Picture 6">
            <a:extLst>
              <a:ext uri="{FF2B5EF4-FFF2-40B4-BE49-F238E27FC236}">
                <a16:creationId xmlns:a16="http://schemas.microsoft.com/office/drawing/2014/main" id="{C8209DC5-635E-487C-B85A-C53C6D800261}"/>
              </a:ext>
            </a:extLst>
          </p:cNvPr>
          <p:cNvPicPr>
            <a:picLocks noChangeAspect="1"/>
          </p:cNvPicPr>
          <p:nvPr/>
        </p:nvPicPr>
        <p:blipFill>
          <a:blip r:embed="rId4"/>
          <a:stretch>
            <a:fillRect/>
          </a:stretch>
        </p:blipFill>
        <p:spPr>
          <a:xfrm>
            <a:off x="1193307" y="3069368"/>
            <a:ext cx="3192262" cy="319226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13;ga0ec2b0205_0_80">
            <a:extLst>
              <a:ext uri="{FF2B5EF4-FFF2-40B4-BE49-F238E27FC236}">
                <a16:creationId xmlns:a16="http://schemas.microsoft.com/office/drawing/2014/main" id="{89774599-3B04-42DF-9194-D42D93E57482}"/>
              </a:ext>
            </a:extLst>
          </p:cNvPr>
          <p:cNvPicPr preferRelativeResize="0"/>
          <p:nvPr/>
        </p:nvPicPr>
        <p:blipFill rotWithShape="1">
          <a:blip r:embed="rId2">
            <a:alphaModFix/>
          </a:blip>
          <a:srcRect t="5226" b="15218"/>
          <a:stretch/>
        </p:blipFill>
        <p:spPr>
          <a:xfrm>
            <a:off x="0" y="0"/>
            <a:ext cx="12191999" cy="1185175"/>
          </a:xfrm>
          <a:prstGeom prst="rect">
            <a:avLst/>
          </a:prstGeom>
          <a:noFill/>
          <a:ln>
            <a:noFill/>
          </a:ln>
        </p:spPr>
      </p:pic>
      <p:sp>
        <p:nvSpPr>
          <p:cNvPr id="4" name="TextBox 3">
            <a:extLst>
              <a:ext uri="{FF2B5EF4-FFF2-40B4-BE49-F238E27FC236}">
                <a16:creationId xmlns:a16="http://schemas.microsoft.com/office/drawing/2014/main" id="{53B47347-9E95-4840-9563-6283D2C369D9}"/>
              </a:ext>
            </a:extLst>
          </p:cNvPr>
          <p:cNvSpPr txBox="1"/>
          <p:nvPr/>
        </p:nvSpPr>
        <p:spPr>
          <a:xfrm>
            <a:off x="2230514" y="2796747"/>
            <a:ext cx="8165237" cy="1569660"/>
          </a:xfrm>
          <a:prstGeom prst="rect">
            <a:avLst/>
          </a:prstGeom>
          <a:noFill/>
        </p:spPr>
        <p:txBody>
          <a:bodyPr wrap="square">
            <a:spAutoFit/>
          </a:bodyPr>
          <a:lstStyle/>
          <a:p>
            <a:pPr algn="ctr"/>
            <a:r>
              <a:rPr lang="ru-RU" sz="3200" b="1" dirty="0">
                <a:solidFill>
                  <a:schemeClr val="dk1"/>
                </a:solidFill>
              </a:rPr>
              <a:t>PROGRAMMI </a:t>
            </a:r>
            <a:r>
              <a:rPr lang="et-EE" sz="3200" b="1" dirty="0">
                <a:solidFill>
                  <a:schemeClr val="dk1"/>
                </a:solidFill>
              </a:rPr>
              <a:t>„</a:t>
            </a:r>
            <a:r>
              <a:rPr lang="ru-RU" sz="3200" b="1" dirty="0">
                <a:solidFill>
                  <a:schemeClr val="dk1"/>
                </a:solidFill>
              </a:rPr>
              <a:t>KIUSAMISEST VABAKS!” ARUTELUKAARDID LASTEVANEMATELE</a:t>
            </a:r>
            <a:endParaRPr lang="et-EE" sz="3200" b="1" dirty="0"/>
          </a:p>
        </p:txBody>
      </p:sp>
    </p:spTree>
    <p:extLst>
      <p:ext uri="{BB962C8B-B14F-4D97-AF65-F5344CB8AC3E}">
        <p14:creationId xmlns:p14="http://schemas.microsoft.com/office/powerpoint/2010/main" val="6250420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563"/>
        <p:cNvGrpSpPr/>
        <p:nvPr/>
      </p:nvGrpSpPr>
      <p:grpSpPr>
        <a:xfrm>
          <a:off x="0" y="0"/>
          <a:ext cx="0" cy="0"/>
          <a:chOff x="0" y="0"/>
          <a:chExt cx="0" cy="0"/>
        </a:xfrm>
      </p:grpSpPr>
      <p:sp>
        <p:nvSpPr>
          <p:cNvPr id="564" name="Google Shape;564;g9439f63d38_0_117"/>
          <p:cNvSpPr txBox="1">
            <a:spLocks noGrp="1"/>
          </p:cNvSpPr>
          <p:nvPr>
            <p:ph type="title"/>
          </p:nvPr>
        </p:nvSpPr>
        <p:spPr>
          <a:xfrm>
            <a:off x="1595290" y="5834124"/>
            <a:ext cx="8036390" cy="64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ru-RU" sz="1800" b="0" i="1" dirty="0">
                <a:solidFill>
                  <a:srgbClr val="000000"/>
                </a:solidFill>
              </a:rPr>
              <a:t>Rohkem arutelukaarte </a:t>
            </a:r>
            <a:r>
              <a:rPr lang="et-EE" sz="1800" b="0" i="1" dirty="0">
                <a:solidFill>
                  <a:srgbClr val="000000"/>
                </a:solidFill>
              </a:rPr>
              <a:t>ja vestluskaarte</a:t>
            </a:r>
            <a:endParaRPr sz="1800" b="0" i="1" dirty="0">
              <a:solidFill>
                <a:srgbClr val="000000"/>
              </a:solidFill>
            </a:endParaRPr>
          </a:p>
          <a:p>
            <a:pPr marL="0" lvl="0" indent="0" algn="l" rtl="0">
              <a:lnSpc>
                <a:spcPct val="90000"/>
              </a:lnSpc>
              <a:spcBef>
                <a:spcPts val="0"/>
              </a:spcBef>
              <a:spcAft>
                <a:spcPts val="0"/>
              </a:spcAft>
              <a:buSzPts val="3200"/>
              <a:buNone/>
            </a:pPr>
            <a:r>
              <a:rPr lang="et-EE" sz="1800" b="0" i="1" dirty="0">
                <a:solidFill>
                  <a:srgbClr val="000000"/>
                </a:solidFill>
              </a:rPr>
              <a:t>„</a:t>
            </a:r>
            <a:r>
              <a:rPr lang="ru-RU" sz="1800" b="0" i="1" dirty="0">
                <a:solidFill>
                  <a:srgbClr val="000000"/>
                </a:solidFill>
              </a:rPr>
              <a:t>Kiusamisest vabaks!” kohvris</a:t>
            </a:r>
            <a:r>
              <a:rPr lang="et-EE" sz="1800" b="0" i="1" dirty="0">
                <a:solidFill>
                  <a:srgbClr val="000000"/>
                </a:solidFill>
              </a:rPr>
              <a:t> ja veebiplatformil www.kiusamisestvabaks.ee</a:t>
            </a:r>
            <a:r>
              <a:rPr lang="ru-RU" sz="1800" b="0" i="1" dirty="0">
                <a:solidFill>
                  <a:srgbClr val="000000"/>
                </a:solidFill>
              </a:rPr>
              <a:t>.</a:t>
            </a:r>
            <a:endParaRPr sz="1800" b="0" i="1" dirty="0">
              <a:solidFill>
                <a:srgbClr val="000000"/>
              </a:solidFill>
            </a:endParaRPr>
          </a:p>
        </p:txBody>
      </p:sp>
      <p:pic>
        <p:nvPicPr>
          <p:cNvPr id="565" name="Google Shape;565;g9439f63d38_0_117"/>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68" name="Google Shape;568;g9439f63d38_0_117"/>
          <p:cNvPicPr preferRelativeResize="0"/>
          <p:nvPr/>
        </p:nvPicPr>
        <p:blipFill rotWithShape="1">
          <a:blip r:embed="rId4">
            <a:alphaModFix/>
          </a:blip>
          <a:srcRect/>
          <a:stretch/>
        </p:blipFill>
        <p:spPr>
          <a:xfrm>
            <a:off x="10044200" y="5688676"/>
            <a:ext cx="973449" cy="938297"/>
          </a:xfrm>
          <a:prstGeom prst="rect">
            <a:avLst/>
          </a:prstGeom>
          <a:noFill/>
          <a:ln>
            <a:noFill/>
          </a:ln>
        </p:spPr>
      </p:pic>
      <p:sp>
        <p:nvSpPr>
          <p:cNvPr id="7" name="Google Shape;556;g976de88d53_0_41">
            <a:extLst>
              <a:ext uri="{FF2B5EF4-FFF2-40B4-BE49-F238E27FC236}">
                <a16:creationId xmlns:a16="http://schemas.microsoft.com/office/drawing/2014/main" id="{8E3A6F20-2EEE-48A3-88E0-4207CDEBD3AB}"/>
              </a:ext>
            </a:extLst>
          </p:cNvPr>
          <p:cNvSpPr txBox="1">
            <a:spLocks noGrp="1"/>
          </p:cNvSpPr>
          <p:nvPr>
            <p:ph type="body" idx="1"/>
          </p:nvPr>
        </p:nvSpPr>
        <p:spPr>
          <a:xfrm>
            <a:off x="1174349" y="1454200"/>
            <a:ext cx="9843300" cy="4082400"/>
          </a:xfrm>
          <a:prstGeom prst="rect">
            <a:avLst/>
          </a:prstGeom>
          <a:noFill/>
          <a:ln>
            <a:noFill/>
          </a:ln>
        </p:spPr>
        <p:txBody>
          <a:bodyPr spcFirstLastPara="1" wrap="square" lIns="91425" tIns="45700" rIns="91425" bIns="45700" anchor="t" anchorCtr="0">
            <a:noAutofit/>
          </a:bodyPr>
          <a:lstStyle/>
          <a:p>
            <a:pPr marL="457200" lvl="0" indent="-368300" algn="just" rtl="0">
              <a:lnSpc>
                <a:spcPct val="90000"/>
              </a:lnSpc>
              <a:spcBef>
                <a:spcPts val="1000"/>
              </a:spcBef>
              <a:spcAft>
                <a:spcPts val="0"/>
              </a:spcAft>
              <a:buSzPts val="2200"/>
              <a:buAutoNum type="arabicPeriod"/>
            </a:pPr>
            <a:r>
              <a:rPr lang="ru-RU" sz="2200" dirty="0"/>
              <a:t>Jagage osalejad 3–4-liikmelistesse rühmadesse. Ühe lapse vanemad võiksid kuuluda eri rühmadesse. </a:t>
            </a:r>
            <a:endParaRPr sz="2200" dirty="0"/>
          </a:p>
          <a:p>
            <a:pPr marL="457200" lvl="0" indent="-368300" algn="just" rtl="0">
              <a:lnSpc>
                <a:spcPct val="90000"/>
              </a:lnSpc>
              <a:spcBef>
                <a:spcPts val="0"/>
              </a:spcBef>
              <a:spcAft>
                <a:spcPts val="0"/>
              </a:spcAft>
              <a:buSzPts val="2200"/>
              <a:buAutoNum type="arabicPeriod"/>
            </a:pPr>
            <a:r>
              <a:rPr lang="ru-RU" sz="2200" dirty="0"/>
              <a:t>Segage arutelukaardid läbi ja asetage lauale seljaga ülespoole. Rühmaliikmed võtavad kordamööda ühe kaardi. </a:t>
            </a:r>
            <a:endParaRPr sz="2200" dirty="0"/>
          </a:p>
          <a:p>
            <a:pPr marL="457200" lvl="0" indent="-368300" algn="just" rtl="0">
              <a:lnSpc>
                <a:spcPct val="90000"/>
              </a:lnSpc>
              <a:spcBef>
                <a:spcPts val="0"/>
              </a:spcBef>
              <a:spcAft>
                <a:spcPts val="0"/>
              </a:spcAft>
              <a:buSzPts val="2200"/>
              <a:buAutoNum type="arabicPeriod"/>
            </a:pPr>
            <a:r>
              <a:rPr lang="ru-RU" sz="2200" dirty="0"/>
              <a:t>Üks osaleja võtab kaardi. Ta loeb teema läbi, mõtleb veidi ja esitab oma esmase arvamuse olukorra lahendamise kohta. </a:t>
            </a:r>
            <a:endParaRPr sz="2200" dirty="0"/>
          </a:p>
          <a:p>
            <a:pPr marL="457200" lvl="0" indent="-368300" algn="just" rtl="0">
              <a:lnSpc>
                <a:spcPct val="90000"/>
              </a:lnSpc>
              <a:spcBef>
                <a:spcPts val="0"/>
              </a:spcBef>
              <a:spcAft>
                <a:spcPts val="0"/>
              </a:spcAft>
              <a:buSzPts val="2200"/>
              <a:buAutoNum type="arabicPeriod"/>
            </a:pPr>
            <a:r>
              <a:rPr lang="ru-RU" sz="2200" dirty="0"/>
              <a:t>Seejärel ulatab ta kaardi rühma järgmisele liikmele, kes avaldab samuti oma arvamuse kaardi sisu kohta. Seda jätkatakse, kuni igaüks on oma arvamuse välja öelnud. </a:t>
            </a:r>
            <a:endParaRPr sz="2200" dirty="0"/>
          </a:p>
          <a:p>
            <a:pPr marL="457200" lvl="0" indent="-368300" algn="just" rtl="0">
              <a:lnSpc>
                <a:spcPct val="90000"/>
              </a:lnSpc>
              <a:spcBef>
                <a:spcPts val="0"/>
              </a:spcBef>
              <a:spcAft>
                <a:spcPts val="0"/>
              </a:spcAft>
              <a:buSzPts val="2200"/>
              <a:buAutoNum type="arabicPeriod"/>
            </a:pPr>
            <a:r>
              <a:rPr lang="ru-RU" sz="2200" dirty="0"/>
              <a:t>Küsimusi võib esitada ja teemat ühiselt arutada alles pärast seda, kui igaüks on oma arvamuse avaldanud. Jälgige, et vestluse toon oleks </a:t>
            </a:r>
            <a:r>
              <a:rPr lang="ru-RU" sz="2200" b="1" dirty="0"/>
              <a:t>probleemi lahendamisele orienteeritud</a:t>
            </a:r>
            <a:r>
              <a:rPr lang="ru-RU" sz="2200" dirty="0"/>
              <a:t>, </a:t>
            </a:r>
            <a:r>
              <a:rPr lang="ru-RU" sz="2200" b="1" dirty="0"/>
              <a:t>teisi austav</a:t>
            </a:r>
            <a:r>
              <a:rPr lang="ru-RU" sz="2200" dirty="0"/>
              <a:t> ning et </a:t>
            </a:r>
            <a:r>
              <a:rPr lang="ru-RU" sz="2200" b="1" dirty="0"/>
              <a:t>igaühe arvamust kuulataks</a:t>
            </a:r>
            <a:r>
              <a:rPr lang="ru-RU" sz="2200" dirty="0"/>
              <a:t>.</a:t>
            </a:r>
            <a:endParaRPr sz="22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976de88d53_0_41"/>
          <p:cNvSpPr txBox="1">
            <a:spLocks noGrp="1"/>
          </p:cNvSpPr>
          <p:nvPr>
            <p:ph type="title"/>
          </p:nvPr>
        </p:nvSpPr>
        <p:spPr>
          <a:xfrm>
            <a:off x="1019993" y="1315487"/>
            <a:ext cx="9992213" cy="746830"/>
          </a:xfrm>
          <a:prstGeom prst="rect">
            <a:avLst/>
          </a:prstGeom>
          <a:noFill/>
          <a:ln>
            <a:noFill/>
          </a:ln>
        </p:spPr>
        <p:txBody>
          <a:bodyPr spcFirstLastPara="1" wrap="square" lIns="91425" tIns="45700" rIns="91425" bIns="45700" anchor="t" anchorCtr="0">
            <a:noAutofit/>
          </a:bodyPr>
          <a:lstStyle/>
          <a:p>
            <a:pPr marL="457200" marR="0" lvl="0" indent="0" algn="ctr" rtl="0">
              <a:lnSpc>
                <a:spcPct val="100000"/>
              </a:lnSpc>
              <a:spcBef>
                <a:spcPts val="0"/>
              </a:spcBef>
              <a:spcAft>
                <a:spcPts val="0"/>
              </a:spcAft>
              <a:buClr>
                <a:srgbClr val="000000"/>
              </a:buClr>
              <a:buSzPts val="3200"/>
              <a:buFont typeface="Arial"/>
              <a:buNone/>
            </a:pPr>
            <a:r>
              <a:rPr lang="nb-NO" sz="2400" b="1" dirty="0">
                <a:solidFill>
                  <a:schemeClr val="dk1"/>
                </a:solidFill>
              </a:rPr>
              <a:t>L</a:t>
            </a:r>
            <a:r>
              <a:rPr lang="nb-NO" sz="2400" b="1" i="0" u="none" strike="noStrike" cap="none" dirty="0">
                <a:solidFill>
                  <a:schemeClr val="dk1"/>
                </a:solidFill>
                <a:latin typeface="Arial"/>
                <a:ea typeface="Arial"/>
                <a:cs typeface="Arial"/>
                <a:sym typeface="Arial"/>
              </a:rPr>
              <a:t>apsevanemate arutelud arutelukaartide abil </a:t>
            </a:r>
            <a:br>
              <a:rPr lang="et-EE" sz="2400" b="1" i="0" u="none" strike="noStrike" cap="none" dirty="0">
                <a:solidFill>
                  <a:schemeClr val="dk1"/>
                </a:solidFill>
                <a:latin typeface="Arial"/>
                <a:ea typeface="Arial"/>
                <a:cs typeface="Arial"/>
                <a:sym typeface="Arial"/>
              </a:rPr>
            </a:br>
            <a:r>
              <a:rPr lang="nb-NO" sz="2400" b="1" i="0" u="none" strike="noStrike" cap="none" dirty="0">
                <a:solidFill>
                  <a:schemeClr val="dk1"/>
                </a:solidFill>
                <a:latin typeface="Arial"/>
                <a:ea typeface="Arial"/>
                <a:cs typeface="Arial"/>
                <a:sym typeface="Arial"/>
              </a:rPr>
              <a:t>ning kokkulepete loomine </a:t>
            </a:r>
          </a:p>
        </p:txBody>
      </p:sp>
      <p:pic>
        <p:nvPicPr>
          <p:cNvPr id="557" name="Google Shape;557;g976de88d53_0_41"/>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558" name="Google Shape;558;g976de88d53_0_41"/>
          <p:cNvPicPr preferRelativeResize="0"/>
          <p:nvPr/>
        </p:nvPicPr>
        <p:blipFill rotWithShape="1">
          <a:blip r:embed="rId4">
            <a:alphaModFix/>
          </a:blip>
          <a:srcRect/>
          <a:stretch/>
        </p:blipFill>
        <p:spPr>
          <a:xfrm>
            <a:off x="10324469" y="1415858"/>
            <a:ext cx="973449" cy="938297"/>
          </a:xfrm>
          <a:prstGeom prst="rect">
            <a:avLst/>
          </a:prstGeom>
          <a:noFill/>
          <a:ln>
            <a:noFill/>
          </a:ln>
        </p:spPr>
      </p:pic>
      <p:pic>
        <p:nvPicPr>
          <p:cNvPr id="5" name="Picture 4">
            <a:extLst>
              <a:ext uri="{FF2B5EF4-FFF2-40B4-BE49-F238E27FC236}">
                <a16:creationId xmlns:a16="http://schemas.microsoft.com/office/drawing/2014/main" id="{3BF093AC-1640-4D7E-A811-3470DB22F485}"/>
              </a:ext>
            </a:extLst>
          </p:cNvPr>
          <p:cNvPicPr>
            <a:picLocks noChangeAspect="1"/>
          </p:cNvPicPr>
          <p:nvPr/>
        </p:nvPicPr>
        <p:blipFill rotWithShape="1">
          <a:blip r:embed="rId5"/>
          <a:srcRect l="27416" t="22157" r="29167" b="20468"/>
          <a:stretch/>
        </p:blipFill>
        <p:spPr>
          <a:xfrm>
            <a:off x="904240" y="2159596"/>
            <a:ext cx="5293360" cy="3716174"/>
          </a:xfrm>
          <a:prstGeom prst="rect">
            <a:avLst/>
          </a:prstGeom>
        </p:spPr>
      </p:pic>
      <p:pic>
        <p:nvPicPr>
          <p:cNvPr id="3" name="Picture 2">
            <a:extLst>
              <a:ext uri="{FF2B5EF4-FFF2-40B4-BE49-F238E27FC236}">
                <a16:creationId xmlns:a16="http://schemas.microsoft.com/office/drawing/2014/main" id="{BBA65A19-0619-4DB6-B69B-7125BD63D195}"/>
              </a:ext>
            </a:extLst>
          </p:cNvPr>
          <p:cNvPicPr>
            <a:picLocks noChangeAspect="1"/>
          </p:cNvPicPr>
          <p:nvPr/>
        </p:nvPicPr>
        <p:blipFill rotWithShape="1">
          <a:blip r:embed="rId6"/>
          <a:srcRect l="27750" t="24510" r="29583" b="19333"/>
          <a:stretch/>
        </p:blipFill>
        <p:spPr>
          <a:xfrm>
            <a:off x="6095998" y="2548714"/>
            <a:ext cx="5201920" cy="363728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4"/>
          <p:cNvSpPr txBox="1">
            <a:spLocks noGrp="1"/>
          </p:cNvSpPr>
          <p:nvPr>
            <p:ph type="body" idx="1"/>
          </p:nvPr>
        </p:nvSpPr>
        <p:spPr>
          <a:xfrm>
            <a:off x="6144980" y="2843823"/>
            <a:ext cx="5214600" cy="2603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ru-RU" sz="2200">
                <a:solidFill>
                  <a:schemeClr val="dk1"/>
                </a:solidFill>
              </a:rPr>
              <a:t>Umbes </a:t>
            </a:r>
            <a:r>
              <a:rPr lang="ru-RU" sz="2200" b="1">
                <a:solidFill>
                  <a:schemeClr val="dk1"/>
                </a:solidFill>
              </a:rPr>
              <a:t>iga viies laps</a:t>
            </a:r>
            <a:r>
              <a:rPr lang="ru-RU" sz="2200">
                <a:solidFill>
                  <a:schemeClr val="dk1"/>
                </a:solidFill>
              </a:rPr>
              <a:t> </a:t>
            </a:r>
            <a:r>
              <a:rPr lang="ru-RU" sz="2200" b="1">
                <a:solidFill>
                  <a:schemeClr val="dk1"/>
                </a:solidFill>
              </a:rPr>
              <a:t>Eestis</a:t>
            </a:r>
            <a:r>
              <a:rPr lang="ru-RU" sz="2200">
                <a:solidFill>
                  <a:schemeClr val="dk1"/>
                </a:solidFill>
              </a:rPr>
              <a:t> kogeb kiusamist</a:t>
            </a:r>
            <a:r>
              <a:rPr lang="ru-RU" sz="2200"/>
              <a:t> </a:t>
            </a:r>
            <a:r>
              <a:rPr lang="ru-RU" sz="2200">
                <a:solidFill>
                  <a:schemeClr val="dk1"/>
                </a:solidFill>
              </a:rPr>
              <a:t>vähemalt kahel-kolmel korral kuus. </a:t>
            </a:r>
            <a:br>
              <a:rPr lang="ru-RU" sz="2200">
                <a:solidFill>
                  <a:schemeClr val="dk1"/>
                </a:solidFill>
              </a:rPr>
            </a:br>
            <a:endParaRPr sz="2200">
              <a:solidFill>
                <a:schemeClr val="dk1"/>
              </a:solidFill>
            </a:endParaRPr>
          </a:p>
          <a:p>
            <a:pPr marL="50800" lvl="0" indent="0" algn="l" rtl="0">
              <a:lnSpc>
                <a:spcPct val="90000"/>
              </a:lnSpc>
              <a:spcBef>
                <a:spcPts val="1000"/>
              </a:spcBef>
              <a:spcAft>
                <a:spcPts val="0"/>
              </a:spcAft>
              <a:buSzPts val="2800"/>
              <a:buNone/>
            </a:pPr>
            <a:r>
              <a:rPr lang="ru-RU" sz="2200">
                <a:solidFill>
                  <a:schemeClr val="dk1"/>
                </a:solidFill>
              </a:rPr>
              <a:t>Ise on teisi kiusanud iga kümnes laps, kusjuures 5%</a:t>
            </a:r>
            <a:r>
              <a:rPr lang="ru-RU" sz="2200"/>
              <a:t> </a:t>
            </a:r>
            <a:r>
              <a:rPr lang="ru-RU" sz="2200">
                <a:solidFill>
                  <a:schemeClr val="dk1"/>
                </a:solidFill>
              </a:rPr>
              <a:t>lastest on kiusaja/ohvri kaksikrollis.  (PISA, 2015, 2019)</a:t>
            </a:r>
            <a:endParaRPr sz="2200">
              <a:solidFill>
                <a:schemeClr val="dk1"/>
              </a:solidFill>
            </a:endParaRPr>
          </a:p>
        </p:txBody>
      </p:sp>
      <p:sp>
        <p:nvSpPr>
          <p:cNvPr id="97" name="Google Shape;97;p24"/>
          <p:cNvSpPr/>
          <p:nvPr/>
        </p:nvSpPr>
        <p:spPr>
          <a:xfrm>
            <a:off x="5511350" y="997476"/>
            <a:ext cx="6221100" cy="836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Miks me p</a:t>
            </a:r>
            <a:r>
              <a:rPr lang="ru-RU" sz="2800" b="1"/>
              <a:t>eame kiusamise ennetamisega tegelema</a:t>
            </a:r>
            <a:r>
              <a:rPr lang="ru-RU" sz="2800" b="1" i="0" u="none" strike="noStrike" cap="none">
                <a:solidFill>
                  <a:srgbClr val="000000"/>
                </a:solidFill>
                <a:latin typeface="Arial"/>
                <a:ea typeface="Arial"/>
                <a:cs typeface="Arial"/>
                <a:sym typeface="Arial"/>
              </a:rPr>
              <a:t>? </a:t>
            </a:r>
            <a:endParaRPr sz="28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endParaRPr sz="2800" b="1"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3200"/>
              <a:buFont typeface="Arial"/>
              <a:buNone/>
            </a:pPr>
            <a:r>
              <a:rPr lang="ru-RU" sz="2800" b="1" i="0" u="none" strike="noStrike" cap="none">
                <a:solidFill>
                  <a:srgbClr val="000000"/>
                </a:solidFill>
                <a:latin typeface="Arial"/>
                <a:ea typeface="Arial"/>
                <a:cs typeface="Arial"/>
                <a:sym typeface="Arial"/>
              </a:rPr>
              <a:t>KOOLIKIUSAMISE MASTAAP</a:t>
            </a:r>
            <a:endParaRPr sz="2800" b="1" i="0" u="none" strike="noStrike" cap="none">
              <a:solidFill>
                <a:srgbClr val="000000"/>
              </a:solidFill>
              <a:latin typeface="Arial"/>
              <a:ea typeface="Arial"/>
              <a:cs typeface="Arial"/>
              <a:sym typeface="Arial"/>
            </a:endParaRPr>
          </a:p>
        </p:txBody>
      </p:sp>
      <p:pic>
        <p:nvPicPr>
          <p:cNvPr id="98" name="Google Shape;98;p24"/>
          <p:cNvPicPr preferRelativeResize="0"/>
          <p:nvPr/>
        </p:nvPicPr>
        <p:blipFill rotWithShape="1">
          <a:blip r:embed="rId3">
            <a:alphaModFix/>
          </a:blip>
          <a:srcRect l="6188" t="6279" r="4865"/>
          <a:stretch/>
        </p:blipFill>
        <p:spPr>
          <a:xfrm>
            <a:off x="543865" y="1755563"/>
            <a:ext cx="5408563" cy="44803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g9d39679a95_0_17"/>
          <p:cNvPicPr preferRelativeResize="0"/>
          <p:nvPr/>
        </p:nvPicPr>
        <p:blipFill rotWithShape="1">
          <a:blip r:embed="rId3">
            <a:alphaModFix/>
          </a:blip>
          <a:srcRect t="911" r="57901"/>
          <a:stretch/>
        </p:blipFill>
        <p:spPr>
          <a:xfrm>
            <a:off x="334995" y="2584988"/>
            <a:ext cx="750251" cy="574490"/>
          </a:xfrm>
          <a:prstGeom prst="rect">
            <a:avLst/>
          </a:prstGeom>
          <a:noFill/>
          <a:ln>
            <a:noFill/>
          </a:ln>
        </p:spPr>
      </p:pic>
      <p:sp>
        <p:nvSpPr>
          <p:cNvPr id="574" name="Google Shape;574;g9d39679a95_0_17"/>
          <p:cNvSpPr/>
          <p:nvPr/>
        </p:nvSpPr>
        <p:spPr>
          <a:xfrm>
            <a:off x="1128476" y="2105150"/>
            <a:ext cx="10180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dirty="0">
                <a:solidFill>
                  <a:srgbClr val="002060"/>
                </a:solidFill>
                <a:latin typeface="Arial"/>
                <a:ea typeface="Arial"/>
                <a:cs typeface="Arial"/>
                <a:sym typeface="Arial"/>
              </a:rPr>
              <a:t> </a:t>
            </a:r>
            <a:r>
              <a:rPr lang="ru-RU" sz="2800" b="1" i="0" u="none" strike="noStrike" cap="none" dirty="0">
                <a:solidFill>
                  <a:srgbClr val="002060"/>
                </a:solidFill>
                <a:latin typeface="Arial"/>
                <a:ea typeface="Arial"/>
                <a:cs typeface="Arial"/>
                <a:sym typeface="Arial"/>
              </a:rPr>
              <a:t>PIGEM KAHJULIK NÕUANNE - kui kiusamine juba toimub</a:t>
            </a:r>
            <a:r>
              <a:rPr lang="ru-RU" sz="2400" b="1" i="0" u="none" strike="noStrike" cap="none" dirty="0">
                <a:solidFill>
                  <a:srgbClr val="351C75"/>
                </a:solidFill>
                <a:latin typeface="Arial"/>
                <a:ea typeface="Arial"/>
                <a:cs typeface="Arial"/>
                <a:sym typeface="Arial"/>
              </a:rPr>
              <a:t>:</a:t>
            </a:r>
            <a:endParaRPr sz="1400" b="0" i="0" u="none" strike="noStrike" cap="none" dirty="0">
              <a:solidFill>
                <a:srgbClr val="351C75"/>
              </a:solidFill>
              <a:latin typeface="Arial"/>
              <a:ea typeface="Arial"/>
              <a:cs typeface="Arial"/>
              <a:sym typeface="Arial"/>
            </a:endParaRPr>
          </a:p>
        </p:txBody>
      </p:sp>
      <p:sp>
        <p:nvSpPr>
          <p:cNvPr id="575" name="Google Shape;575;g9d39679a95_0_17"/>
          <p:cNvSpPr txBox="1"/>
          <p:nvPr/>
        </p:nvSpPr>
        <p:spPr>
          <a:xfrm>
            <a:off x="1224950" y="2527540"/>
            <a:ext cx="10167000" cy="9930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1" i="0" u="none" strike="noStrike" cap="none" dirty="0">
                <a:solidFill>
                  <a:srgbClr val="002060"/>
                </a:solidFill>
                <a:latin typeface="Arial"/>
                <a:ea typeface="Arial"/>
                <a:cs typeface="Arial"/>
                <a:sym typeface="Arial"/>
              </a:rPr>
              <a:t>„Hoian saladuses, mida sa </a:t>
            </a:r>
            <a:r>
              <a:rPr lang="ru-RU" sz="2200" b="1" dirty="0">
                <a:solidFill>
                  <a:srgbClr val="002060"/>
                </a:solidFill>
              </a:rPr>
              <a:t>kiusamisest rääkisid</a:t>
            </a:r>
            <a:r>
              <a:rPr lang="ru-RU" sz="2200" b="1" i="0" u="none" strike="noStrike" cap="none" dirty="0">
                <a:solidFill>
                  <a:srgbClr val="002060"/>
                </a:solidFill>
                <a:latin typeface="Arial"/>
                <a:ea typeface="Arial"/>
                <a:cs typeface="Arial"/>
                <a:sym typeface="Arial"/>
              </a:rPr>
              <a:t>“</a:t>
            </a:r>
            <a:r>
              <a:rPr lang="ru-RU" sz="2200" b="0" i="0" u="none" strike="noStrike" cap="none" dirty="0">
                <a:solidFill>
                  <a:srgbClr val="002060"/>
                </a:solidFill>
                <a:latin typeface="Arial"/>
                <a:ea typeface="Arial"/>
                <a:cs typeface="Arial"/>
                <a:sym typeface="Arial"/>
              </a:rPr>
              <a:t> - see lause teeb sekkumise võimatuks.</a:t>
            </a:r>
            <a:endParaRPr sz="2200" b="0" i="0" u="none" strike="noStrike" cap="none" dirty="0">
              <a:solidFill>
                <a:srgbClr val="002060"/>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1600" b="0" i="0" u="none" strike="noStrike" cap="none" dirty="0">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1600" b="0" i="0" u="none" strike="noStrike" cap="none" dirty="0">
              <a:solidFill>
                <a:srgbClr val="002060"/>
              </a:solidFill>
              <a:latin typeface="Arial"/>
              <a:ea typeface="Arial"/>
              <a:cs typeface="Arial"/>
              <a:sym typeface="Arial"/>
            </a:endParaRPr>
          </a:p>
        </p:txBody>
      </p:sp>
      <p:sp>
        <p:nvSpPr>
          <p:cNvPr id="576" name="Google Shape;576;g9d39679a95_0_17"/>
          <p:cNvSpPr/>
          <p:nvPr/>
        </p:nvSpPr>
        <p:spPr>
          <a:xfrm>
            <a:off x="1328468" y="4370765"/>
            <a:ext cx="4166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sp>
        <p:nvSpPr>
          <p:cNvPr id="577" name="Google Shape;577;g9d39679a95_0_17"/>
          <p:cNvSpPr/>
          <p:nvPr/>
        </p:nvSpPr>
        <p:spPr>
          <a:xfrm>
            <a:off x="1087120" y="5003320"/>
            <a:ext cx="10728900" cy="3969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0"/>
              </a:spcBef>
              <a:spcAft>
                <a:spcPts val="0"/>
              </a:spcAft>
              <a:buClr>
                <a:srgbClr val="000000"/>
              </a:buClr>
              <a:buSzPts val="2200"/>
              <a:buFont typeface="Arial"/>
              <a:buNone/>
            </a:pPr>
            <a:r>
              <a:rPr lang="ru-RU" sz="2200" b="0" i="0" u="none" strike="noStrike" cap="none" dirty="0">
                <a:solidFill>
                  <a:srgbClr val="002060"/>
                </a:solidFill>
                <a:latin typeface="Arial"/>
                <a:ea typeface="Arial"/>
                <a:cs typeface="Arial"/>
                <a:sym typeface="Arial"/>
              </a:rPr>
              <a:t>„Lepin sinuga kokku, et ei võta mitte midagi ette ilma sinuga eelnevalt arutamata“. </a:t>
            </a:r>
            <a:endParaRPr sz="1400" b="0" i="0" u="none" strike="noStrike" cap="none" dirty="0">
              <a:solidFill>
                <a:srgbClr val="000000"/>
              </a:solidFill>
              <a:latin typeface="Arial"/>
              <a:ea typeface="Arial"/>
              <a:cs typeface="Arial"/>
              <a:sym typeface="Arial"/>
            </a:endParaRPr>
          </a:p>
        </p:txBody>
      </p:sp>
      <p:pic>
        <p:nvPicPr>
          <p:cNvPr id="578" name="Google Shape;578;g9d39679a95_0_17"/>
          <p:cNvPicPr preferRelativeResize="0"/>
          <p:nvPr/>
        </p:nvPicPr>
        <p:blipFill rotWithShape="1">
          <a:blip r:embed="rId3">
            <a:alphaModFix/>
          </a:blip>
          <a:srcRect l="60322" t="-1822"/>
          <a:stretch/>
        </p:blipFill>
        <p:spPr>
          <a:xfrm>
            <a:off x="392144" y="4370765"/>
            <a:ext cx="736334" cy="592098"/>
          </a:xfrm>
          <a:prstGeom prst="rect">
            <a:avLst/>
          </a:prstGeom>
          <a:noFill/>
          <a:ln>
            <a:noFill/>
          </a:ln>
        </p:spPr>
      </p:pic>
      <p:pic>
        <p:nvPicPr>
          <p:cNvPr id="579" name="Google Shape;579;g9d39679a95_0_17"/>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g9d39679a95_0_26"/>
          <p:cNvSpPr/>
          <p:nvPr/>
        </p:nvSpPr>
        <p:spPr>
          <a:xfrm>
            <a:off x="1466950" y="1924900"/>
            <a:ext cx="10410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073763"/>
                </a:solidFill>
                <a:latin typeface="Arial"/>
                <a:ea typeface="Arial"/>
                <a:cs typeface="Arial"/>
                <a:sym typeface="Arial"/>
              </a:rPr>
              <a:t>- kui kiusamine juba toimub:</a:t>
            </a:r>
            <a:endParaRPr sz="2800" b="0" i="0" u="none" strike="noStrike" cap="none">
              <a:solidFill>
                <a:srgbClr val="073763"/>
              </a:solidFill>
              <a:latin typeface="Arial"/>
              <a:ea typeface="Arial"/>
              <a:cs typeface="Arial"/>
              <a:sym typeface="Arial"/>
            </a:endParaRPr>
          </a:p>
        </p:txBody>
      </p:sp>
      <p:sp>
        <p:nvSpPr>
          <p:cNvPr id="585" name="Google Shape;585;g9d39679a95_0_26"/>
          <p:cNvSpPr txBox="1"/>
          <p:nvPr/>
        </p:nvSpPr>
        <p:spPr>
          <a:xfrm>
            <a:off x="1381750" y="2322350"/>
            <a:ext cx="10215000" cy="17682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1000"/>
              </a:spcBef>
              <a:spcAft>
                <a:spcPts val="0"/>
              </a:spcAft>
              <a:buClr>
                <a:srgbClr val="000000"/>
              </a:buClr>
              <a:buSzPts val="2200"/>
              <a:buFont typeface="Arial"/>
              <a:buNone/>
            </a:pPr>
            <a:r>
              <a:rPr lang="ru-RU" sz="2200" b="1" i="0" u="none" strike="noStrike" cap="none">
                <a:solidFill>
                  <a:srgbClr val="002060"/>
                </a:solidFill>
                <a:latin typeface="Arial"/>
                <a:ea typeface="Arial"/>
                <a:cs typeface="Arial"/>
                <a:sym typeface="Arial"/>
              </a:rPr>
              <a:t>„Saad tugevamaks, kasvata iseloomu“ </a:t>
            </a:r>
            <a:r>
              <a:rPr lang="ru-RU" sz="2200" b="0" i="0" u="none" strike="noStrike" cap="none">
                <a:solidFill>
                  <a:srgbClr val="002060"/>
                </a:solidFill>
                <a:latin typeface="Arial"/>
                <a:ea typeface="Arial"/>
                <a:cs typeface="Arial"/>
                <a:sym typeface="Arial"/>
              </a:rPr>
              <a:t>- lapsele võib tunduda, et ta jäeti üksinda silm silma vastu oma probleemiga ja see kahandab tema usaldust teiste vastu. Tugevamaks laps ka ei saa, kuna kiusamisel on pikaajalised halvad tagajärjed.  </a:t>
            </a:r>
            <a:endParaRPr sz="2200" b="0" i="0" u="none" strike="noStrike" cap="none">
              <a:solidFill>
                <a:srgbClr val="002060"/>
              </a:solidFill>
              <a:latin typeface="Arial"/>
              <a:ea typeface="Arial"/>
              <a:cs typeface="Arial"/>
              <a:sym typeface="Arial"/>
            </a:endParaRPr>
          </a:p>
          <a:p>
            <a:pPr marL="50800" marR="0" lvl="0" indent="0" algn="just" rtl="0">
              <a:lnSpc>
                <a:spcPct val="90000"/>
              </a:lnSpc>
              <a:spcBef>
                <a:spcPts val="1000"/>
              </a:spcBef>
              <a:spcAft>
                <a:spcPts val="0"/>
              </a:spcAft>
              <a:buClr>
                <a:srgbClr val="000000"/>
              </a:buClr>
              <a:buSzPts val="2400"/>
              <a:buFont typeface="Arial"/>
              <a:buNone/>
            </a:pPr>
            <a:endParaRPr sz="2400" b="0" i="0" u="none" strike="noStrike" cap="none">
              <a:solidFill>
                <a:srgbClr val="002060"/>
              </a:solidFill>
              <a:latin typeface="Arial"/>
              <a:ea typeface="Arial"/>
              <a:cs typeface="Arial"/>
              <a:sym typeface="Arial"/>
            </a:endParaRPr>
          </a:p>
          <a:p>
            <a:pPr marL="457200" marR="0" lvl="0" indent="-228600" algn="just"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p:txBody>
      </p:sp>
      <p:sp>
        <p:nvSpPr>
          <p:cNvPr id="586" name="Google Shape;586;g9d39679a95_0_26"/>
          <p:cNvSpPr/>
          <p:nvPr/>
        </p:nvSpPr>
        <p:spPr>
          <a:xfrm>
            <a:off x="1463040" y="3821502"/>
            <a:ext cx="394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sp>
        <p:nvSpPr>
          <p:cNvPr id="587" name="Google Shape;587;g9d39679a95_0_26"/>
          <p:cNvSpPr/>
          <p:nvPr/>
        </p:nvSpPr>
        <p:spPr>
          <a:xfrm>
            <a:off x="1492375" y="4244200"/>
            <a:ext cx="10215000" cy="1311000"/>
          </a:xfrm>
          <a:prstGeom prst="rect">
            <a:avLst/>
          </a:prstGeom>
          <a:noFill/>
          <a:ln>
            <a:noFill/>
          </a:ln>
        </p:spPr>
        <p:txBody>
          <a:bodyPr spcFirstLastPara="1" wrap="square" lIns="91425" tIns="45700" rIns="91425" bIns="45700" anchor="t" anchorCtr="0">
            <a:noAutofit/>
          </a:bodyPr>
          <a:lstStyle/>
          <a:p>
            <a:pPr marL="50800" marR="0" lvl="0" indent="0" algn="just" rtl="0">
              <a:lnSpc>
                <a:spcPct val="90000"/>
              </a:lnSpc>
              <a:spcBef>
                <a:spcPts val="0"/>
              </a:spcBef>
              <a:spcAft>
                <a:spcPts val="0"/>
              </a:spcAft>
              <a:buClr>
                <a:srgbClr val="000000"/>
              </a:buClr>
              <a:buSzPts val="2200"/>
              <a:buFont typeface="Arial"/>
              <a:buNone/>
            </a:pPr>
            <a:r>
              <a:rPr lang="ru-RU" sz="2200" b="0" i="0" u="none" strike="noStrike" cap="none" dirty="0">
                <a:solidFill>
                  <a:srgbClr val="002060"/>
                </a:solidFill>
                <a:latin typeface="Arial"/>
                <a:ea typeface="Arial"/>
                <a:cs typeface="Arial"/>
                <a:sym typeface="Arial"/>
              </a:rPr>
              <a:t>Kiida last, et ta julges Sulle kiusamisest rääkida ning toeta teda sõnadega: „Sa ei ole kiusamises süüdi. Kiusamisest rääkimine ei ole kaebamine, vaid oma õiguste eest seismine“. Luba lapsele: „Selle probleemiga tegeletakse – kiusami</a:t>
            </a:r>
            <a:r>
              <a:rPr lang="et-EE" sz="2200" b="0" i="0" u="none" strike="noStrike" cap="none" dirty="0">
                <a:solidFill>
                  <a:srgbClr val="002060"/>
                </a:solidFill>
                <a:latin typeface="Arial"/>
                <a:ea typeface="Arial"/>
                <a:cs typeface="Arial"/>
                <a:sym typeface="Arial"/>
              </a:rPr>
              <a:t>ne on lubamatu</a:t>
            </a:r>
            <a:r>
              <a:rPr lang="ru-RU" sz="2200" b="0" i="0" u="none" strike="noStrike" cap="none" dirty="0">
                <a:solidFill>
                  <a:srgbClr val="002060"/>
                </a:solidFill>
                <a:latin typeface="Arial"/>
                <a:ea typeface="Arial"/>
                <a:cs typeface="Arial"/>
                <a:sym typeface="Arial"/>
              </a:rPr>
              <a:t>“. </a:t>
            </a:r>
            <a:endParaRPr sz="2200" b="0" i="0" u="none" strike="noStrike" cap="none" dirty="0">
              <a:solidFill>
                <a:srgbClr val="000000"/>
              </a:solidFill>
              <a:latin typeface="Arial"/>
              <a:ea typeface="Arial"/>
              <a:cs typeface="Arial"/>
              <a:sym typeface="Arial"/>
            </a:endParaRPr>
          </a:p>
        </p:txBody>
      </p:sp>
      <p:pic>
        <p:nvPicPr>
          <p:cNvPr id="589" name="Google Shape;589;g9d39679a95_0_26"/>
          <p:cNvPicPr preferRelativeResize="0"/>
          <p:nvPr/>
        </p:nvPicPr>
        <p:blipFill rotWithShape="1">
          <a:blip r:embed="rId3">
            <a:alphaModFix/>
          </a:blip>
          <a:srcRect t="911" r="57901"/>
          <a:stretch/>
        </p:blipFill>
        <p:spPr>
          <a:xfrm>
            <a:off x="745410" y="2012347"/>
            <a:ext cx="750251" cy="574490"/>
          </a:xfrm>
          <a:prstGeom prst="rect">
            <a:avLst/>
          </a:prstGeom>
          <a:noFill/>
          <a:ln>
            <a:noFill/>
          </a:ln>
        </p:spPr>
      </p:pic>
      <p:pic>
        <p:nvPicPr>
          <p:cNvPr id="590" name="Google Shape;590;g9d39679a95_0_26"/>
          <p:cNvPicPr preferRelativeResize="0"/>
          <p:nvPr/>
        </p:nvPicPr>
        <p:blipFill rotWithShape="1">
          <a:blip r:embed="rId3">
            <a:alphaModFix/>
          </a:blip>
          <a:srcRect l="60322" t="-1822"/>
          <a:stretch/>
        </p:blipFill>
        <p:spPr>
          <a:xfrm>
            <a:off x="752356" y="3851793"/>
            <a:ext cx="736334" cy="592098"/>
          </a:xfrm>
          <a:prstGeom prst="rect">
            <a:avLst/>
          </a:prstGeom>
          <a:noFill/>
          <a:ln>
            <a:noFill/>
          </a:ln>
        </p:spPr>
      </p:pic>
      <p:pic>
        <p:nvPicPr>
          <p:cNvPr id="591" name="Google Shape;591;g9d39679a95_0_26"/>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9d39679a95_0_36"/>
          <p:cNvSpPr/>
          <p:nvPr/>
        </p:nvSpPr>
        <p:spPr>
          <a:xfrm>
            <a:off x="1130060" y="2441344"/>
            <a:ext cx="103344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073763"/>
                </a:solidFill>
                <a:latin typeface="Arial"/>
                <a:ea typeface="Arial"/>
                <a:cs typeface="Arial"/>
                <a:sym typeface="Arial"/>
              </a:rPr>
              <a:t>- kui kiusamine juba toimub:</a:t>
            </a:r>
            <a:endParaRPr sz="2800" b="0" i="0" u="none" strike="noStrike" cap="none">
              <a:solidFill>
                <a:srgbClr val="073763"/>
              </a:solidFill>
              <a:latin typeface="Arial"/>
              <a:ea typeface="Arial"/>
              <a:cs typeface="Arial"/>
              <a:sym typeface="Arial"/>
            </a:endParaRPr>
          </a:p>
        </p:txBody>
      </p:sp>
      <p:sp>
        <p:nvSpPr>
          <p:cNvPr id="597" name="Google Shape;597;g9d39679a95_0_36"/>
          <p:cNvSpPr txBox="1"/>
          <p:nvPr/>
        </p:nvSpPr>
        <p:spPr>
          <a:xfrm>
            <a:off x="790503" y="2967487"/>
            <a:ext cx="10896600" cy="11652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1" i="0" u="none" strike="noStrike" cap="none">
                <a:solidFill>
                  <a:srgbClr val="002060"/>
                </a:solidFill>
                <a:latin typeface="Arial"/>
                <a:ea typeface="Arial"/>
                <a:cs typeface="Arial"/>
                <a:sym typeface="Arial"/>
              </a:rPr>
              <a:t>„Õpi enese eest seisma“ </a:t>
            </a:r>
            <a:r>
              <a:rPr lang="ru-RU" sz="2200" b="0" i="0" u="none" strike="noStrike" cap="none">
                <a:solidFill>
                  <a:srgbClr val="002060"/>
                </a:solidFill>
                <a:latin typeface="Arial"/>
                <a:ea typeface="Arial"/>
                <a:cs typeface="Arial"/>
                <a:sym typeface="Arial"/>
              </a:rPr>
              <a:t>– lapsele võib tunduda, et kogu vastutus olukorraga toimetulekuks on jäetud tema õlgadele. Kui ohver saaks ennast kaitsta, ei oleks kiusamist toimunud.</a:t>
            </a:r>
            <a:endParaRPr sz="2200" b="0" i="0" u="none" strike="noStrike" cap="none">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p:txBody>
      </p:sp>
      <p:sp>
        <p:nvSpPr>
          <p:cNvPr id="598" name="Google Shape;598;g9d39679a95_0_36"/>
          <p:cNvSpPr txBox="1"/>
          <p:nvPr/>
        </p:nvSpPr>
        <p:spPr>
          <a:xfrm>
            <a:off x="1039675" y="5025162"/>
            <a:ext cx="10551900" cy="1047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chemeClr val="dk1"/>
              </a:buClr>
              <a:buSzPts val="2800"/>
              <a:buFont typeface="Arial"/>
              <a:buNone/>
            </a:pPr>
            <a:r>
              <a:rPr lang="ru-RU" sz="2200" b="0" i="0" u="none" strike="noStrike" cap="none">
                <a:solidFill>
                  <a:srgbClr val="002060"/>
                </a:solidFill>
                <a:latin typeface="Arial"/>
                <a:ea typeface="Arial"/>
                <a:cs typeface="Arial"/>
                <a:sym typeface="Arial"/>
              </a:rPr>
              <a:t>„Väldi kohti, kus sa pead kiusajaga täiskasvanuteta olema.</a:t>
            </a:r>
            <a:r>
              <a:rPr lang="ru-RU" sz="2200">
                <a:solidFill>
                  <a:srgbClr val="002060"/>
                </a:solidFill>
              </a:rPr>
              <a:t>”</a:t>
            </a:r>
            <a:r>
              <a:rPr lang="ru-RU" sz="2200" b="0" i="0" u="none" strike="noStrike" cap="none">
                <a:solidFill>
                  <a:srgbClr val="002060"/>
                </a:solidFill>
                <a:latin typeface="Arial"/>
                <a:ea typeface="Arial"/>
                <a:cs typeface="Arial"/>
                <a:sym typeface="Arial"/>
              </a:rPr>
              <a:t> </a:t>
            </a:r>
            <a:r>
              <a:rPr lang="ru-RU" sz="2200">
                <a:solidFill>
                  <a:srgbClr val="002060"/>
                </a:solidFill>
              </a:rPr>
              <a:t>“</a:t>
            </a:r>
            <a:r>
              <a:rPr lang="ru-RU" sz="2200" b="0" i="0" u="none" strike="noStrike" cap="none">
                <a:solidFill>
                  <a:srgbClr val="002060"/>
                </a:solidFill>
                <a:latin typeface="Arial"/>
                <a:ea typeface="Arial"/>
                <a:cs typeface="Arial"/>
                <a:sym typeface="Arial"/>
              </a:rPr>
              <a:t>Proovi öelda kiusajale sirge seljaga selge sõnum </a:t>
            </a:r>
            <a:r>
              <a:rPr lang="ru-RU" sz="1100">
                <a:solidFill>
                  <a:schemeClr val="dk1"/>
                </a:solidFill>
                <a:latin typeface="Calibri"/>
                <a:ea typeface="Calibri"/>
                <a:cs typeface="Calibri"/>
                <a:sym typeface="Calibri"/>
              </a:rPr>
              <a:t>„</a:t>
            </a:r>
            <a:r>
              <a:rPr lang="ru-RU" sz="2200" b="0" i="0" u="none" strike="noStrike" cap="none">
                <a:solidFill>
                  <a:srgbClr val="002060"/>
                </a:solidFill>
                <a:latin typeface="Arial"/>
                <a:ea typeface="Arial"/>
                <a:cs typeface="Arial"/>
                <a:sym typeface="Arial"/>
              </a:rPr>
              <a:t>Lõpeta!”” </a:t>
            </a:r>
            <a:endParaRPr sz="22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a:solidFill>
                <a:srgbClr val="002060"/>
              </a:solidFill>
              <a:latin typeface="Arial"/>
              <a:ea typeface="Arial"/>
              <a:cs typeface="Arial"/>
              <a:sym typeface="Arial"/>
            </a:endParaRPr>
          </a:p>
        </p:txBody>
      </p:sp>
      <p:sp>
        <p:nvSpPr>
          <p:cNvPr id="599" name="Google Shape;599;g9d39679a95_0_36"/>
          <p:cNvSpPr/>
          <p:nvPr/>
        </p:nvSpPr>
        <p:spPr>
          <a:xfrm>
            <a:off x="1046636" y="4563497"/>
            <a:ext cx="394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pic>
        <p:nvPicPr>
          <p:cNvPr id="600" name="Google Shape;600;g9d39679a95_0_36"/>
          <p:cNvPicPr preferRelativeResize="0"/>
          <p:nvPr/>
        </p:nvPicPr>
        <p:blipFill rotWithShape="1">
          <a:blip r:embed="rId3">
            <a:alphaModFix/>
          </a:blip>
          <a:srcRect t="911" r="57901"/>
          <a:stretch/>
        </p:blipFill>
        <p:spPr>
          <a:xfrm>
            <a:off x="296385" y="2384931"/>
            <a:ext cx="750251" cy="574490"/>
          </a:xfrm>
          <a:prstGeom prst="rect">
            <a:avLst/>
          </a:prstGeom>
          <a:noFill/>
          <a:ln>
            <a:noFill/>
          </a:ln>
        </p:spPr>
      </p:pic>
      <p:pic>
        <p:nvPicPr>
          <p:cNvPr id="601" name="Google Shape;601;g9d39679a95_0_36"/>
          <p:cNvPicPr preferRelativeResize="0"/>
          <p:nvPr/>
        </p:nvPicPr>
        <p:blipFill rotWithShape="1">
          <a:blip r:embed="rId3">
            <a:alphaModFix/>
          </a:blip>
          <a:srcRect l="60322" t="-1822"/>
          <a:stretch/>
        </p:blipFill>
        <p:spPr>
          <a:xfrm>
            <a:off x="303343" y="4538433"/>
            <a:ext cx="736334" cy="592098"/>
          </a:xfrm>
          <a:prstGeom prst="rect">
            <a:avLst/>
          </a:prstGeom>
          <a:noFill/>
          <a:ln>
            <a:noFill/>
          </a:ln>
        </p:spPr>
      </p:pic>
      <p:pic>
        <p:nvPicPr>
          <p:cNvPr id="602" name="Google Shape;602;g9d39679a95_0_36"/>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9d39679a95_0_45"/>
          <p:cNvSpPr/>
          <p:nvPr/>
        </p:nvSpPr>
        <p:spPr>
          <a:xfrm>
            <a:off x="1230427" y="2350052"/>
            <a:ext cx="103116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073763"/>
                </a:solidFill>
                <a:latin typeface="Arial"/>
                <a:ea typeface="Arial"/>
                <a:cs typeface="Arial"/>
                <a:sym typeface="Arial"/>
              </a:rPr>
              <a:t>- kui kiusamine juba toimub</a:t>
            </a:r>
            <a:endParaRPr sz="2800" b="0" i="0" u="none" strike="noStrike" cap="none">
              <a:solidFill>
                <a:srgbClr val="073763"/>
              </a:solidFill>
              <a:latin typeface="Arial"/>
              <a:ea typeface="Arial"/>
              <a:cs typeface="Arial"/>
              <a:sym typeface="Arial"/>
            </a:endParaRPr>
          </a:p>
        </p:txBody>
      </p:sp>
      <p:sp>
        <p:nvSpPr>
          <p:cNvPr id="608" name="Google Shape;608;g9d39679a95_0_45"/>
          <p:cNvSpPr txBox="1"/>
          <p:nvPr/>
        </p:nvSpPr>
        <p:spPr>
          <a:xfrm>
            <a:off x="1209039" y="2915728"/>
            <a:ext cx="10311300" cy="8625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1" i="0" u="none" strike="noStrike" cap="none">
                <a:solidFill>
                  <a:srgbClr val="002060"/>
                </a:solidFill>
                <a:latin typeface="Arial"/>
                <a:ea typeface="Arial"/>
                <a:cs typeface="Arial"/>
                <a:sym typeface="Arial"/>
              </a:rPr>
              <a:t>„Ära tee välja!“, „Sa ei pea ennast häirida laskma“</a:t>
            </a:r>
            <a:r>
              <a:rPr lang="ru-RU" sz="2200" b="0" i="0" u="none" strike="noStrike" cap="none">
                <a:solidFill>
                  <a:srgbClr val="002060"/>
                </a:solidFill>
                <a:latin typeface="Arial"/>
                <a:ea typeface="Arial"/>
                <a:cs typeface="Arial"/>
                <a:sym typeface="Arial"/>
              </a:rPr>
              <a:t> – lapsele võib see tunduda tema probleemi pisendamisena.</a:t>
            </a:r>
            <a:endParaRPr sz="22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rgbClr val="000000"/>
              </a:buClr>
              <a:buSzPts val="2400"/>
              <a:buFont typeface="Arial"/>
              <a:buNone/>
            </a:pPr>
            <a:endParaRPr sz="2400" b="0" i="0" u="none" strike="noStrike" cap="none">
              <a:solidFill>
                <a:srgbClr val="002060"/>
              </a:solidFill>
              <a:latin typeface="Arial"/>
              <a:ea typeface="Arial"/>
              <a:cs typeface="Arial"/>
              <a:sym typeface="Arial"/>
            </a:endParaRPr>
          </a:p>
          <a:p>
            <a:pPr marL="457200" marR="0" lvl="0" indent="-228600" algn="just" rtl="0">
              <a:lnSpc>
                <a:spcPct val="90000"/>
              </a:lnSpc>
              <a:spcBef>
                <a:spcPts val="100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endParaRPr sz="2400" b="0" i="0" u="none" strike="noStrike" cap="none">
              <a:solidFill>
                <a:srgbClr val="002060"/>
              </a:solidFill>
              <a:latin typeface="Arial"/>
              <a:ea typeface="Arial"/>
              <a:cs typeface="Arial"/>
              <a:sym typeface="Arial"/>
            </a:endParaRPr>
          </a:p>
        </p:txBody>
      </p:sp>
      <p:sp>
        <p:nvSpPr>
          <p:cNvPr id="609" name="Google Shape;609;g9d39679a95_0_45"/>
          <p:cNvSpPr/>
          <p:nvPr/>
        </p:nvSpPr>
        <p:spPr>
          <a:xfrm>
            <a:off x="1209039" y="5072332"/>
            <a:ext cx="10523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ru-RU" sz="2200" b="0" i="0" u="none" strike="noStrike" cap="none">
                <a:solidFill>
                  <a:srgbClr val="002060"/>
                </a:solidFill>
                <a:latin typeface="Arial"/>
                <a:ea typeface="Arial"/>
                <a:cs typeface="Arial"/>
                <a:sym typeface="Arial"/>
              </a:rPr>
              <a:t>Kuula ja lase lapsel rääkida. Peegelda lapse tundeid, nt</a:t>
            </a:r>
            <a:r>
              <a:rPr lang="ru-RU" sz="2200">
                <a:solidFill>
                  <a:srgbClr val="002060"/>
                </a:solidFill>
              </a:rPr>
              <a:t>: </a:t>
            </a:r>
            <a:r>
              <a:rPr lang="ru-RU" sz="2200" b="0" i="0" u="none" strike="noStrike" cap="none">
                <a:solidFill>
                  <a:srgbClr val="002060"/>
                </a:solidFill>
                <a:latin typeface="Arial"/>
                <a:ea typeface="Arial"/>
                <a:cs typeface="Arial"/>
                <a:sym typeface="Arial"/>
              </a:rPr>
              <a:t>„Ma näen, et see teeb sulle haiget. Leiame koos lahenduse, et sa ei tunneks ennast halvasti.“ </a:t>
            </a:r>
            <a:endParaRPr sz="2200" b="0" i="0" u="none" strike="noStrike" cap="none">
              <a:solidFill>
                <a:srgbClr val="000000"/>
              </a:solidFill>
              <a:latin typeface="Arial"/>
              <a:ea typeface="Arial"/>
              <a:cs typeface="Arial"/>
              <a:sym typeface="Arial"/>
            </a:endParaRPr>
          </a:p>
        </p:txBody>
      </p:sp>
      <p:sp>
        <p:nvSpPr>
          <p:cNvPr id="610" name="Google Shape;610;g9d39679a95_0_45"/>
          <p:cNvSpPr/>
          <p:nvPr/>
        </p:nvSpPr>
        <p:spPr>
          <a:xfrm>
            <a:off x="1380225" y="4501198"/>
            <a:ext cx="7798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pic>
        <p:nvPicPr>
          <p:cNvPr id="611" name="Google Shape;611;g9d39679a95_0_45"/>
          <p:cNvPicPr preferRelativeResize="0"/>
          <p:nvPr/>
        </p:nvPicPr>
        <p:blipFill rotWithShape="1">
          <a:blip r:embed="rId3">
            <a:alphaModFix/>
          </a:blip>
          <a:srcRect l="60322" t="-1822"/>
          <a:stretch/>
        </p:blipFill>
        <p:spPr>
          <a:xfrm>
            <a:off x="525903" y="4370765"/>
            <a:ext cx="736334" cy="592098"/>
          </a:xfrm>
          <a:prstGeom prst="rect">
            <a:avLst/>
          </a:prstGeom>
          <a:noFill/>
          <a:ln>
            <a:noFill/>
          </a:ln>
        </p:spPr>
      </p:pic>
      <p:pic>
        <p:nvPicPr>
          <p:cNvPr id="612" name="Google Shape;612;g9d39679a95_0_45"/>
          <p:cNvPicPr preferRelativeResize="0"/>
          <p:nvPr/>
        </p:nvPicPr>
        <p:blipFill rotWithShape="1">
          <a:blip r:embed="rId3">
            <a:alphaModFix/>
          </a:blip>
          <a:srcRect t="911" r="57901"/>
          <a:stretch/>
        </p:blipFill>
        <p:spPr>
          <a:xfrm>
            <a:off x="502008" y="2331829"/>
            <a:ext cx="750251" cy="574490"/>
          </a:xfrm>
          <a:prstGeom prst="rect">
            <a:avLst/>
          </a:prstGeom>
          <a:noFill/>
          <a:ln>
            <a:noFill/>
          </a:ln>
        </p:spPr>
      </p:pic>
      <p:pic>
        <p:nvPicPr>
          <p:cNvPr id="613" name="Google Shape;613;g9d39679a95_0_45"/>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9d39679a95_0_54"/>
          <p:cNvSpPr/>
          <p:nvPr/>
        </p:nvSpPr>
        <p:spPr>
          <a:xfrm>
            <a:off x="1493519" y="1910944"/>
            <a:ext cx="10247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PIGEM KAHJULIK NÕUANNE </a:t>
            </a:r>
            <a:r>
              <a:rPr lang="ru-RU" sz="2800" b="1" i="0" u="none" strike="noStrike" cap="none">
                <a:solidFill>
                  <a:srgbClr val="351C75"/>
                </a:solidFill>
                <a:latin typeface="Arial"/>
                <a:ea typeface="Arial"/>
                <a:cs typeface="Arial"/>
                <a:sym typeface="Arial"/>
              </a:rPr>
              <a:t>- kui kiusamine juba toimub:</a:t>
            </a:r>
            <a:endParaRPr sz="2800" b="0" i="0" u="none" strike="noStrike" cap="none">
              <a:solidFill>
                <a:srgbClr val="351C75"/>
              </a:solidFill>
              <a:latin typeface="Arial"/>
              <a:ea typeface="Arial"/>
              <a:cs typeface="Arial"/>
              <a:sym typeface="Arial"/>
            </a:endParaRPr>
          </a:p>
        </p:txBody>
      </p:sp>
      <p:sp>
        <p:nvSpPr>
          <p:cNvPr id="619" name="Google Shape;619;g9d39679a95_0_54"/>
          <p:cNvSpPr txBox="1"/>
          <p:nvPr/>
        </p:nvSpPr>
        <p:spPr>
          <a:xfrm>
            <a:off x="1493518" y="2350716"/>
            <a:ext cx="10050900" cy="107820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1" i="0" u="none" strike="noStrike" cap="none">
                <a:solidFill>
                  <a:srgbClr val="002060"/>
                </a:solidFill>
                <a:latin typeface="Arial"/>
                <a:ea typeface="Arial"/>
                <a:cs typeface="Arial"/>
                <a:sym typeface="Arial"/>
              </a:rPr>
              <a:t>“Tee midagi ägedat ja kõik armastavad sind“, „Mine poksitrenni ja kõik kardavad“</a:t>
            </a:r>
            <a:r>
              <a:rPr lang="ru-RU" sz="2200" b="0" i="0" u="none" strike="noStrike" cap="none">
                <a:solidFill>
                  <a:srgbClr val="002060"/>
                </a:solidFill>
                <a:latin typeface="Arial"/>
                <a:ea typeface="Arial"/>
                <a:cs typeface="Arial"/>
                <a:sym typeface="Arial"/>
              </a:rPr>
              <a:t> tulenevad valest eeldusest, et kiusamine sõltub ohvri isiklikest omadustest, kuid see on vale. Kiusamine on grupi fenomen.</a:t>
            </a:r>
            <a:endParaRPr sz="22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1600" b="0" i="0" u="none" strike="noStrike" cap="none">
              <a:solidFill>
                <a:srgbClr val="002060"/>
              </a:solidFill>
              <a:latin typeface="Arial"/>
              <a:ea typeface="Arial"/>
              <a:cs typeface="Arial"/>
              <a:sym typeface="Arial"/>
            </a:endParaRPr>
          </a:p>
          <a:p>
            <a:pPr marL="50800" marR="0" lvl="0" indent="0" algn="l" rtl="0">
              <a:lnSpc>
                <a:spcPct val="90000"/>
              </a:lnSpc>
              <a:spcBef>
                <a:spcPts val="100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1600" b="0" i="0" u="none" strike="noStrike" cap="none">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1600" b="0" i="0" u="none" strike="noStrike" cap="none">
              <a:solidFill>
                <a:srgbClr val="002060"/>
              </a:solidFill>
              <a:latin typeface="Arial"/>
              <a:ea typeface="Arial"/>
              <a:cs typeface="Arial"/>
              <a:sym typeface="Arial"/>
            </a:endParaRPr>
          </a:p>
        </p:txBody>
      </p:sp>
      <p:sp>
        <p:nvSpPr>
          <p:cNvPr id="620" name="Google Shape;620;g9d39679a95_0_54"/>
          <p:cNvSpPr txBox="1"/>
          <p:nvPr/>
        </p:nvSpPr>
        <p:spPr>
          <a:xfrm>
            <a:off x="1493517" y="4262921"/>
            <a:ext cx="10153500" cy="1525320"/>
          </a:xfrm>
          <a:prstGeom prst="rect">
            <a:avLst/>
          </a:prstGeom>
          <a:noFill/>
          <a:ln>
            <a:noFill/>
          </a:ln>
        </p:spPr>
        <p:txBody>
          <a:bodyPr spcFirstLastPara="1" wrap="square" lIns="91425" tIns="45700" rIns="91425" bIns="45700" anchor="t" anchorCtr="0">
            <a:noAutofit/>
          </a:bodyPr>
          <a:lstStyle/>
          <a:p>
            <a:pPr marL="50800" marR="0" lvl="0" indent="0" algn="l" rtl="0">
              <a:lnSpc>
                <a:spcPct val="90000"/>
              </a:lnSpc>
              <a:spcBef>
                <a:spcPts val="1000"/>
              </a:spcBef>
              <a:spcAft>
                <a:spcPts val="0"/>
              </a:spcAft>
              <a:buClr>
                <a:schemeClr val="dk1"/>
              </a:buClr>
              <a:buSzPts val="2800"/>
              <a:buFont typeface="Arial"/>
              <a:buNone/>
            </a:pPr>
            <a:r>
              <a:rPr lang="ru-RU" sz="2200" b="0" i="0" u="none" strike="noStrike" cap="none" dirty="0">
                <a:solidFill>
                  <a:srgbClr val="002060"/>
                </a:solidFill>
                <a:latin typeface="Arial"/>
                <a:ea typeface="Arial"/>
                <a:cs typeface="Arial"/>
                <a:sym typeface="Arial"/>
              </a:rPr>
              <a:t>„Sa ei pea endas midagi kiusamise pärast muutma, et teistele meeldida. Kui tunned kiusamise tõttu, et oled saamatu või ise süüdi, siis tea, et kiusaja just seda tahabki. Sind kiusates ta tunneb ennast tugeva ja tähtsana. Kiusaja on sageli ise ebakindel ja vajab abi“.</a:t>
            </a:r>
            <a:endParaRPr sz="2200" b="0" i="0" u="none" strike="noStrike" cap="none" dirty="0">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rgbClr val="000000"/>
              </a:buClr>
              <a:buSzPts val="2400"/>
              <a:buFont typeface="Arial"/>
              <a:buNone/>
            </a:pPr>
            <a:endParaRPr sz="2400" b="0" i="0" u="none" strike="noStrike" cap="none" dirty="0">
              <a:solidFill>
                <a:srgbClr val="000000"/>
              </a:solidFill>
              <a:latin typeface="Arial"/>
              <a:ea typeface="Arial"/>
              <a:cs typeface="Arial"/>
              <a:sym typeface="Arial"/>
            </a:endParaRPr>
          </a:p>
          <a:p>
            <a:pPr marL="50800" marR="0" lvl="0" indent="0" algn="l" rtl="0">
              <a:lnSpc>
                <a:spcPct val="90000"/>
              </a:lnSpc>
              <a:spcBef>
                <a:spcPts val="1000"/>
              </a:spcBef>
              <a:spcAft>
                <a:spcPts val="0"/>
              </a:spcAft>
              <a:buClr>
                <a:schemeClr val="dk1"/>
              </a:buClr>
              <a:buSzPts val="2800"/>
              <a:buFont typeface="Arial"/>
              <a:buNone/>
            </a:pPr>
            <a:endParaRPr sz="2400" b="0" i="0" u="none" strike="noStrike" cap="none" dirty="0">
              <a:solidFill>
                <a:srgbClr val="00206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Arial"/>
              <a:buNone/>
            </a:pPr>
            <a:endParaRPr sz="2400" b="0" i="0" u="none" strike="noStrike" cap="none" dirty="0">
              <a:solidFill>
                <a:srgbClr val="002060"/>
              </a:solidFill>
              <a:latin typeface="Arial"/>
              <a:ea typeface="Arial"/>
              <a:cs typeface="Arial"/>
              <a:sym typeface="Arial"/>
            </a:endParaRPr>
          </a:p>
        </p:txBody>
      </p:sp>
      <p:sp>
        <p:nvSpPr>
          <p:cNvPr id="621" name="Google Shape;621;g9d39679a95_0_54"/>
          <p:cNvSpPr/>
          <p:nvPr/>
        </p:nvSpPr>
        <p:spPr>
          <a:xfrm>
            <a:off x="1587259" y="3868772"/>
            <a:ext cx="37479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ru-RU" sz="2400" b="0" i="0" u="none" strike="noStrike" cap="none">
                <a:solidFill>
                  <a:srgbClr val="002060"/>
                </a:solidFill>
                <a:latin typeface="Arial"/>
                <a:ea typeface="Arial"/>
                <a:cs typeface="Arial"/>
                <a:sym typeface="Arial"/>
              </a:rPr>
              <a:t> </a:t>
            </a:r>
            <a:r>
              <a:rPr lang="ru-RU" sz="2800" b="1" i="0" u="none" strike="noStrike" cap="none">
                <a:solidFill>
                  <a:srgbClr val="002060"/>
                </a:solidFill>
                <a:latin typeface="Arial"/>
                <a:ea typeface="Arial"/>
                <a:cs typeface="Arial"/>
                <a:sym typeface="Arial"/>
              </a:rPr>
              <a:t>KASULIK NÕUANNE</a:t>
            </a:r>
            <a:endParaRPr sz="2800" b="0" i="0" u="none" strike="noStrike" cap="none">
              <a:solidFill>
                <a:srgbClr val="000000"/>
              </a:solidFill>
              <a:latin typeface="Arial"/>
              <a:ea typeface="Arial"/>
              <a:cs typeface="Arial"/>
              <a:sym typeface="Arial"/>
            </a:endParaRPr>
          </a:p>
        </p:txBody>
      </p:sp>
      <p:pic>
        <p:nvPicPr>
          <p:cNvPr id="622" name="Google Shape;622;g9d39679a95_0_54"/>
          <p:cNvPicPr preferRelativeResize="0"/>
          <p:nvPr/>
        </p:nvPicPr>
        <p:blipFill rotWithShape="1">
          <a:blip r:embed="rId3">
            <a:alphaModFix/>
          </a:blip>
          <a:srcRect t="911" r="57901"/>
          <a:stretch/>
        </p:blipFill>
        <p:spPr>
          <a:xfrm>
            <a:off x="757184" y="1971573"/>
            <a:ext cx="750251" cy="574490"/>
          </a:xfrm>
          <a:prstGeom prst="rect">
            <a:avLst/>
          </a:prstGeom>
          <a:noFill/>
          <a:ln>
            <a:noFill/>
          </a:ln>
        </p:spPr>
      </p:pic>
      <p:pic>
        <p:nvPicPr>
          <p:cNvPr id="623" name="Google Shape;623;g9d39679a95_0_54"/>
          <p:cNvPicPr preferRelativeResize="0"/>
          <p:nvPr/>
        </p:nvPicPr>
        <p:blipFill rotWithShape="1">
          <a:blip r:embed="rId3">
            <a:alphaModFix/>
          </a:blip>
          <a:srcRect l="60322" t="-1822"/>
          <a:stretch/>
        </p:blipFill>
        <p:spPr>
          <a:xfrm>
            <a:off x="757184" y="3795999"/>
            <a:ext cx="736334" cy="592098"/>
          </a:xfrm>
          <a:prstGeom prst="rect">
            <a:avLst/>
          </a:prstGeom>
          <a:noFill/>
          <a:ln>
            <a:noFill/>
          </a:ln>
        </p:spPr>
      </p:pic>
      <p:pic>
        <p:nvPicPr>
          <p:cNvPr id="624" name="Google Shape;624;g9d39679a95_0_54"/>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g976de88d53_0_139"/>
          <p:cNvSpPr txBox="1">
            <a:spLocks noGrp="1"/>
          </p:cNvSpPr>
          <p:nvPr>
            <p:ph type="title"/>
          </p:nvPr>
        </p:nvSpPr>
        <p:spPr>
          <a:xfrm>
            <a:off x="902969" y="1775550"/>
            <a:ext cx="5715001" cy="100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et-EE" dirty="0">
                <a:solidFill>
                  <a:srgbClr val="000000"/>
                </a:solidFill>
              </a:rPr>
              <a:t>„</a:t>
            </a:r>
            <a:r>
              <a:rPr lang="ru-RU" dirty="0">
                <a:solidFill>
                  <a:srgbClr val="000000"/>
                </a:solidFill>
              </a:rPr>
              <a:t>Kiusamisest vabaks!” </a:t>
            </a:r>
            <a:br>
              <a:rPr lang="ru-RU" dirty="0">
                <a:solidFill>
                  <a:srgbClr val="000000"/>
                </a:solidFill>
              </a:rPr>
            </a:br>
            <a:r>
              <a:rPr lang="ru-RU" dirty="0">
                <a:solidFill>
                  <a:srgbClr val="000000"/>
                </a:solidFill>
              </a:rPr>
              <a:t>ühisürituse  planeerimine</a:t>
            </a:r>
            <a:endParaRPr dirty="0">
              <a:solidFill>
                <a:srgbClr val="000000"/>
              </a:solidFill>
            </a:endParaRPr>
          </a:p>
        </p:txBody>
      </p:sp>
      <p:sp>
        <p:nvSpPr>
          <p:cNvPr id="748" name="Google Shape;748;g976de88d53_0_139"/>
          <p:cNvSpPr txBox="1">
            <a:spLocks noGrp="1"/>
          </p:cNvSpPr>
          <p:nvPr>
            <p:ph type="body" idx="1"/>
          </p:nvPr>
        </p:nvSpPr>
        <p:spPr>
          <a:xfrm>
            <a:off x="470150" y="3136625"/>
            <a:ext cx="7155900" cy="2259600"/>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1000"/>
              </a:spcBef>
              <a:spcAft>
                <a:spcPts val="0"/>
              </a:spcAft>
              <a:buSzPts val="2200"/>
              <a:buChar char="•"/>
            </a:pPr>
            <a:r>
              <a:rPr lang="ru-RU" sz="2200" dirty="0"/>
              <a:t>Milline võiks olla järgmine ühisüritus, kus arvestame heaks kaaslaseks olemise põhimõtetega? </a:t>
            </a:r>
            <a:endParaRPr sz="2200" dirty="0"/>
          </a:p>
          <a:p>
            <a:pPr marL="457200" lvl="0" indent="-368300" algn="l" rtl="0">
              <a:lnSpc>
                <a:spcPct val="150000"/>
              </a:lnSpc>
              <a:spcBef>
                <a:spcPts val="0"/>
              </a:spcBef>
              <a:spcAft>
                <a:spcPts val="0"/>
              </a:spcAft>
              <a:buSzPts val="2200"/>
              <a:buChar char="•"/>
            </a:pPr>
            <a:r>
              <a:rPr lang="ru-RU" sz="2200" dirty="0"/>
              <a:t>Kas ja kuidas saame kaasata programmi maskotti Sõber Karu? </a:t>
            </a:r>
            <a:endParaRPr sz="2200" dirty="0"/>
          </a:p>
        </p:txBody>
      </p:sp>
      <p:pic>
        <p:nvPicPr>
          <p:cNvPr id="749" name="Google Shape;749;g976de88d53_0_139"/>
          <p:cNvPicPr preferRelativeResize="0"/>
          <p:nvPr/>
        </p:nvPicPr>
        <p:blipFill rotWithShape="1">
          <a:blip r:embed="rId3">
            <a:alphaModFix/>
          </a:blip>
          <a:srcRect/>
          <a:stretch/>
        </p:blipFill>
        <p:spPr>
          <a:xfrm>
            <a:off x="8487875" y="1775550"/>
            <a:ext cx="3449225" cy="4598976"/>
          </a:xfrm>
          <a:prstGeom prst="rect">
            <a:avLst/>
          </a:prstGeom>
          <a:noFill/>
          <a:ln>
            <a:noFill/>
          </a:ln>
        </p:spPr>
      </p:pic>
      <p:pic>
        <p:nvPicPr>
          <p:cNvPr id="6" name="Google Shape;565;g9439f63d38_0_117">
            <a:extLst>
              <a:ext uri="{FF2B5EF4-FFF2-40B4-BE49-F238E27FC236}">
                <a16:creationId xmlns:a16="http://schemas.microsoft.com/office/drawing/2014/main" id="{A7D8921B-8987-41E3-A5A2-84E698AAFBAF}"/>
              </a:ext>
            </a:extLst>
          </p:cNvPr>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732A6A-FEE2-408A-B99B-46A00A58DF9F}"/>
              </a:ext>
            </a:extLst>
          </p:cNvPr>
          <p:cNvSpPr>
            <a:spLocks noGrp="1"/>
          </p:cNvSpPr>
          <p:nvPr>
            <p:ph type="body" idx="1"/>
          </p:nvPr>
        </p:nvSpPr>
        <p:spPr>
          <a:xfrm>
            <a:off x="558182" y="1828799"/>
            <a:ext cx="11075633" cy="3910841"/>
          </a:xfrm>
        </p:spPr>
        <p:txBody>
          <a:bodyPr/>
          <a:lstStyle/>
          <a:p>
            <a:pPr marL="0" indent="0">
              <a:lnSpc>
                <a:spcPct val="100000"/>
              </a:lnSpc>
              <a:spcBef>
                <a:spcPts val="0"/>
              </a:spcBef>
              <a:buNone/>
            </a:pPr>
            <a:r>
              <a:rPr lang="et-EE" b="1" dirty="0">
                <a:solidFill>
                  <a:schemeClr val="tx1"/>
                </a:solidFill>
                <a:latin typeface="+mj-lt"/>
              </a:rPr>
              <a:t>I</a:t>
            </a:r>
            <a:r>
              <a:rPr lang="et-EE" b="1" i="0" u="none" strike="noStrike" cap="none" dirty="0">
                <a:solidFill>
                  <a:schemeClr val="tx1"/>
                </a:solidFill>
                <a:latin typeface="+mj-lt"/>
                <a:sym typeface="Arial"/>
              </a:rPr>
              <a:t>gakuised tunnikavad „Kiusamisest vabaks!“ meeskonna poolt:</a:t>
            </a:r>
          </a:p>
          <a:p>
            <a:pPr marL="0" indent="0">
              <a:lnSpc>
                <a:spcPct val="100000"/>
              </a:lnSpc>
              <a:spcBef>
                <a:spcPts val="0"/>
              </a:spcBef>
              <a:buNone/>
            </a:pPr>
            <a:endParaRPr lang="et-EE" b="1" i="0" u="none" strike="noStrike" cap="none" dirty="0">
              <a:solidFill>
                <a:schemeClr val="tx1"/>
              </a:solidFill>
              <a:latin typeface="+mj-lt"/>
              <a:sym typeface="Arial"/>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21. september. Rahvusvaheline rahupäev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2. oktoober. Rahvusvaheline vägivallavastane 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16. november. </a:t>
            </a:r>
            <a:r>
              <a:rPr lang="et-EE" sz="1800" dirty="0">
                <a:solidFill>
                  <a:srgbClr val="212529"/>
                </a:solidFill>
                <a:latin typeface="+mj-lt"/>
                <a:ea typeface="Times New Roman" panose="02020603050405020304" pitchFamily="18" charset="0"/>
                <a:cs typeface="Open Sans" panose="020B0606030504020204" pitchFamily="34" charset="0"/>
              </a:rPr>
              <a:t>R</a:t>
            </a:r>
            <a:r>
              <a:rPr lang="et-EE" sz="1800" dirty="0">
                <a:solidFill>
                  <a:srgbClr val="212529"/>
                </a:solidFill>
                <a:effectLst/>
                <a:latin typeface="+mj-lt"/>
                <a:ea typeface="Times New Roman" panose="02020603050405020304" pitchFamily="18" charset="0"/>
                <a:cs typeface="Open Sans" panose="020B0606030504020204" pitchFamily="34" charset="0"/>
              </a:rPr>
              <a:t>ahvusvaheline sallivuspäev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10. detsember. Rahvusvaheline inimõiguste 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11. jaanuar. </a:t>
            </a:r>
            <a:r>
              <a:rPr lang="et-EE" sz="1800" dirty="0">
                <a:solidFill>
                  <a:srgbClr val="212529"/>
                </a:solidFill>
                <a:latin typeface="+mj-lt"/>
                <a:ea typeface="Times New Roman" panose="02020603050405020304" pitchFamily="18" charset="0"/>
                <a:cs typeface="Open Sans" panose="020B0606030504020204" pitchFamily="34" charset="0"/>
              </a:rPr>
              <a:t>R</a:t>
            </a:r>
            <a:r>
              <a:rPr lang="et-EE" sz="1800" dirty="0">
                <a:solidFill>
                  <a:srgbClr val="212529"/>
                </a:solidFill>
                <a:effectLst/>
                <a:latin typeface="+mj-lt"/>
                <a:ea typeface="Times New Roman" panose="02020603050405020304" pitchFamily="18" charset="0"/>
                <a:cs typeface="Open Sans" panose="020B0606030504020204" pitchFamily="34" charset="0"/>
              </a:rPr>
              <a:t>ahvusvaheline aitäh-päev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Veebruarikuu teisel teisipäeval. Ülemaailmne turvalise interneti 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14. märts. Emakeelepäev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7. aprill. Rahvusvaheline tervisepäev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4. mai. Rahvusvaheline kiusamisvastane päev</a:t>
            </a:r>
            <a:endParaRPr lang="et-EE" sz="1800" dirty="0">
              <a:effectLst/>
              <a:latin typeface="+mj-lt"/>
              <a:ea typeface="Calibri" panose="020F0502020204030204" pitchFamily="34" charset="0"/>
              <a:cs typeface="Times New Roman" panose="02020603050405020304" pitchFamily="18" charset="0"/>
            </a:endParaRPr>
          </a:p>
          <a:p>
            <a:pPr marL="0" lvl="0" indent="-342900" algn="just">
              <a:lnSpc>
                <a:spcPct val="100000"/>
              </a:lnSpc>
              <a:spcBef>
                <a:spcPts val="0"/>
              </a:spcBef>
              <a:buFont typeface="Wingdings" panose="05000000000000000000" pitchFamily="2" charset="2"/>
              <a:buChar char=""/>
            </a:pPr>
            <a:r>
              <a:rPr lang="et-EE" sz="1800" dirty="0">
                <a:solidFill>
                  <a:srgbClr val="212529"/>
                </a:solidFill>
                <a:effectLst/>
                <a:latin typeface="+mj-lt"/>
                <a:ea typeface="Times New Roman" panose="02020603050405020304" pitchFamily="18" charset="0"/>
                <a:cs typeface="Open Sans" panose="020B0606030504020204" pitchFamily="34" charset="0"/>
              </a:rPr>
              <a:t>1. juuni. </a:t>
            </a:r>
            <a:r>
              <a:rPr lang="et-EE" sz="1800" dirty="0">
                <a:solidFill>
                  <a:srgbClr val="212529"/>
                </a:solidFill>
                <a:latin typeface="+mj-lt"/>
                <a:ea typeface="Times New Roman" panose="02020603050405020304" pitchFamily="18" charset="0"/>
                <a:cs typeface="Open Sans" panose="020B0606030504020204" pitchFamily="34" charset="0"/>
              </a:rPr>
              <a:t>R</a:t>
            </a:r>
            <a:r>
              <a:rPr lang="et-EE" sz="1800" dirty="0">
                <a:solidFill>
                  <a:srgbClr val="212529"/>
                </a:solidFill>
                <a:effectLst/>
                <a:latin typeface="+mj-lt"/>
                <a:ea typeface="Times New Roman" panose="02020603050405020304" pitchFamily="18" charset="0"/>
                <a:cs typeface="Open Sans" panose="020B0606030504020204" pitchFamily="34" charset="0"/>
              </a:rPr>
              <a:t>ahvusvaheline lastekaitsepäev</a:t>
            </a:r>
            <a:endParaRPr lang="et-EE" sz="1800" dirty="0">
              <a:effectLst/>
              <a:latin typeface="+mj-lt"/>
              <a:ea typeface="Calibri" panose="020F0502020204030204" pitchFamily="34" charset="0"/>
              <a:cs typeface="Times New Roman" panose="02020603050405020304" pitchFamily="18" charset="0"/>
            </a:endParaRPr>
          </a:p>
          <a:p>
            <a:pPr marL="0">
              <a:lnSpc>
                <a:spcPct val="100000"/>
              </a:lnSpc>
              <a:spcBef>
                <a:spcPts val="0"/>
              </a:spcBef>
            </a:pPr>
            <a:endParaRPr lang="et-EE" dirty="0">
              <a:latin typeface="+mj-lt"/>
            </a:endParaRPr>
          </a:p>
        </p:txBody>
      </p:sp>
      <p:sp>
        <p:nvSpPr>
          <p:cNvPr id="5" name="Text Placeholder 2">
            <a:extLst>
              <a:ext uri="{FF2B5EF4-FFF2-40B4-BE49-F238E27FC236}">
                <a16:creationId xmlns:a16="http://schemas.microsoft.com/office/drawing/2014/main" id="{4A341B43-54C3-49ED-8B7A-3560A99A8FA9}"/>
              </a:ext>
            </a:extLst>
          </p:cNvPr>
          <p:cNvSpPr txBox="1">
            <a:spLocks/>
          </p:cNvSpPr>
          <p:nvPr/>
        </p:nvSpPr>
        <p:spPr>
          <a:xfrm>
            <a:off x="838200" y="5739640"/>
            <a:ext cx="10515600" cy="3180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et-EE" sz="1800" dirty="0">
                <a:solidFill>
                  <a:schemeClr val="tx1"/>
                </a:solidFill>
                <a:latin typeface="+mn-lt"/>
              </a:rPr>
              <a:t>Metoodiline materjal on kättesaadav õpetajatele programmi veebilehel: </a:t>
            </a:r>
            <a:r>
              <a:rPr lang="et-EE" sz="1800" b="1" dirty="0">
                <a:solidFill>
                  <a:schemeClr val="tx1"/>
                </a:solidFill>
                <a:latin typeface="+mn-lt"/>
              </a:rPr>
              <a:t>www.kiusamisestvabaks.ee</a:t>
            </a:r>
            <a:endParaRPr lang="et-EE" sz="1800" b="1" dirty="0">
              <a:latin typeface="+mn-lt"/>
            </a:endParaRPr>
          </a:p>
        </p:txBody>
      </p:sp>
      <p:pic>
        <p:nvPicPr>
          <p:cNvPr id="6" name="Picture 5">
            <a:extLst>
              <a:ext uri="{FF2B5EF4-FFF2-40B4-BE49-F238E27FC236}">
                <a16:creationId xmlns:a16="http://schemas.microsoft.com/office/drawing/2014/main" id="{F1D9B5EB-FBAD-4027-84D9-C40172AD65A8}"/>
              </a:ext>
            </a:extLst>
          </p:cNvPr>
          <p:cNvPicPr>
            <a:picLocks noChangeAspect="1"/>
          </p:cNvPicPr>
          <p:nvPr/>
        </p:nvPicPr>
        <p:blipFill rotWithShape="1">
          <a:blip r:embed="rId3"/>
          <a:srcRect l="34287" t="11670" r="25643" b="11670"/>
          <a:stretch/>
        </p:blipFill>
        <p:spPr>
          <a:xfrm>
            <a:off x="8880662" y="2843182"/>
            <a:ext cx="1943100" cy="2628692"/>
          </a:xfrm>
          <a:prstGeom prst="rect">
            <a:avLst/>
          </a:prstGeom>
        </p:spPr>
      </p:pic>
      <p:pic>
        <p:nvPicPr>
          <p:cNvPr id="7" name="Google Shape;557;g976de88d53_0_41">
            <a:extLst>
              <a:ext uri="{FF2B5EF4-FFF2-40B4-BE49-F238E27FC236}">
                <a16:creationId xmlns:a16="http://schemas.microsoft.com/office/drawing/2014/main" id="{7F0B7BAC-A28E-4C9C-A5EB-EED35B237D96}"/>
              </a:ext>
            </a:extLst>
          </p:cNvPr>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extLst>
      <p:ext uri="{BB962C8B-B14F-4D97-AF65-F5344CB8AC3E}">
        <p14:creationId xmlns:p14="http://schemas.microsoft.com/office/powerpoint/2010/main" val="3087201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9e40148c1d_0_135"/>
          <p:cNvSpPr txBox="1">
            <a:spLocks noGrp="1"/>
          </p:cNvSpPr>
          <p:nvPr>
            <p:ph type="title"/>
          </p:nvPr>
        </p:nvSpPr>
        <p:spPr>
          <a:xfrm>
            <a:off x="1530219" y="2472612"/>
            <a:ext cx="9853127" cy="2397968"/>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3200"/>
              <a:buNone/>
            </a:pPr>
            <a:r>
              <a:rPr lang="ru-RU">
                <a:solidFill>
                  <a:schemeClr val="dk1"/>
                </a:solidFill>
              </a:rPr>
              <a:t>“KIUSAMISEST VABAKS!” MEESKOND SOOVITAB KASULIKKE MATERJALE </a:t>
            </a:r>
            <a:br>
              <a:rPr lang="ru-RU">
                <a:solidFill>
                  <a:schemeClr val="dk1"/>
                </a:solidFill>
              </a:rPr>
            </a:br>
            <a:r>
              <a:rPr lang="ru-RU">
                <a:solidFill>
                  <a:schemeClr val="dk1"/>
                </a:solidFill>
              </a:rPr>
              <a:t>ISESEISVAKS LUGEMISEKS</a:t>
            </a:r>
            <a:endParaRPr/>
          </a:p>
        </p:txBody>
      </p:sp>
      <p:pic>
        <p:nvPicPr>
          <p:cNvPr id="642" name="Google Shape;642;g9e40148c1d_0_135"/>
          <p:cNvPicPr preferRelativeResize="0"/>
          <p:nvPr/>
        </p:nvPicPr>
        <p:blipFill rotWithShape="1">
          <a:blip r:embed="rId3">
            <a:alphaModFix/>
          </a:blip>
          <a:srcRect t="5226" b="15218"/>
          <a:stretch/>
        </p:blipFill>
        <p:spPr>
          <a:xfrm>
            <a:off x="0" y="0"/>
            <a:ext cx="12191999" cy="11851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32"/>
          <p:cNvSpPr txBox="1">
            <a:spLocks noGrp="1"/>
          </p:cNvSpPr>
          <p:nvPr>
            <p:ph type="title"/>
          </p:nvPr>
        </p:nvSpPr>
        <p:spPr>
          <a:xfrm>
            <a:off x="3452126" y="5917432"/>
            <a:ext cx="5287745" cy="610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3200" b="0" dirty="0">
                <a:solidFill>
                  <a:schemeClr val="tx1"/>
                </a:solidFill>
                <a:uFill>
                  <a:noFill/>
                </a:uFill>
                <a:hlinkClick r:id="rId3">
                  <a:extLst>
                    <a:ext uri="{A12FA001-AC4F-418D-AE19-62706E023703}">
                      <ahyp:hlinkClr xmlns:ahyp="http://schemas.microsoft.com/office/drawing/2018/hyperlinkcolor" val="tx"/>
                    </a:ext>
                  </a:extLst>
                </a:hlinkClick>
              </a:rPr>
              <a:t>www.kiusamisestvabaks.ee</a:t>
            </a:r>
            <a:br>
              <a:rPr lang="ru-RU" sz="3200" dirty="0">
                <a:solidFill>
                  <a:srgbClr val="000000"/>
                </a:solidFill>
              </a:rPr>
            </a:br>
            <a:endParaRPr dirty="0"/>
          </a:p>
        </p:txBody>
      </p:sp>
      <p:sp>
        <p:nvSpPr>
          <p:cNvPr id="672" name="Google Shape;672;p32"/>
          <p:cNvSpPr txBox="1">
            <a:spLocks noGrp="1"/>
          </p:cNvSpPr>
          <p:nvPr>
            <p:ph type="title"/>
          </p:nvPr>
        </p:nvSpPr>
        <p:spPr>
          <a:xfrm>
            <a:off x="2214300" y="1858500"/>
            <a:ext cx="776340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ROHKEM INFOT PROGRAMMI KOHTA</a:t>
            </a:r>
            <a:endParaRPr>
              <a:solidFill>
                <a:srgbClr val="000000"/>
              </a:solidFill>
            </a:endParaRPr>
          </a:p>
        </p:txBody>
      </p:sp>
      <p:pic>
        <p:nvPicPr>
          <p:cNvPr id="3" name="Picture 2">
            <a:extLst>
              <a:ext uri="{FF2B5EF4-FFF2-40B4-BE49-F238E27FC236}">
                <a16:creationId xmlns:a16="http://schemas.microsoft.com/office/drawing/2014/main" id="{39C9F89F-0DE9-4A59-B901-2E87EF816BDC}"/>
              </a:ext>
            </a:extLst>
          </p:cNvPr>
          <p:cNvPicPr>
            <a:picLocks noChangeAspect="1"/>
          </p:cNvPicPr>
          <p:nvPr/>
        </p:nvPicPr>
        <p:blipFill rotWithShape="1">
          <a:blip r:embed="rId4"/>
          <a:srcRect t="10824" r="1000" b="22471"/>
          <a:stretch/>
        </p:blipFill>
        <p:spPr>
          <a:xfrm>
            <a:off x="-1" y="1344433"/>
            <a:ext cx="12192000" cy="4364182"/>
          </a:xfrm>
          <a:prstGeom prst="rect">
            <a:avLst/>
          </a:prstGeom>
        </p:spPr>
      </p:pic>
      <p:pic>
        <p:nvPicPr>
          <p:cNvPr id="6" name="Google Shape;642;g9e40148c1d_0_135">
            <a:extLst>
              <a:ext uri="{FF2B5EF4-FFF2-40B4-BE49-F238E27FC236}">
                <a16:creationId xmlns:a16="http://schemas.microsoft.com/office/drawing/2014/main" id="{EF1EB214-28AB-4418-9E82-BEA01C52EC3D}"/>
              </a:ext>
            </a:extLst>
          </p:cNvPr>
          <p:cNvPicPr preferRelativeResize="0"/>
          <p:nvPr/>
        </p:nvPicPr>
        <p:blipFill rotWithShape="1">
          <a:blip r:embed="rId5">
            <a:alphaModFix/>
          </a:blip>
          <a:srcRect t="5226" b="15218"/>
          <a:stretch/>
        </p:blipFill>
        <p:spPr>
          <a:xfrm>
            <a:off x="0" y="0"/>
            <a:ext cx="12191999" cy="11851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655"/>
        <p:cNvGrpSpPr/>
        <p:nvPr/>
      </p:nvGrpSpPr>
      <p:grpSpPr>
        <a:xfrm>
          <a:off x="0" y="0"/>
          <a:ext cx="0" cy="0"/>
          <a:chOff x="0" y="0"/>
          <a:chExt cx="0" cy="0"/>
        </a:xfrm>
      </p:grpSpPr>
      <p:sp>
        <p:nvSpPr>
          <p:cNvPr id="656" name="Google Shape;656;g90a59ce6a2_0_15"/>
          <p:cNvSpPr txBox="1"/>
          <p:nvPr/>
        </p:nvSpPr>
        <p:spPr>
          <a:xfrm>
            <a:off x="1957074" y="1923025"/>
            <a:ext cx="9286313" cy="5259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4400"/>
              <a:buFont typeface="Arial"/>
              <a:buNone/>
            </a:pPr>
            <a:r>
              <a:rPr lang="ru-RU" sz="2300" b="0" i="0" u="none" strike="noStrike" cap="none">
                <a:solidFill>
                  <a:srgbClr val="000000"/>
                </a:solidFill>
                <a:latin typeface="Arial"/>
                <a:ea typeface="Arial"/>
                <a:cs typeface="Arial"/>
                <a:sym typeface="Arial"/>
              </a:rPr>
              <a:t>Soovitame jälgida </a:t>
            </a:r>
            <a:r>
              <a:rPr lang="ru-RU" sz="3200" b="1" i="0" u="none" strike="noStrike" cap="none">
                <a:solidFill>
                  <a:srgbClr val="000000"/>
                </a:solidFill>
                <a:latin typeface="Arial"/>
                <a:ea typeface="Arial"/>
                <a:cs typeface="Arial"/>
                <a:sym typeface="Arial"/>
              </a:rPr>
              <a:t>Facebooki </a:t>
            </a:r>
            <a:r>
              <a:rPr lang="ru-RU" sz="2300" b="0" i="0" u="none" strike="noStrike" cap="none">
                <a:solidFill>
                  <a:srgbClr val="000000"/>
                </a:solidFill>
                <a:latin typeface="Arial"/>
                <a:ea typeface="Arial"/>
                <a:cs typeface="Arial"/>
                <a:sym typeface="Arial"/>
              </a:rPr>
              <a:t>lehte</a:t>
            </a:r>
            <a:r>
              <a:rPr lang="ru-RU" sz="3200" b="0" i="0" u="none" strike="noStrike" cap="none">
                <a:solidFill>
                  <a:srgbClr val="000000"/>
                </a:solidFill>
                <a:latin typeface="Arial"/>
                <a:ea typeface="Arial"/>
                <a:cs typeface="Arial"/>
                <a:sym typeface="Arial"/>
              </a:rPr>
              <a:t> </a:t>
            </a:r>
            <a:r>
              <a:rPr lang="ru-RU" sz="2300" b="1" i="0" u="none" strike="noStrike" cap="none">
                <a:solidFill>
                  <a:srgbClr val="000000"/>
                </a:solidFill>
                <a:latin typeface="Arial"/>
                <a:ea typeface="Arial"/>
                <a:cs typeface="Arial"/>
                <a:sym typeface="Arial"/>
              </a:rPr>
              <a:t>“</a:t>
            </a:r>
            <a:r>
              <a:rPr lang="ru-RU" sz="2300" b="1" i="0" u="sng" strike="noStrike" cap="none">
                <a:solidFill>
                  <a:schemeClr val="hlink"/>
                </a:solidFill>
                <a:latin typeface="Arial"/>
                <a:ea typeface="Arial"/>
                <a:cs typeface="Arial"/>
                <a:sym typeface="Arial"/>
                <a:hlinkClick r:id="rId3"/>
              </a:rPr>
              <a:t>Kiusamisest vabaks</a:t>
            </a:r>
            <a:r>
              <a:rPr lang="ru-RU" sz="2300" b="1" i="0" u="none" strike="noStrike" cap="none">
                <a:solidFill>
                  <a:srgbClr val="000000"/>
                </a:solidFill>
                <a:latin typeface="Arial"/>
                <a:ea typeface="Arial"/>
                <a:cs typeface="Arial"/>
                <a:sym typeface="Arial"/>
              </a:rPr>
              <a:t>”</a:t>
            </a:r>
            <a:r>
              <a:rPr lang="ru-RU" sz="2300" b="0" i="0" u="none" strike="noStrike" cap="none">
                <a:solidFill>
                  <a:srgbClr val="000000"/>
                </a:solidFill>
                <a:latin typeface="Arial"/>
                <a:ea typeface="Arial"/>
                <a:cs typeface="Arial"/>
                <a:sym typeface="Arial"/>
              </a:rPr>
              <a:t>. </a:t>
            </a:r>
            <a:endParaRPr sz="1600" b="0" i="0" u="none" strike="noStrike" cap="none">
              <a:solidFill>
                <a:srgbClr val="000000"/>
              </a:solidFill>
              <a:highlight>
                <a:srgbClr val="FFFFFF"/>
              </a:highlight>
              <a:latin typeface="Arial"/>
              <a:ea typeface="Arial"/>
              <a:cs typeface="Arial"/>
              <a:sym typeface="Arial"/>
            </a:endParaRPr>
          </a:p>
        </p:txBody>
      </p:sp>
      <p:pic>
        <p:nvPicPr>
          <p:cNvPr id="657" name="Google Shape;657;g90a59ce6a2_0_15"/>
          <p:cNvPicPr preferRelativeResize="0"/>
          <p:nvPr/>
        </p:nvPicPr>
        <p:blipFill rotWithShape="1">
          <a:blip r:embed="rId4">
            <a:alphaModFix/>
          </a:blip>
          <a:srcRect/>
          <a:stretch/>
        </p:blipFill>
        <p:spPr>
          <a:xfrm>
            <a:off x="1045750" y="1730301"/>
            <a:ext cx="911325" cy="911325"/>
          </a:xfrm>
          <a:prstGeom prst="rect">
            <a:avLst/>
          </a:prstGeom>
          <a:noFill/>
          <a:ln>
            <a:noFill/>
          </a:ln>
        </p:spPr>
      </p:pic>
      <p:pic>
        <p:nvPicPr>
          <p:cNvPr id="658" name="Google Shape;658;g90a59ce6a2_0_15"/>
          <p:cNvPicPr preferRelativeResize="0"/>
          <p:nvPr/>
        </p:nvPicPr>
        <p:blipFill rotWithShape="1">
          <a:blip r:embed="rId5">
            <a:alphaModFix/>
          </a:blip>
          <a:srcRect l="34489" t="15180" r="17206" b="35652"/>
          <a:stretch/>
        </p:blipFill>
        <p:spPr>
          <a:xfrm>
            <a:off x="2872675" y="2641625"/>
            <a:ext cx="6804149" cy="3679000"/>
          </a:xfrm>
          <a:prstGeom prst="rect">
            <a:avLst/>
          </a:prstGeom>
          <a:noFill/>
          <a:ln>
            <a:noFill/>
          </a:ln>
        </p:spPr>
      </p:pic>
      <p:pic>
        <p:nvPicPr>
          <p:cNvPr id="659" name="Google Shape;659;g90a59ce6a2_0_15"/>
          <p:cNvPicPr preferRelativeResize="0"/>
          <p:nvPr/>
        </p:nvPicPr>
        <p:blipFill rotWithShape="1">
          <a:blip r:embed="rId6">
            <a:alphaModFix/>
          </a:blip>
          <a:srcRect t="5226" b="15218"/>
          <a:stretch/>
        </p:blipFill>
        <p:spPr>
          <a:xfrm>
            <a:off x="0" y="0"/>
            <a:ext cx="12191999" cy="1185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90a59ce6a2_0_65"/>
          <p:cNvSpPr txBox="1">
            <a:spLocks noGrp="1"/>
          </p:cNvSpPr>
          <p:nvPr>
            <p:ph type="title"/>
          </p:nvPr>
        </p:nvSpPr>
        <p:spPr>
          <a:xfrm>
            <a:off x="1320075" y="2132000"/>
            <a:ext cx="5042700" cy="480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3200"/>
              <a:buFont typeface="Arial"/>
              <a:buNone/>
            </a:pPr>
            <a:r>
              <a:rPr lang="ru-RU" sz="2400">
                <a:solidFill>
                  <a:srgbClr val="000000"/>
                </a:solidFill>
              </a:rPr>
              <a:t>MITTE KÕIK POLE KIUSAMINE</a:t>
            </a:r>
            <a:endParaRPr sz="2400">
              <a:solidFill>
                <a:srgbClr val="000000"/>
              </a:solidFill>
            </a:endParaRPr>
          </a:p>
          <a:p>
            <a:pPr marL="0" marR="0" lvl="0" indent="0" algn="ctr" rtl="0">
              <a:lnSpc>
                <a:spcPct val="90000"/>
              </a:lnSpc>
              <a:spcBef>
                <a:spcPts val="0"/>
              </a:spcBef>
              <a:spcAft>
                <a:spcPts val="0"/>
              </a:spcAft>
              <a:buClr>
                <a:srgbClr val="000000"/>
              </a:buClr>
              <a:buSzPts val="3200"/>
              <a:buFont typeface="Arial"/>
              <a:buNone/>
            </a:pPr>
            <a:endParaRPr sz="2400"/>
          </a:p>
        </p:txBody>
      </p:sp>
      <p:sp>
        <p:nvSpPr>
          <p:cNvPr id="105" name="Google Shape;105;g90a59ce6a2_0_65"/>
          <p:cNvSpPr txBox="1">
            <a:spLocks noGrp="1"/>
          </p:cNvSpPr>
          <p:nvPr>
            <p:ph type="body" idx="1"/>
          </p:nvPr>
        </p:nvSpPr>
        <p:spPr>
          <a:xfrm>
            <a:off x="854175" y="2612299"/>
            <a:ext cx="5165700" cy="3805753"/>
          </a:xfrm>
          <a:prstGeom prst="rect">
            <a:avLst/>
          </a:prstGeom>
          <a:noFill/>
          <a:ln>
            <a:noFill/>
          </a:ln>
        </p:spPr>
        <p:txBody>
          <a:bodyPr spcFirstLastPara="1" wrap="square" lIns="91425" tIns="45700" rIns="91425" bIns="45700" anchor="t" anchorCtr="0">
            <a:noAutofit/>
          </a:bodyPr>
          <a:lstStyle/>
          <a:p>
            <a:pPr marL="457200" lvl="0" indent="-336550" algn="just" rtl="0">
              <a:lnSpc>
                <a:spcPct val="100000"/>
              </a:lnSpc>
              <a:spcBef>
                <a:spcPts val="1200"/>
              </a:spcBef>
              <a:spcAft>
                <a:spcPts val="0"/>
              </a:spcAft>
              <a:buSzPts val="1700"/>
              <a:buFont typeface="Calibri"/>
              <a:buChar char="-"/>
            </a:pPr>
            <a:r>
              <a:rPr lang="ru-RU" sz="1700" b="1"/>
              <a:t>Sõbralik nokkimine nalja pärast</a:t>
            </a:r>
            <a:r>
              <a:rPr lang="ru-RU" sz="1700"/>
              <a:t>. </a:t>
            </a:r>
            <a:br>
              <a:rPr lang="ru-RU" sz="1700"/>
            </a:br>
            <a:r>
              <a:rPr lang="ru-RU" sz="1700"/>
              <a:t>Kui sõbralikult nokitakse ning kõikidel osapooltel ongi päriselt lõbus, siis ei ole tegemist kiusamisega. Mäng või nali lakkab olemast lahe koostegutsemine, kui puudub vastastikune austus, ei täideta mängureegleid ja mõni mängijatest tunneb ennast sel põhjusel halvasti.</a:t>
            </a:r>
            <a:endParaRPr sz="1700"/>
          </a:p>
          <a:p>
            <a:pPr marL="457200" lvl="0" indent="0" algn="just" rtl="0">
              <a:lnSpc>
                <a:spcPct val="100000"/>
              </a:lnSpc>
              <a:spcBef>
                <a:spcPts val="1200"/>
              </a:spcBef>
              <a:spcAft>
                <a:spcPts val="0"/>
              </a:spcAft>
              <a:buSzPts val="2800"/>
              <a:buNone/>
            </a:pPr>
            <a:endParaRPr sz="800"/>
          </a:p>
          <a:p>
            <a:pPr marL="457200" lvl="0" indent="-336550" algn="just" rtl="0">
              <a:lnSpc>
                <a:spcPct val="100000"/>
              </a:lnSpc>
              <a:spcBef>
                <a:spcPts val="0"/>
              </a:spcBef>
              <a:spcAft>
                <a:spcPts val="0"/>
              </a:spcAft>
              <a:buSzPts val="1700"/>
              <a:buFont typeface="Calibri"/>
              <a:buChar char="-"/>
            </a:pPr>
            <a:r>
              <a:rPr lang="ru-RU" sz="1700" b="1"/>
              <a:t>Konfliktid on paratamatud.</a:t>
            </a:r>
            <a:r>
              <a:rPr lang="ru-RU" sz="1700"/>
              <a:t> Tavalist konflikti iseloomustab inimeste või rühmade vahel tekkinud pingeline olukord, kus tugevused ja nõrkused jagunevad võrdselt. </a:t>
            </a:r>
            <a:endParaRPr sz="1700"/>
          </a:p>
          <a:p>
            <a:pPr marL="0" lvl="0" indent="0" algn="just" rtl="0">
              <a:lnSpc>
                <a:spcPct val="150000"/>
              </a:lnSpc>
              <a:spcBef>
                <a:spcPts val="1200"/>
              </a:spcBef>
              <a:spcAft>
                <a:spcPts val="0"/>
              </a:spcAft>
              <a:buClr>
                <a:schemeClr val="dk1"/>
              </a:buClr>
              <a:buSzPts val="1100"/>
              <a:buFont typeface="Arial"/>
              <a:buNone/>
            </a:pPr>
            <a:endParaRPr sz="1800">
              <a:latin typeface="Calibri"/>
              <a:ea typeface="Calibri"/>
              <a:cs typeface="Calibri"/>
              <a:sym typeface="Calibri"/>
            </a:endParaRPr>
          </a:p>
          <a:p>
            <a:pPr marL="0" lvl="0" indent="0" algn="l" rtl="0">
              <a:lnSpc>
                <a:spcPct val="90000"/>
              </a:lnSpc>
              <a:spcBef>
                <a:spcPts val="1200"/>
              </a:spcBef>
              <a:spcAft>
                <a:spcPts val="0"/>
              </a:spcAft>
              <a:buSzPts val="2800"/>
              <a:buNone/>
            </a:pPr>
            <a:endParaRPr sz="3500"/>
          </a:p>
        </p:txBody>
      </p:sp>
      <p:pic>
        <p:nvPicPr>
          <p:cNvPr id="106" name="Google Shape;106;g90a59ce6a2_0_6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107" name="Google Shape;107;g90a59ce6a2_0_65"/>
          <p:cNvPicPr preferRelativeResize="0"/>
          <p:nvPr/>
        </p:nvPicPr>
        <p:blipFill rotWithShape="1">
          <a:blip r:embed="rId4">
            <a:alphaModFix/>
          </a:blip>
          <a:srcRect l="9702" t="18599" r="30071"/>
          <a:stretch/>
        </p:blipFill>
        <p:spPr>
          <a:xfrm>
            <a:off x="6243075" y="2326287"/>
            <a:ext cx="5498251" cy="3948231"/>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664"/>
        <p:cNvGrpSpPr/>
        <p:nvPr/>
      </p:nvGrpSpPr>
      <p:grpSpPr>
        <a:xfrm>
          <a:off x="0" y="0"/>
          <a:ext cx="0" cy="0"/>
          <a:chOff x="0" y="0"/>
          <a:chExt cx="0" cy="0"/>
        </a:xfrm>
      </p:grpSpPr>
      <p:sp>
        <p:nvSpPr>
          <p:cNvPr id="665" name="Google Shape;665;g928d8f59ee_2_7"/>
          <p:cNvSpPr txBox="1">
            <a:spLocks noGrp="1"/>
          </p:cNvSpPr>
          <p:nvPr>
            <p:ph type="title"/>
          </p:nvPr>
        </p:nvSpPr>
        <p:spPr>
          <a:xfrm>
            <a:off x="475861" y="1763275"/>
            <a:ext cx="11290041" cy="55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a:solidFill>
                  <a:srgbClr val="000000"/>
                </a:solidFill>
              </a:rPr>
              <a:t>SÕBER KARU MOBIILIRAKENDUS LASTEVANEMATELE</a:t>
            </a:r>
            <a:endParaRPr>
              <a:solidFill>
                <a:srgbClr val="000000"/>
              </a:solidFill>
            </a:endParaRPr>
          </a:p>
        </p:txBody>
      </p:sp>
      <p:pic>
        <p:nvPicPr>
          <p:cNvPr id="666" name="Google Shape;666;g928d8f59ee_2_7" descr="MTÜ Lastekaitse Liidu ja Wise OÜ koostöös valminud Sõber Karu mobiilirakendus on tööriist lapsevanemale, mis suunab lapsega veedetud aega paremini planeerima ja täisväärtuslikult kasutama. &#10;&#10;Sõber Karu suunab vanemat oma lapse arengut loovalt toetama ja aitab tal kasvada heaks kaaslaseks.&#10;&#10;Vanemad on need, kellel on esmane kohustus last hoida, kaitsta ning tagada tema eakohane ja igakülgne areng. Last tuleb kaitsta nii vaimse kui ka füüsilise vägivalla, hooletussejätmise ja muude ohtude eest. Et laps ei satuks kiusajaks, kiusatavaks ega jääks ka passiivse kõrvaltvaataja rolli, peab ta õppima positiivseid sotsiaalseid oskusi. Lapsel on õigus kiusamisvabale elule ning hooliv ja teadlik vanem saab teda selles toetada, õpetades talle olulisi põhiväärtusi – julgust, hoolivust, sallivust ja austust.&#10;&#10;Vaata lähemalt: http://kiusamisestvabaks.ee/soberkaruapp">
            <a:hlinkClick r:id="rId3"/>
          </p:cNvPr>
          <p:cNvPicPr preferRelativeResize="0"/>
          <p:nvPr/>
        </p:nvPicPr>
        <p:blipFill rotWithShape="1">
          <a:blip r:embed="rId4">
            <a:alphaModFix/>
          </a:blip>
          <a:srcRect/>
          <a:stretch/>
        </p:blipFill>
        <p:spPr>
          <a:xfrm>
            <a:off x="838200" y="2511088"/>
            <a:ext cx="4838700" cy="3629025"/>
          </a:xfrm>
          <a:prstGeom prst="rect">
            <a:avLst/>
          </a:prstGeom>
          <a:noFill/>
          <a:ln>
            <a:noFill/>
          </a:ln>
        </p:spPr>
      </p:pic>
      <p:pic>
        <p:nvPicPr>
          <p:cNvPr id="667" name="Google Shape;667;g928d8f59ee_2_7"/>
          <p:cNvPicPr preferRelativeResize="0"/>
          <p:nvPr/>
        </p:nvPicPr>
        <p:blipFill rotWithShape="1">
          <a:blip r:embed="rId5">
            <a:alphaModFix/>
          </a:blip>
          <a:srcRect/>
          <a:stretch/>
        </p:blipFill>
        <p:spPr>
          <a:xfrm>
            <a:off x="6203725" y="2511100"/>
            <a:ext cx="5126002" cy="3629025"/>
          </a:xfrm>
          <a:prstGeom prst="rect">
            <a:avLst/>
          </a:prstGeom>
          <a:noFill/>
          <a:ln>
            <a:noFill/>
          </a:ln>
        </p:spPr>
      </p:pic>
      <p:pic>
        <p:nvPicPr>
          <p:cNvPr id="668" name="Google Shape;668;g928d8f59ee_2_7"/>
          <p:cNvPicPr preferRelativeResize="0"/>
          <p:nvPr/>
        </p:nvPicPr>
        <p:blipFill rotWithShape="1">
          <a:blip r:embed="rId6">
            <a:alphaModFix/>
          </a:blip>
          <a:srcRect t="5226" b="15218"/>
          <a:stretch/>
        </p:blipFill>
        <p:spPr>
          <a:xfrm>
            <a:off x="0" y="0"/>
            <a:ext cx="12191999" cy="11851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349C-10AA-4604-B760-033F8DEA7661}"/>
              </a:ext>
            </a:extLst>
          </p:cNvPr>
          <p:cNvSpPr>
            <a:spLocks noGrp="1"/>
          </p:cNvSpPr>
          <p:nvPr>
            <p:ph type="title"/>
          </p:nvPr>
        </p:nvSpPr>
        <p:spPr>
          <a:xfrm>
            <a:off x="6432020" y="2066114"/>
            <a:ext cx="5123710" cy="1334563"/>
          </a:xfrm>
        </p:spPr>
        <p:txBody>
          <a:bodyPr/>
          <a:lstStyle/>
          <a:p>
            <a:pPr algn="just"/>
            <a:r>
              <a:rPr lang="et-EE" sz="1800" i="0" dirty="0">
                <a:solidFill>
                  <a:srgbClr val="343A40"/>
                </a:solidFill>
                <a:effectLst/>
                <a:latin typeface="+mj-lt"/>
              </a:rPr>
              <a:t>AUTORITEETNE KASVATUSSTIIL </a:t>
            </a:r>
            <a:r>
              <a:rPr lang="et-EE" sz="1800" b="0" i="0" dirty="0">
                <a:solidFill>
                  <a:srgbClr val="343A40"/>
                </a:solidFill>
                <a:effectLst/>
                <a:latin typeface="+mj-lt"/>
              </a:rPr>
              <a:t>peetakse teadusuuringute kohaselt kõige tõhusamaks vanemlusstiiliks. </a:t>
            </a:r>
            <a:r>
              <a:rPr lang="fi-FI" sz="1800" b="0" i="0" dirty="0">
                <a:solidFill>
                  <a:srgbClr val="343A40"/>
                </a:solidFill>
                <a:effectLst/>
                <a:latin typeface="+mj-lt"/>
              </a:rPr>
              <a:t>Autoriteetne kasvatusstiil kombineerib ühelt poolt </a:t>
            </a:r>
            <a:r>
              <a:rPr lang="et-EE" sz="1800" b="0" i="0" dirty="0">
                <a:solidFill>
                  <a:srgbClr val="343A40"/>
                </a:solidFill>
                <a:effectLst/>
                <a:latin typeface="+mj-lt"/>
              </a:rPr>
              <a:t>kõrget </a:t>
            </a:r>
            <a:r>
              <a:rPr lang="fi-FI" sz="1800" b="0" i="0" dirty="0">
                <a:solidFill>
                  <a:srgbClr val="343A40"/>
                </a:solidFill>
                <a:effectLst/>
                <a:latin typeface="+mj-lt"/>
              </a:rPr>
              <a:t>distsipliini ja teiselt poolt </a:t>
            </a:r>
            <a:r>
              <a:rPr lang="et-EE" sz="1800" b="0" i="0" dirty="0">
                <a:solidFill>
                  <a:srgbClr val="343A40"/>
                </a:solidFill>
                <a:effectLst/>
                <a:latin typeface="+mj-lt"/>
              </a:rPr>
              <a:t>suure </a:t>
            </a:r>
            <a:r>
              <a:rPr lang="fi-FI" sz="1800" b="0" i="0" dirty="0">
                <a:solidFill>
                  <a:srgbClr val="343A40"/>
                </a:solidFill>
                <a:effectLst/>
                <a:latin typeface="+mj-lt"/>
              </a:rPr>
              <a:t>soojuse ja vastutulelikkuse. </a:t>
            </a:r>
            <a:endParaRPr lang="et-EE" sz="1800" dirty="0">
              <a:latin typeface="+mj-lt"/>
            </a:endParaRPr>
          </a:p>
        </p:txBody>
      </p:sp>
      <p:sp>
        <p:nvSpPr>
          <p:cNvPr id="7" name="TextBox 6">
            <a:extLst>
              <a:ext uri="{FF2B5EF4-FFF2-40B4-BE49-F238E27FC236}">
                <a16:creationId xmlns:a16="http://schemas.microsoft.com/office/drawing/2014/main" id="{6C6178E8-7470-4DA6-B463-6B45937F051A}"/>
              </a:ext>
            </a:extLst>
          </p:cNvPr>
          <p:cNvSpPr txBox="1"/>
          <p:nvPr/>
        </p:nvSpPr>
        <p:spPr>
          <a:xfrm>
            <a:off x="6953480" y="5524358"/>
            <a:ext cx="4032001" cy="404598"/>
          </a:xfrm>
          <a:prstGeom prst="rect">
            <a:avLst/>
          </a:prstGeom>
          <a:noFill/>
        </p:spPr>
        <p:txBody>
          <a:bodyPr wrap="square">
            <a:spAutoFit/>
          </a:bodyPr>
          <a:lstStyle/>
          <a:p>
            <a:pPr marL="0" marR="0" lvl="0" indent="0" algn="l" rtl="0">
              <a:lnSpc>
                <a:spcPct val="124700"/>
              </a:lnSpc>
              <a:spcBef>
                <a:spcPts val="0"/>
              </a:spcBef>
              <a:spcAft>
                <a:spcPts val="0"/>
              </a:spcAft>
              <a:buClr>
                <a:srgbClr val="000000"/>
              </a:buClr>
              <a:buSzPts val="2300"/>
              <a:buFont typeface="Arial"/>
              <a:buNone/>
            </a:pPr>
            <a:r>
              <a:rPr lang="et-EE" sz="1800" b="1" i="0" u="none" strike="noStrike" cap="none" dirty="0">
                <a:solidFill>
                  <a:srgbClr val="000000"/>
                </a:solidFill>
                <a:highlight>
                  <a:srgbClr val="FFFFFF"/>
                </a:highlight>
                <a:latin typeface="Arial"/>
                <a:ea typeface="Arial"/>
                <a:cs typeface="Arial"/>
                <a:sym typeface="Arial"/>
              </a:rPr>
              <a:t>Vanemlusstiilidest loe rohkem </a:t>
            </a:r>
            <a:r>
              <a:rPr lang="et-EE" sz="1800" b="1" i="0" u="sng" strike="noStrike" cap="none" dirty="0">
                <a:solidFill>
                  <a:schemeClr val="hlink"/>
                </a:solidFill>
                <a:highlight>
                  <a:srgbClr val="FFFFFF"/>
                </a:highlight>
                <a:latin typeface="Arial"/>
                <a:ea typeface="Arial"/>
                <a:cs typeface="Arial"/>
                <a:sym typeface="Arial"/>
                <a:hlinkClick r:id="rId2"/>
              </a:rPr>
              <a:t>siit</a:t>
            </a:r>
            <a:r>
              <a:rPr lang="et-EE" sz="1800" b="1" i="0" u="none" strike="noStrike" cap="none" dirty="0">
                <a:solidFill>
                  <a:srgbClr val="000000"/>
                </a:solidFill>
                <a:highlight>
                  <a:srgbClr val="FFFFFF"/>
                </a:highlight>
                <a:latin typeface="Arial"/>
                <a:ea typeface="Arial"/>
                <a:cs typeface="Arial"/>
                <a:sym typeface="Arial"/>
              </a:rPr>
              <a:t>.</a:t>
            </a:r>
          </a:p>
        </p:txBody>
      </p:sp>
      <p:pic>
        <p:nvPicPr>
          <p:cNvPr id="8" name="Google Shape;699;p40">
            <a:extLst>
              <a:ext uri="{FF2B5EF4-FFF2-40B4-BE49-F238E27FC236}">
                <a16:creationId xmlns:a16="http://schemas.microsoft.com/office/drawing/2014/main" id="{70436043-104D-4372-A4E8-4E9878B169F6}"/>
              </a:ext>
            </a:extLst>
          </p:cNvPr>
          <p:cNvPicPr preferRelativeResize="0"/>
          <p:nvPr/>
        </p:nvPicPr>
        <p:blipFill rotWithShape="1">
          <a:blip r:embed="rId3">
            <a:alphaModFix/>
          </a:blip>
          <a:srcRect/>
          <a:stretch/>
        </p:blipFill>
        <p:spPr>
          <a:xfrm>
            <a:off x="6839180" y="4738056"/>
            <a:ext cx="3843200" cy="721525"/>
          </a:xfrm>
          <a:prstGeom prst="rect">
            <a:avLst/>
          </a:prstGeom>
          <a:noFill/>
          <a:ln>
            <a:noFill/>
          </a:ln>
        </p:spPr>
      </p:pic>
      <p:pic>
        <p:nvPicPr>
          <p:cNvPr id="1026" name="Picture 2">
            <a:extLst>
              <a:ext uri="{FF2B5EF4-FFF2-40B4-BE49-F238E27FC236}">
                <a16:creationId xmlns:a16="http://schemas.microsoft.com/office/drawing/2014/main" id="{797219BF-32D5-417D-B606-FA04F76E1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6" y="787605"/>
            <a:ext cx="5872004" cy="58760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D07BD7-4C2C-46A8-AE03-F3D482542C21}"/>
              </a:ext>
            </a:extLst>
          </p:cNvPr>
          <p:cNvSpPr txBox="1"/>
          <p:nvPr/>
        </p:nvSpPr>
        <p:spPr>
          <a:xfrm>
            <a:off x="6839179" y="929044"/>
            <a:ext cx="4032001" cy="647421"/>
          </a:xfrm>
          <a:prstGeom prst="rect">
            <a:avLst/>
          </a:prstGeom>
          <a:noFill/>
        </p:spPr>
        <p:txBody>
          <a:bodyPr wrap="square">
            <a:spAutoFit/>
          </a:bodyPr>
          <a:lstStyle/>
          <a:p>
            <a:pPr marL="0" marR="0" lvl="0" indent="0" algn="l" rtl="0">
              <a:lnSpc>
                <a:spcPct val="124700"/>
              </a:lnSpc>
              <a:spcBef>
                <a:spcPts val="0"/>
              </a:spcBef>
              <a:spcAft>
                <a:spcPts val="0"/>
              </a:spcAft>
              <a:buClr>
                <a:srgbClr val="000000"/>
              </a:buClr>
              <a:buSzPts val="2300"/>
              <a:buFont typeface="Arial"/>
              <a:buNone/>
            </a:pPr>
            <a:r>
              <a:rPr lang="et-EE" sz="3200" b="1" i="0" u="none" strike="noStrike" cap="none" dirty="0">
                <a:solidFill>
                  <a:srgbClr val="000000"/>
                </a:solidFill>
                <a:highlight>
                  <a:srgbClr val="FFFFFF"/>
                </a:highlight>
                <a:latin typeface="Arial"/>
                <a:ea typeface="Arial"/>
                <a:cs typeface="Arial"/>
                <a:sym typeface="Arial"/>
              </a:rPr>
              <a:t>VANEMLUSSTIILID</a:t>
            </a:r>
          </a:p>
        </p:txBody>
      </p:sp>
    </p:spTree>
    <p:extLst>
      <p:ext uri="{BB962C8B-B14F-4D97-AF65-F5344CB8AC3E}">
        <p14:creationId xmlns:p14="http://schemas.microsoft.com/office/powerpoint/2010/main" val="29740072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Shape 672"/>
        <p:cNvGrpSpPr/>
        <p:nvPr/>
      </p:nvGrpSpPr>
      <p:grpSpPr>
        <a:xfrm>
          <a:off x="0" y="0"/>
          <a:ext cx="0" cy="0"/>
          <a:chOff x="0" y="0"/>
          <a:chExt cx="0" cy="0"/>
        </a:xfrm>
      </p:grpSpPr>
      <p:sp>
        <p:nvSpPr>
          <p:cNvPr id="673" name="Google Shape;673;p40"/>
          <p:cNvSpPr txBox="1">
            <a:spLocks noGrp="1"/>
          </p:cNvSpPr>
          <p:nvPr>
            <p:ph type="body" idx="1"/>
          </p:nvPr>
        </p:nvSpPr>
        <p:spPr>
          <a:xfrm>
            <a:off x="1508250" y="2041125"/>
            <a:ext cx="6570600" cy="22689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0"/>
              <a:buNone/>
            </a:pPr>
            <a:r>
              <a:rPr lang="ru-RU" sz="2200" b="1">
                <a:solidFill>
                  <a:srgbClr val="000000"/>
                </a:solidFill>
              </a:rPr>
              <a:t>Julgustage ja tunnustage last, kui ta on hooliv, salliv, julge ja austab teisi. </a:t>
            </a:r>
            <a:endParaRPr sz="2200" b="1">
              <a:solidFill>
                <a:srgbClr val="000000"/>
              </a:solidFill>
            </a:endParaRPr>
          </a:p>
          <a:p>
            <a:pPr marL="0" lvl="0" indent="0" algn="ctr" rtl="0">
              <a:lnSpc>
                <a:spcPct val="80000"/>
              </a:lnSpc>
              <a:spcBef>
                <a:spcPts val="0"/>
              </a:spcBef>
              <a:spcAft>
                <a:spcPts val="0"/>
              </a:spcAft>
              <a:buSzPts val="2800"/>
              <a:buNone/>
            </a:pPr>
            <a:r>
              <a:rPr lang="ru-RU" sz="2200" b="1">
                <a:solidFill>
                  <a:srgbClr val="000000"/>
                </a:solidFill>
              </a:rPr>
              <a:t>Nii kinnistuvad käitumismudelid.</a:t>
            </a:r>
            <a:endParaRPr sz="2200">
              <a:solidFill>
                <a:srgbClr val="000000"/>
              </a:solidFill>
            </a:endParaRPr>
          </a:p>
          <a:p>
            <a:pPr marL="0" lvl="0" indent="0" algn="ctr" rtl="0">
              <a:lnSpc>
                <a:spcPct val="80000"/>
              </a:lnSpc>
              <a:spcBef>
                <a:spcPts val="1000"/>
              </a:spcBef>
              <a:spcAft>
                <a:spcPts val="0"/>
              </a:spcAft>
              <a:buSzPts val="2800"/>
              <a:buNone/>
            </a:pP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Laps, keda toetatakse, julgustatakse ja kiidetakse, tunneb end väärtustatuna </a:t>
            </a:r>
            <a:endParaRPr sz="2200">
              <a:solidFill>
                <a:srgbClr val="000000"/>
              </a:solidFill>
            </a:endParaRPr>
          </a:p>
          <a:p>
            <a:pPr marL="0" lvl="0" indent="0" algn="ctr" rtl="0">
              <a:lnSpc>
                <a:spcPct val="80000"/>
              </a:lnSpc>
              <a:spcBef>
                <a:spcPts val="0"/>
              </a:spcBef>
              <a:spcAft>
                <a:spcPts val="0"/>
              </a:spcAft>
              <a:buSzPts val="2800"/>
              <a:buNone/>
            </a:pPr>
            <a:r>
              <a:rPr lang="ru-RU" sz="2200">
                <a:solidFill>
                  <a:srgbClr val="000000"/>
                </a:solidFill>
              </a:rPr>
              <a:t>ja see peegeldub ka tema käitumisest.</a:t>
            </a:r>
            <a:endParaRPr sz="2200" b="1">
              <a:solidFill>
                <a:srgbClr val="000000"/>
              </a:solidFill>
            </a:endParaRPr>
          </a:p>
        </p:txBody>
      </p:sp>
      <p:pic>
        <p:nvPicPr>
          <p:cNvPr id="674" name="Google Shape;674;p40"/>
          <p:cNvPicPr preferRelativeResize="0"/>
          <p:nvPr/>
        </p:nvPicPr>
        <p:blipFill rotWithShape="1">
          <a:blip r:embed="rId3">
            <a:alphaModFix/>
          </a:blip>
          <a:srcRect l="43288" t="909"/>
          <a:stretch/>
        </p:blipFill>
        <p:spPr>
          <a:xfrm>
            <a:off x="8186650" y="1399750"/>
            <a:ext cx="2647713" cy="3694235"/>
          </a:xfrm>
          <a:prstGeom prst="rect">
            <a:avLst/>
          </a:prstGeom>
          <a:noFill/>
          <a:ln>
            <a:noFill/>
          </a:ln>
        </p:spPr>
      </p:pic>
      <p:sp>
        <p:nvSpPr>
          <p:cNvPr id="675" name="Google Shape;675;p40"/>
          <p:cNvSpPr txBox="1"/>
          <p:nvPr/>
        </p:nvSpPr>
        <p:spPr>
          <a:xfrm>
            <a:off x="1508250" y="5407675"/>
            <a:ext cx="5633400" cy="685200"/>
          </a:xfrm>
          <a:prstGeom prst="rect">
            <a:avLst/>
          </a:prstGeom>
          <a:noFill/>
          <a:ln>
            <a:noFill/>
          </a:ln>
        </p:spPr>
        <p:txBody>
          <a:bodyPr spcFirstLastPara="1" wrap="square" lIns="91425" tIns="91425" rIns="91425" bIns="91425" anchor="t" anchorCtr="0">
            <a:noAutofit/>
          </a:bodyPr>
          <a:lstStyle/>
          <a:p>
            <a:pPr marL="0" marR="0" lvl="0" indent="0" algn="l" rtl="0">
              <a:lnSpc>
                <a:spcPct val="124700"/>
              </a:lnSpc>
              <a:spcBef>
                <a:spcPts val="0"/>
              </a:spcBef>
              <a:spcAft>
                <a:spcPts val="0"/>
              </a:spcAft>
              <a:buClr>
                <a:srgbClr val="000000"/>
              </a:buClr>
              <a:buSzPts val="2300"/>
              <a:buFont typeface="Arial"/>
              <a:buNone/>
            </a:pPr>
            <a:r>
              <a:rPr lang="ru-RU" sz="2300" b="1" i="0" u="none" strike="noStrike" cap="none" dirty="0">
                <a:solidFill>
                  <a:srgbClr val="000000"/>
                </a:solidFill>
                <a:highlight>
                  <a:srgbClr val="FFFFFF"/>
                </a:highlight>
                <a:latin typeface="Arial"/>
                <a:ea typeface="Arial"/>
                <a:cs typeface="Arial"/>
                <a:sym typeface="Arial"/>
              </a:rPr>
              <a:t>Miks, millal ja kuidas last kiita, loe </a:t>
            </a:r>
            <a:r>
              <a:rPr lang="ru-RU" sz="2300" b="1" i="0" u="sng" strike="noStrike" cap="none" dirty="0">
                <a:solidFill>
                  <a:schemeClr val="hlink"/>
                </a:solidFill>
                <a:highlight>
                  <a:srgbClr val="FFFFFF"/>
                </a:highlight>
                <a:latin typeface="Arial"/>
                <a:ea typeface="Arial"/>
                <a:cs typeface="Arial"/>
                <a:sym typeface="Arial"/>
                <a:hlinkClick r:id="rId4"/>
              </a:rPr>
              <a:t>siit</a:t>
            </a:r>
            <a:r>
              <a:rPr lang="ru-RU" sz="2300" b="1" i="0" u="none" strike="noStrike" cap="none" dirty="0">
                <a:solidFill>
                  <a:srgbClr val="000000"/>
                </a:solidFill>
                <a:highlight>
                  <a:srgbClr val="FFFFFF"/>
                </a:highlight>
                <a:latin typeface="Arial"/>
                <a:ea typeface="Arial"/>
                <a:cs typeface="Arial"/>
                <a:sym typeface="Arial"/>
              </a:rPr>
              <a:t>.</a:t>
            </a:r>
            <a:endParaRPr sz="2300" b="1" i="0" u="none" strike="noStrike" cap="none" dirty="0">
              <a:solidFill>
                <a:srgbClr val="000000"/>
              </a:solidFill>
              <a:highlight>
                <a:srgbClr val="FFFFFF"/>
              </a:highlight>
              <a:latin typeface="Arial"/>
              <a:ea typeface="Arial"/>
              <a:cs typeface="Arial"/>
              <a:sym typeface="Arial"/>
            </a:endParaRPr>
          </a:p>
          <a:p>
            <a:pPr marL="0" marR="0" lvl="0" indent="0" algn="just" rtl="0">
              <a:lnSpc>
                <a:spcPct val="115000"/>
              </a:lnSpc>
              <a:spcBef>
                <a:spcPts val="600"/>
              </a:spcBef>
              <a:spcAft>
                <a:spcPts val="0"/>
              </a:spcAft>
              <a:buClr>
                <a:srgbClr val="000000"/>
              </a:buClr>
              <a:buSzPts val="1100"/>
              <a:buFont typeface="Arial"/>
              <a:buNone/>
            </a:pPr>
            <a:endParaRPr sz="1100" b="0" i="0" u="none" strike="noStrike" cap="none" dirty="0">
              <a:solidFill>
                <a:srgbClr val="000000"/>
              </a:solidFill>
              <a:latin typeface="Times New Roman"/>
              <a:ea typeface="Times New Roman"/>
              <a:cs typeface="Times New Roman"/>
              <a:sym typeface="Times New Roman"/>
            </a:endParaRPr>
          </a:p>
        </p:txBody>
      </p:sp>
      <p:sp>
        <p:nvSpPr>
          <p:cNvPr id="676" name="Google Shape;676;p40"/>
          <p:cNvSpPr txBox="1"/>
          <p:nvPr/>
        </p:nvSpPr>
        <p:spPr>
          <a:xfrm>
            <a:off x="1901043" y="1121861"/>
            <a:ext cx="5274197" cy="4821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3200"/>
              <a:buFont typeface="Arial"/>
              <a:buNone/>
            </a:pPr>
            <a:r>
              <a:rPr lang="ru-RU" sz="3200" b="1" i="0" u="none" strike="noStrike" cap="none">
                <a:solidFill>
                  <a:schemeClr val="dk1"/>
                </a:solidFill>
                <a:latin typeface="Arial"/>
                <a:ea typeface="Arial"/>
                <a:cs typeface="Arial"/>
                <a:sym typeface="Arial"/>
              </a:rPr>
              <a:t>HEA MÄRKAMINE</a:t>
            </a:r>
            <a:endParaRPr sz="3200" b="0" i="0" u="none" strike="noStrike" cap="none">
              <a:solidFill>
                <a:srgbClr val="000000"/>
              </a:solidFill>
              <a:latin typeface="Arial"/>
              <a:ea typeface="Arial"/>
              <a:cs typeface="Arial"/>
              <a:sym typeface="Arial"/>
            </a:endParaRPr>
          </a:p>
        </p:txBody>
      </p:sp>
      <p:pic>
        <p:nvPicPr>
          <p:cNvPr id="677" name="Google Shape;677;p40"/>
          <p:cNvPicPr preferRelativeResize="0"/>
          <p:nvPr/>
        </p:nvPicPr>
        <p:blipFill rotWithShape="1">
          <a:blip r:embed="rId5">
            <a:alphaModFix/>
          </a:blip>
          <a:srcRect/>
          <a:stretch/>
        </p:blipFill>
        <p:spPr>
          <a:xfrm>
            <a:off x="7402900" y="5263836"/>
            <a:ext cx="3843200" cy="7215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g9e4ccc3e29_0_8"/>
          <p:cNvPicPr preferRelativeResize="0"/>
          <p:nvPr/>
        </p:nvPicPr>
        <p:blipFill rotWithShape="1">
          <a:blip r:embed="rId3">
            <a:alphaModFix/>
          </a:blip>
          <a:srcRect t="9584" r="1757"/>
          <a:stretch/>
        </p:blipFill>
        <p:spPr>
          <a:xfrm>
            <a:off x="8581710" y="3255801"/>
            <a:ext cx="3144898" cy="3480849"/>
          </a:xfrm>
          <a:prstGeom prst="rect">
            <a:avLst/>
          </a:prstGeom>
          <a:noFill/>
          <a:ln>
            <a:noFill/>
          </a:ln>
        </p:spPr>
      </p:pic>
      <p:sp>
        <p:nvSpPr>
          <p:cNvPr id="684" name="Google Shape;684;g9e4ccc3e29_0_8"/>
          <p:cNvSpPr txBox="1">
            <a:spLocks noGrp="1"/>
          </p:cNvSpPr>
          <p:nvPr>
            <p:ph type="body" idx="1"/>
          </p:nvPr>
        </p:nvSpPr>
        <p:spPr>
          <a:xfrm>
            <a:off x="886408" y="2332652"/>
            <a:ext cx="10748865" cy="11656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a:highlight>
                  <a:srgbClr val="FFFFFF"/>
                </a:highlight>
              </a:rPr>
              <a:t>Abimaterjal selle kohta, kuidas küberkiusamist ära tunda, ennetada ja lõpetada</a:t>
            </a:r>
            <a:r>
              <a:rPr lang="ru-RU" sz="2200">
                <a:solidFill>
                  <a:srgbClr val="000000"/>
                </a:solidFill>
              </a:rPr>
              <a:t> </a:t>
            </a:r>
            <a:endParaRPr sz="2200">
              <a:solidFill>
                <a:srgbClr val="000000"/>
              </a:solidFill>
            </a:endParaRPr>
          </a:p>
          <a:p>
            <a:pPr marL="0" lvl="0" indent="0" algn="ctr" rtl="0">
              <a:lnSpc>
                <a:spcPct val="100000"/>
              </a:lnSpc>
              <a:spcBef>
                <a:spcPts val="0"/>
              </a:spcBef>
              <a:spcAft>
                <a:spcPts val="0"/>
              </a:spcAft>
              <a:buSzPts val="2800"/>
              <a:buNone/>
            </a:pPr>
            <a:r>
              <a:rPr lang="ru-RU" sz="2200">
                <a:solidFill>
                  <a:srgbClr val="000000"/>
                </a:solidFill>
              </a:rPr>
              <a:t>ning selgitused digitaalse keskkonna ohtudest ja riskidest</a:t>
            </a:r>
            <a:r>
              <a:rPr lang="ru-RU" sz="2200">
                <a:highlight>
                  <a:srgbClr val="FFFFFF"/>
                </a:highlight>
              </a:rPr>
              <a:t>:</a:t>
            </a:r>
            <a:endParaRPr sz="2200">
              <a:highlight>
                <a:srgbClr val="FFFFFF"/>
              </a:highlight>
            </a:endParaRPr>
          </a:p>
          <a:p>
            <a:pPr marL="0" lvl="0" indent="0" algn="ctr" rtl="0">
              <a:lnSpc>
                <a:spcPct val="100000"/>
              </a:lnSpc>
              <a:spcBef>
                <a:spcPts val="0"/>
              </a:spcBef>
              <a:spcAft>
                <a:spcPts val="0"/>
              </a:spcAft>
              <a:buSzPts val="2800"/>
              <a:buNone/>
            </a:pPr>
            <a:endParaRPr sz="2200" b="1">
              <a:highlight>
                <a:srgbClr val="FFFFFF"/>
              </a:highlight>
            </a:endParaRPr>
          </a:p>
          <a:p>
            <a:pPr marL="0" lvl="0" indent="0" algn="ctr" rtl="0">
              <a:lnSpc>
                <a:spcPct val="100000"/>
              </a:lnSpc>
              <a:spcBef>
                <a:spcPts val="0"/>
              </a:spcBef>
              <a:spcAft>
                <a:spcPts val="0"/>
              </a:spcAft>
              <a:buSzPts val="2800"/>
              <a:buNone/>
            </a:pPr>
            <a:r>
              <a:rPr lang="ru-RU" sz="2400" b="1">
                <a:solidFill>
                  <a:srgbClr val="000000"/>
                </a:solidFill>
              </a:rPr>
              <a:t>www.targaltinternetis.ee  </a:t>
            </a:r>
            <a:endParaRPr sz="2400" b="1">
              <a:solidFill>
                <a:srgbClr val="000000"/>
              </a:solidFill>
            </a:endParaRPr>
          </a:p>
          <a:p>
            <a:pPr marL="0" lvl="0" indent="0" algn="ctr" rtl="0">
              <a:lnSpc>
                <a:spcPct val="100000"/>
              </a:lnSpc>
              <a:spcBef>
                <a:spcPts val="0"/>
              </a:spcBef>
              <a:spcAft>
                <a:spcPts val="0"/>
              </a:spcAft>
              <a:buSzPts val="2800"/>
              <a:buNone/>
            </a:pPr>
            <a:r>
              <a:rPr lang="ru-RU" sz="2400" b="1">
                <a:solidFill>
                  <a:srgbClr val="000000"/>
                </a:solidFill>
              </a:rPr>
              <a:t>www.suurimjulgus.ee</a:t>
            </a:r>
            <a:endParaRPr sz="2400" b="1">
              <a:solidFill>
                <a:srgbClr val="000000"/>
              </a:solidFill>
            </a:endParaRPr>
          </a:p>
          <a:p>
            <a:pPr marL="0" lvl="0" indent="0" algn="l" rtl="0">
              <a:lnSpc>
                <a:spcPct val="90000"/>
              </a:lnSpc>
              <a:spcBef>
                <a:spcPts val="1000"/>
              </a:spcBef>
              <a:spcAft>
                <a:spcPts val="0"/>
              </a:spcAft>
              <a:buSzPts val="2800"/>
              <a:buNone/>
            </a:pPr>
            <a:endParaRPr/>
          </a:p>
        </p:txBody>
      </p:sp>
      <p:sp>
        <p:nvSpPr>
          <p:cNvPr id="685" name="Google Shape;685;g9e4ccc3e29_0_8"/>
          <p:cNvSpPr txBox="1"/>
          <p:nvPr/>
        </p:nvSpPr>
        <p:spPr>
          <a:xfrm>
            <a:off x="466530" y="1063075"/>
            <a:ext cx="11420669" cy="672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LAPSEVANEM ON EESKUJU </a:t>
            </a:r>
            <a:endParaRPr sz="3200" b="1" i="0" u="none" strike="noStrike" cap="none">
              <a:solidFill>
                <a:schemeClr val="dk1"/>
              </a:solidFill>
              <a:highlight>
                <a:srgbClr val="FFFFFF"/>
              </a:highlight>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ru-RU" sz="3200" b="1" i="0" u="none" strike="noStrike" cap="none">
                <a:solidFill>
                  <a:schemeClr val="dk1"/>
                </a:solidFill>
                <a:highlight>
                  <a:srgbClr val="FFFFFF"/>
                </a:highlight>
                <a:latin typeface="Arial"/>
                <a:ea typeface="Arial"/>
                <a:cs typeface="Arial"/>
                <a:sym typeface="Arial"/>
              </a:rPr>
              <a:t>DIGIVAHENDITE KASUTAMISEL </a:t>
            </a:r>
            <a:endParaRPr sz="3200" b="0" i="0" u="none" strike="noStrike" cap="none">
              <a:solidFill>
                <a:schemeClr val="dk1"/>
              </a:solidFill>
              <a:highlight>
                <a:srgbClr val="FFFFFF"/>
              </a:highlight>
              <a:latin typeface="Arial"/>
              <a:ea typeface="Arial"/>
              <a:cs typeface="Arial"/>
              <a:sym typeface="Arial"/>
            </a:endParaRPr>
          </a:p>
        </p:txBody>
      </p:sp>
      <p:pic>
        <p:nvPicPr>
          <p:cNvPr id="686" name="Google Shape;686;g9e4ccc3e29_0_8"/>
          <p:cNvPicPr preferRelativeResize="0"/>
          <p:nvPr/>
        </p:nvPicPr>
        <p:blipFill rotWithShape="1">
          <a:blip r:embed="rId4">
            <a:alphaModFix/>
          </a:blip>
          <a:srcRect/>
          <a:stretch/>
        </p:blipFill>
        <p:spPr>
          <a:xfrm>
            <a:off x="541286" y="3213406"/>
            <a:ext cx="3724824" cy="33610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Shape 690"/>
        <p:cNvGrpSpPr/>
        <p:nvPr/>
      </p:nvGrpSpPr>
      <p:grpSpPr>
        <a:xfrm>
          <a:off x="0" y="0"/>
          <a:ext cx="0" cy="0"/>
          <a:chOff x="0" y="0"/>
          <a:chExt cx="0" cy="0"/>
        </a:xfrm>
      </p:grpSpPr>
      <p:sp>
        <p:nvSpPr>
          <p:cNvPr id="691" name="Google Shape;691;p39"/>
          <p:cNvSpPr txBox="1">
            <a:spLocks noGrp="1"/>
          </p:cNvSpPr>
          <p:nvPr>
            <p:ph type="title"/>
          </p:nvPr>
        </p:nvSpPr>
        <p:spPr>
          <a:xfrm>
            <a:off x="531845" y="5418950"/>
            <a:ext cx="8443905" cy="60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200"/>
              <a:buFont typeface="Arial"/>
              <a:buNone/>
            </a:pPr>
            <a:r>
              <a:rPr lang="ru-RU" sz="2200">
                <a:solidFill>
                  <a:srgbClr val="000000"/>
                </a:solidFill>
              </a:rPr>
              <a:t>Kui vanem ei oska last aidata, peab vanem leidma endale abi.</a:t>
            </a:r>
            <a:endParaRPr sz="2200">
              <a:solidFill>
                <a:srgbClr val="000000"/>
              </a:solidFill>
            </a:endParaRPr>
          </a:p>
        </p:txBody>
      </p:sp>
      <p:sp>
        <p:nvSpPr>
          <p:cNvPr id="692" name="Google Shape;692;p39"/>
          <p:cNvSpPr txBox="1">
            <a:spLocks noGrp="1"/>
          </p:cNvSpPr>
          <p:nvPr>
            <p:ph type="body" idx="1"/>
          </p:nvPr>
        </p:nvSpPr>
        <p:spPr>
          <a:xfrm>
            <a:off x="1203050" y="1690250"/>
            <a:ext cx="7647900" cy="3158400"/>
          </a:xfrm>
          <a:prstGeom prst="rect">
            <a:avLst/>
          </a:prstGeom>
          <a:noFill/>
          <a:ln>
            <a:noFill/>
          </a:ln>
        </p:spPr>
        <p:txBody>
          <a:bodyPr spcFirstLastPara="1" wrap="square" lIns="91425" tIns="45700" rIns="91425" bIns="45700" anchor="t" anchorCtr="0">
            <a:noAutofit/>
          </a:bodyPr>
          <a:lstStyle/>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Ükski laps ei taha „halb laps” olla.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Mida halvemini laps käitub, seda suuremas hädas ta on – see ongi lapse viis abi paluda. </a:t>
            </a:r>
            <a:endParaRPr sz="2200">
              <a:solidFill>
                <a:srgbClr val="000000"/>
              </a:solidFill>
            </a:endParaRPr>
          </a:p>
          <a:p>
            <a:pPr marL="457200" lvl="0" indent="-368300" algn="l" rtl="0">
              <a:lnSpc>
                <a:spcPct val="90000"/>
              </a:lnSpc>
              <a:spcBef>
                <a:spcPts val="1000"/>
              </a:spcBef>
              <a:spcAft>
                <a:spcPts val="0"/>
              </a:spcAft>
              <a:buClr>
                <a:srgbClr val="000000"/>
              </a:buClr>
              <a:buSzPts val="2200"/>
              <a:buChar char="•"/>
            </a:pPr>
            <a:r>
              <a:rPr lang="ru-RU" sz="2200">
                <a:solidFill>
                  <a:srgbClr val="000000"/>
                </a:solidFill>
              </a:rPr>
              <a:t>Laps peab oma tegude eest vastutama, aga täiskasvanute kohustus on tagada talle turvaline keskkond ja usalduslik õhkkond.</a:t>
            </a:r>
            <a:endParaRPr sz="2200">
              <a:solidFill>
                <a:srgbClr val="000000"/>
              </a:solidFill>
            </a:endParaRPr>
          </a:p>
          <a:p>
            <a:pPr marL="457200" lvl="0" indent="0" algn="l" rtl="0">
              <a:lnSpc>
                <a:spcPct val="90000"/>
              </a:lnSpc>
              <a:spcBef>
                <a:spcPts val="1000"/>
              </a:spcBef>
              <a:spcAft>
                <a:spcPts val="0"/>
              </a:spcAft>
              <a:buSzPts val="2800"/>
              <a:buNone/>
            </a:pPr>
            <a:endParaRPr sz="2200">
              <a:solidFill>
                <a:srgbClr val="000000"/>
              </a:solidFill>
            </a:endParaRPr>
          </a:p>
          <a:p>
            <a:pPr marL="457200" lvl="0" indent="-368300" algn="l" rtl="0">
              <a:lnSpc>
                <a:spcPct val="90000"/>
              </a:lnSpc>
              <a:spcBef>
                <a:spcPts val="0"/>
              </a:spcBef>
              <a:spcAft>
                <a:spcPts val="0"/>
              </a:spcAft>
              <a:buClr>
                <a:srgbClr val="000000"/>
              </a:buClr>
              <a:buSzPts val="2200"/>
              <a:buChar char="•"/>
            </a:pPr>
            <a:r>
              <a:rPr lang="ru-RU" sz="2200">
                <a:solidFill>
                  <a:srgbClr val="000000"/>
                </a:solidFill>
              </a:rPr>
              <a:t>Laste füüsiline karistamine keelati Eestis 2016. aastal.</a:t>
            </a:r>
            <a:endParaRPr sz="2200">
              <a:solidFill>
                <a:srgbClr val="000000"/>
              </a:solidFill>
            </a:endParaRPr>
          </a:p>
        </p:txBody>
      </p:sp>
      <p:pic>
        <p:nvPicPr>
          <p:cNvPr id="693" name="Google Shape;693;p39"/>
          <p:cNvPicPr preferRelativeResize="0"/>
          <p:nvPr/>
        </p:nvPicPr>
        <p:blipFill rotWithShape="1">
          <a:blip r:embed="rId3">
            <a:alphaModFix/>
          </a:blip>
          <a:srcRect l="14019" t="16943" r="7306" b="6526"/>
          <a:stretch/>
        </p:blipFill>
        <p:spPr>
          <a:xfrm>
            <a:off x="8975600" y="2028000"/>
            <a:ext cx="2684375" cy="2801997"/>
          </a:xfrm>
          <a:prstGeom prst="rect">
            <a:avLst/>
          </a:prstGeom>
          <a:noFill/>
          <a:ln>
            <a:noFill/>
          </a:ln>
        </p:spPr>
      </p:pic>
      <p:pic>
        <p:nvPicPr>
          <p:cNvPr id="694" name="Google Shape;694;p39"/>
          <p:cNvPicPr preferRelativeResize="0"/>
          <p:nvPr/>
        </p:nvPicPr>
        <p:blipFill rotWithShape="1">
          <a:blip r:embed="rId4">
            <a:alphaModFix/>
          </a:blip>
          <a:srcRect/>
          <a:stretch/>
        </p:blipFill>
        <p:spPr>
          <a:xfrm>
            <a:off x="9293290" y="5253382"/>
            <a:ext cx="2553478" cy="811516"/>
          </a:xfrm>
          <a:prstGeom prst="rect">
            <a:avLst/>
          </a:prstGeom>
          <a:noFill/>
          <a:ln>
            <a:noFill/>
          </a:ln>
        </p:spPr>
      </p:pic>
      <p:sp>
        <p:nvSpPr>
          <p:cNvPr id="695" name="Google Shape;695;p39"/>
          <p:cNvSpPr txBox="1">
            <a:spLocks noGrp="1"/>
          </p:cNvSpPr>
          <p:nvPr>
            <p:ph type="title"/>
          </p:nvPr>
        </p:nvSpPr>
        <p:spPr>
          <a:xfrm>
            <a:off x="774441" y="876300"/>
            <a:ext cx="10739535" cy="606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3200"/>
              <a:buFont typeface="Arial"/>
              <a:buNone/>
            </a:pPr>
            <a:r>
              <a:rPr lang="ru-RU">
                <a:solidFill>
                  <a:srgbClr val="000000"/>
                </a:solidFill>
              </a:rPr>
              <a:t>HALVASTI KÄITUV LAPS OTSIB SISIMAS TEIE ABI </a:t>
            </a:r>
            <a:endParaRPr>
              <a:solidFill>
                <a:srgbClr val="0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9e40148c1d_0_125"/>
          <p:cNvSpPr txBox="1">
            <a:spLocks noGrp="1"/>
          </p:cNvSpPr>
          <p:nvPr>
            <p:ph type="title"/>
          </p:nvPr>
        </p:nvSpPr>
        <p:spPr>
          <a:xfrm>
            <a:off x="755780" y="851250"/>
            <a:ext cx="106742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LAPS VAJAB ÕNNELIKU JA RAHULIKKU VANEMAT</a:t>
            </a:r>
            <a:endParaRPr>
              <a:solidFill>
                <a:srgbClr val="000000"/>
              </a:solidFill>
            </a:endParaRPr>
          </a:p>
        </p:txBody>
      </p:sp>
      <p:sp>
        <p:nvSpPr>
          <p:cNvPr id="702" name="Google Shape;702;g9e40148c1d_0_125"/>
          <p:cNvSpPr txBox="1">
            <a:spLocks noGrp="1"/>
          </p:cNvSpPr>
          <p:nvPr>
            <p:ph type="body" idx="1"/>
          </p:nvPr>
        </p:nvSpPr>
        <p:spPr>
          <a:xfrm>
            <a:off x="1007706" y="1740300"/>
            <a:ext cx="9882519" cy="1186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800"/>
              <a:buNone/>
            </a:pPr>
            <a:r>
              <a:rPr lang="ru-RU" sz="1900"/>
              <a:t>Selleks, et teisi armastada, tuleb kõigepealt õppida armastama ennast. Õppida hoolitsema oma vajaduste eest - oma n-ö tassi täitma ja akusid laadima. </a:t>
            </a:r>
            <a:endParaRPr sz="1900"/>
          </a:p>
          <a:p>
            <a:pPr marL="0" lvl="0" indent="0" algn="just" rtl="0">
              <a:lnSpc>
                <a:spcPct val="90000"/>
              </a:lnSpc>
              <a:spcBef>
                <a:spcPts val="1000"/>
              </a:spcBef>
              <a:spcAft>
                <a:spcPts val="0"/>
              </a:spcAft>
              <a:buSzPts val="2800"/>
              <a:buNone/>
            </a:pPr>
            <a:r>
              <a:rPr lang="ru-RU" sz="1900"/>
              <a:t>Hea suhe lapsega algab heast suhest iseendaga.</a:t>
            </a:r>
            <a:endParaRPr sz="1900"/>
          </a:p>
        </p:txBody>
      </p:sp>
      <p:pic>
        <p:nvPicPr>
          <p:cNvPr id="703" name="Google Shape;703;g9e40148c1d_0_125"/>
          <p:cNvPicPr preferRelativeResize="0"/>
          <p:nvPr/>
        </p:nvPicPr>
        <p:blipFill rotWithShape="1">
          <a:blip r:embed="rId3">
            <a:alphaModFix/>
          </a:blip>
          <a:srcRect/>
          <a:stretch/>
        </p:blipFill>
        <p:spPr>
          <a:xfrm>
            <a:off x="1558575" y="3333150"/>
            <a:ext cx="5469750" cy="2210855"/>
          </a:xfrm>
          <a:prstGeom prst="rect">
            <a:avLst/>
          </a:prstGeom>
          <a:noFill/>
          <a:ln>
            <a:noFill/>
          </a:ln>
        </p:spPr>
      </p:pic>
      <p:pic>
        <p:nvPicPr>
          <p:cNvPr id="704" name="Google Shape;704;g9e40148c1d_0_125"/>
          <p:cNvPicPr preferRelativeResize="0"/>
          <p:nvPr/>
        </p:nvPicPr>
        <p:blipFill rotWithShape="1">
          <a:blip r:embed="rId4">
            <a:alphaModFix/>
          </a:blip>
          <a:srcRect/>
          <a:stretch/>
        </p:blipFill>
        <p:spPr>
          <a:xfrm>
            <a:off x="7529525" y="5347799"/>
            <a:ext cx="3843200" cy="721525"/>
          </a:xfrm>
          <a:prstGeom prst="rect">
            <a:avLst/>
          </a:prstGeom>
          <a:noFill/>
          <a:ln>
            <a:noFill/>
          </a:ln>
        </p:spPr>
      </p:pic>
      <p:sp>
        <p:nvSpPr>
          <p:cNvPr id="705" name="Google Shape;705;g9e40148c1d_0_125"/>
          <p:cNvSpPr txBox="1">
            <a:spLocks noGrp="1"/>
          </p:cNvSpPr>
          <p:nvPr>
            <p:ph type="body" idx="1"/>
          </p:nvPr>
        </p:nvSpPr>
        <p:spPr>
          <a:xfrm>
            <a:off x="7330725" y="3614363"/>
            <a:ext cx="4240800" cy="142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800"/>
              <a:buNone/>
            </a:pPr>
            <a:r>
              <a:rPr lang="ru-RU" sz="1800"/>
              <a:t>Lapsele turvalise arengukeskkonna pakkumiseks on ema-isa kohus hoolitseda ka iseenda vaimse ja füüsilise tervise eest ning hoida oma paarisuhet.</a:t>
            </a:r>
            <a:endParaRPr sz="1800"/>
          </a:p>
          <a:p>
            <a:pPr marL="0" lvl="0" indent="0" algn="just" rtl="0">
              <a:lnSpc>
                <a:spcPct val="90000"/>
              </a:lnSpc>
              <a:spcBef>
                <a:spcPts val="1000"/>
              </a:spcBef>
              <a:spcAft>
                <a:spcPts val="0"/>
              </a:spcAft>
              <a:buSzPts val="2800"/>
              <a:buNone/>
            </a:pPr>
            <a:endParaRPr sz="18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Shape 709"/>
        <p:cNvGrpSpPr/>
        <p:nvPr/>
      </p:nvGrpSpPr>
      <p:grpSpPr>
        <a:xfrm>
          <a:off x="0" y="0"/>
          <a:ext cx="0" cy="0"/>
          <a:chOff x="0" y="0"/>
          <a:chExt cx="0" cy="0"/>
        </a:xfrm>
      </p:grpSpPr>
      <p:pic>
        <p:nvPicPr>
          <p:cNvPr id="710" name="Google Shape;710;p99"/>
          <p:cNvPicPr preferRelativeResize="0"/>
          <p:nvPr/>
        </p:nvPicPr>
        <p:blipFill rotWithShape="1">
          <a:blip r:embed="rId3">
            <a:alphaModFix/>
          </a:blip>
          <a:srcRect/>
          <a:stretch/>
        </p:blipFill>
        <p:spPr>
          <a:xfrm>
            <a:off x="2936288" y="1259633"/>
            <a:ext cx="6133067" cy="5490666"/>
          </a:xfrm>
          <a:prstGeom prst="rect">
            <a:avLst/>
          </a:prstGeom>
          <a:noFill/>
          <a:ln>
            <a:noFill/>
          </a:ln>
        </p:spPr>
      </p:pic>
      <p:sp>
        <p:nvSpPr>
          <p:cNvPr id="711" name="Google Shape;711;p99"/>
          <p:cNvSpPr txBox="1">
            <a:spLocks noGrp="1"/>
          </p:cNvSpPr>
          <p:nvPr>
            <p:ph type="title"/>
          </p:nvPr>
        </p:nvSpPr>
        <p:spPr>
          <a:xfrm>
            <a:off x="1352939" y="438350"/>
            <a:ext cx="9759820" cy="483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3200"/>
              <a:buNone/>
            </a:pPr>
            <a:r>
              <a:rPr lang="ru-RU">
                <a:solidFill>
                  <a:srgbClr val="000000"/>
                </a:solidFill>
              </a:rPr>
              <a:t>ABI SAAB KÜSIDA NII LAPS KUI KA VANEM</a:t>
            </a:r>
            <a:endParaRPr>
              <a:solidFill>
                <a:srgbClr val="0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Shape 716"/>
        <p:cNvGrpSpPr/>
        <p:nvPr/>
      </p:nvGrpSpPr>
      <p:grpSpPr>
        <a:xfrm>
          <a:off x="0" y="0"/>
          <a:ext cx="0" cy="0"/>
          <a:chOff x="0" y="0"/>
          <a:chExt cx="0" cy="0"/>
        </a:xfrm>
      </p:grpSpPr>
      <p:sp>
        <p:nvSpPr>
          <p:cNvPr id="717" name="Google Shape;717;g948f79ef19_0_0"/>
          <p:cNvSpPr txBox="1">
            <a:spLocks noGrp="1"/>
          </p:cNvSpPr>
          <p:nvPr>
            <p:ph type="title"/>
          </p:nvPr>
        </p:nvSpPr>
        <p:spPr>
          <a:xfrm>
            <a:off x="2304661" y="1706267"/>
            <a:ext cx="7548466" cy="661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SzPts val="3200"/>
              <a:buNone/>
            </a:pPr>
            <a:r>
              <a:rPr lang="ru-RU">
                <a:solidFill>
                  <a:srgbClr val="000000"/>
                </a:solidFill>
              </a:rPr>
              <a:t>Tagasiside ja küsimused? </a:t>
            </a:r>
            <a:endParaRPr>
              <a:solidFill>
                <a:srgbClr val="000000"/>
              </a:solidFill>
            </a:endParaRPr>
          </a:p>
        </p:txBody>
      </p:sp>
      <p:pic>
        <p:nvPicPr>
          <p:cNvPr id="718" name="Google Shape;718;g948f79ef19_0_0"/>
          <p:cNvPicPr preferRelativeResize="0"/>
          <p:nvPr/>
        </p:nvPicPr>
        <p:blipFill rotWithShape="1">
          <a:blip r:embed="rId3">
            <a:alphaModFix/>
          </a:blip>
          <a:srcRect/>
          <a:stretch/>
        </p:blipFill>
        <p:spPr>
          <a:xfrm>
            <a:off x="3941375" y="2367725"/>
            <a:ext cx="4093851" cy="3919051"/>
          </a:xfrm>
          <a:prstGeom prst="rect">
            <a:avLst/>
          </a:prstGeom>
          <a:noFill/>
          <a:ln>
            <a:noFill/>
          </a:ln>
        </p:spPr>
      </p:pic>
      <p:pic>
        <p:nvPicPr>
          <p:cNvPr id="719" name="Google Shape;719;g948f79ef19_0_0"/>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976de88d53_0_139"/>
          <p:cNvSpPr txBox="1">
            <a:spLocks noGrp="1"/>
          </p:cNvSpPr>
          <p:nvPr>
            <p:ph type="title"/>
          </p:nvPr>
        </p:nvSpPr>
        <p:spPr>
          <a:xfrm>
            <a:off x="546225" y="1775550"/>
            <a:ext cx="8013300" cy="1003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800"/>
              <a:buFont typeface="Arial"/>
              <a:buNone/>
            </a:pPr>
            <a:r>
              <a:rPr lang="ru-RU">
                <a:solidFill>
                  <a:srgbClr val="000000"/>
                </a:solidFill>
              </a:rPr>
              <a:t>“Kiusamisest vabaks!” </a:t>
            </a:r>
            <a:br>
              <a:rPr lang="ru-RU">
                <a:solidFill>
                  <a:srgbClr val="000000"/>
                </a:solidFill>
              </a:rPr>
            </a:br>
            <a:r>
              <a:rPr lang="ru-RU">
                <a:solidFill>
                  <a:srgbClr val="000000"/>
                </a:solidFill>
              </a:rPr>
              <a:t>ühisürituse  planeerimine</a:t>
            </a:r>
            <a:endParaRPr>
              <a:solidFill>
                <a:srgbClr val="000000"/>
              </a:solidFill>
            </a:endParaRPr>
          </a:p>
        </p:txBody>
      </p:sp>
      <p:sp>
        <p:nvSpPr>
          <p:cNvPr id="726" name="Google Shape;726;g976de88d53_0_139"/>
          <p:cNvSpPr txBox="1">
            <a:spLocks noGrp="1"/>
          </p:cNvSpPr>
          <p:nvPr>
            <p:ph type="body" idx="1"/>
          </p:nvPr>
        </p:nvSpPr>
        <p:spPr>
          <a:xfrm>
            <a:off x="470150" y="3136625"/>
            <a:ext cx="7155900" cy="2259600"/>
          </a:xfrm>
          <a:prstGeom prst="rect">
            <a:avLst/>
          </a:prstGeom>
          <a:noFill/>
          <a:ln>
            <a:noFill/>
          </a:ln>
        </p:spPr>
        <p:txBody>
          <a:bodyPr spcFirstLastPara="1" wrap="square" lIns="91425" tIns="45700" rIns="91425" bIns="45700" anchor="t" anchorCtr="0">
            <a:noAutofit/>
          </a:bodyPr>
          <a:lstStyle/>
          <a:p>
            <a:pPr marL="457200" lvl="0" indent="-368300" algn="l" rtl="0">
              <a:lnSpc>
                <a:spcPct val="150000"/>
              </a:lnSpc>
              <a:spcBef>
                <a:spcPts val="1000"/>
              </a:spcBef>
              <a:spcAft>
                <a:spcPts val="0"/>
              </a:spcAft>
              <a:buSzPts val="2200"/>
              <a:buChar char="•"/>
            </a:pPr>
            <a:r>
              <a:rPr lang="ru-RU" sz="2200"/>
              <a:t>Milline võiks olla järgmine ühisüritus, kus arvestame heaks kaaslaseks olemise põhimõtetega? </a:t>
            </a:r>
            <a:endParaRPr sz="2200"/>
          </a:p>
          <a:p>
            <a:pPr marL="457200" lvl="0" indent="-368300" algn="l" rtl="0">
              <a:lnSpc>
                <a:spcPct val="150000"/>
              </a:lnSpc>
              <a:spcBef>
                <a:spcPts val="0"/>
              </a:spcBef>
              <a:spcAft>
                <a:spcPts val="0"/>
              </a:spcAft>
              <a:buSzPts val="2200"/>
              <a:buChar char="•"/>
            </a:pPr>
            <a:r>
              <a:rPr lang="ru-RU" sz="2200"/>
              <a:t>Kas ja kuidas saame kaasata programmi maskotti Sõber Karu? </a:t>
            </a:r>
            <a:endParaRPr sz="2200"/>
          </a:p>
        </p:txBody>
      </p:sp>
      <p:pic>
        <p:nvPicPr>
          <p:cNvPr id="727" name="Google Shape;727;g976de88d53_0_139"/>
          <p:cNvPicPr preferRelativeResize="0"/>
          <p:nvPr/>
        </p:nvPicPr>
        <p:blipFill rotWithShape="1">
          <a:blip r:embed="rId3">
            <a:alphaModFix/>
          </a:blip>
          <a:srcRect/>
          <a:stretch/>
        </p:blipFill>
        <p:spPr>
          <a:xfrm>
            <a:off x="8487875" y="1775550"/>
            <a:ext cx="3449225" cy="4598976"/>
          </a:xfrm>
          <a:prstGeom prst="rect">
            <a:avLst/>
          </a:prstGeom>
          <a:noFill/>
          <a:ln>
            <a:noFill/>
          </a:ln>
        </p:spPr>
      </p:pic>
      <p:pic>
        <p:nvPicPr>
          <p:cNvPr id="728" name="Google Shape;728;g976de88d53_0_139"/>
          <p:cNvPicPr preferRelativeResize="0"/>
          <p:nvPr/>
        </p:nvPicPr>
        <p:blipFill rotWithShape="1">
          <a:blip r:embed="rId4">
            <a:alphaModFix/>
          </a:blip>
          <a:srcRect t="5226" b="15218"/>
          <a:stretch/>
        </p:blipFill>
        <p:spPr>
          <a:xfrm>
            <a:off x="0" y="0"/>
            <a:ext cx="12191999" cy="11851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Shape 732"/>
        <p:cNvGrpSpPr/>
        <p:nvPr/>
      </p:nvGrpSpPr>
      <p:grpSpPr>
        <a:xfrm>
          <a:off x="0" y="0"/>
          <a:ext cx="0" cy="0"/>
          <a:chOff x="0" y="0"/>
          <a:chExt cx="0" cy="0"/>
        </a:xfrm>
      </p:grpSpPr>
      <p:sp>
        <p:nvSpPr>
          <p:cNvPr id="733" name="Google Shape;733;p23"/>
          <p:cNvSpPr txBox="1">
            <a:spLocks noGrp="1"/>
          </p:cNvSpPr>
          <p:nvPr>
            <p:ph type="body" idx="1"/>
          </p:nvPr>
        </p:nvSpPr>
        <p:spPr>
          <a:xfrm>
            <a:off x="1222050" y="1536050"/>
            <a:ext cx="9747900" cy="114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2200" b="1">
                <a:solidFill>
                  <a:srgbClr val="000000"/>
                </a:solidFill>
              </a:rPr>
              <a:t>Kiusamine ei ole lapse arengu loomulik ega vajalik osa. </a:t>
            </a:r>
            <a:endParaRPr sz="2200" b="1">
              <a:solidFill>
                <a:srgbClr val="000000"/>
              </a:solidFill>
            </a:endParaRPr>
          </a:p>
          <a:p>
            <a:pPr marL="0" lvl="0" indent="0" algn="ctr" rtl="0">
              <a:lnSpc>
                <a:spcPct val="100000"/>
              </a:lnSpc>
              <a:spcBef>
                <a:spcPts val="0"/>
              </a:spcBef>
              <a:spcAft>
                <a:spcPts val="0"/>
              </a:spcAft>
              <a:buSzPts val="2800"/>
              <a:buNone/>
            </a:pPr>
            <a:r>
              <a:rPr lang="ru-RU" sz="2200" b="1">
                <a:solidFill>
                  <a:srgbClr val="000000"/>
                </a:solidFill>
              </a:rPr>
              <a:t>See on meie, täiskasvanute, kohustus kiusamist ennetada ja lõpetada </a:t>
            </a:r>
            <a:endParaRPr sz="2200">
              <a:solidFill>
                <a:srgbClr val="000000"/>
              </a:solidFill>
            </a:endParaRPr>
          </a:p>
          <a:p>
            <a:pPr marL="0" lvl="0" indent="0" algn="ctr" rtl="0">
              <a:lnSpc>
                <a:spcPct val="100000"/>
              </a:lnSpc>
              <a:spcBef>
                <a:spcPts val="0"/>
              </a:spcBef>
              <a:spcAft>
                <a:spcPts val="0"/>
              </a:spcAft>
              <a:buSzPts val="2800"/>
              <a:buNone/>
            </a:pPr>
            <a:r>
              <a:rPr lang="ru-RU" sz="2200" b="1">
                <a:solidFill>
                  <a:srgbClr val="000000"/>
                </a:solidFill>
              </a:rPr>
              <a:t>ning seda ise mitte provotseerida </a:t>
            </a:r>
            <a:endParaRPr sz="22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pic>
        <p:nvPicPr>
          <p:cNvPr id="734" name="Google Shape;734;p23"/>
          <p:cNvPicPr preferRelativeResize="0"/>
          <p:nvPr/>
        </p:nvPicPr>
        <p:blipFill rotWithShape="1">
          <a:blip r:embed="rId3">
            <a:alphaModFix/>
          </a:blip>
          <a:srcRect t="5060" r="2123"/>
          <a:stretch/>
        </p:blipFill>
        <p:spPr>
          <a:xfrm>
            <a:off x="3139575" y="2872775"/>
            <a:ext cx="3471352" cy="2993027"/>
          </a:xfrm>
          <a:prstGeom prst="rect">
            <a:avLst/>
          </a:prstGeom>
          <a:noFill/>
          <a:ln>
            <a:noFill/>
          </a:ln>
        </p:spPr>
      </p:pic>
      <p:pic>
        <p:nvPicPr>
          <p:cNvPr id="735" name="Google Shape;735;p23"/>
          <p:cNvPicPr preferRelativeResize="0"/>
          <p:nvPr/>
        </p:nvPicPr>
        <p:blipFill rotWithShape="1">
          <a:blip r:embed="rId4">
            <a:alphaModFix/>
          </a:blip>
          <a:srcRect/>
          <a:stretch/>
        </p:blipFill>
        <p:spPr>
          <a:xfrm>
            <a:off x="7648025" y="2986475"/>
            <a:ext cx="2134486" cy="2713638"/>
          </a:xfrm>
          <a:prstGeom prst="rect">
            <a:avLst/>
          </a:prstGeom>
          <a:noFill/>
          <a:ln>
            <a:noFill/>
          </a:ln>
        </p:spPr>
      </p:pic>
      <p:sp>
        <p:nvSpPr>
          <p:cNvPr id="736" name="Google Shape;736;p23"/>
          <p:cNvSpPr txBox="1"/>
          <p:nvPr/>
        </p:nvSpPr>
        <p:spPr>
          <a:xfrm>
            <a:off x="9447401" y="4439500"/>
            <a:ext cx="14742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kodus.</a:t>
            </a:r>
            <a:endParaRPr sz="1800" b="0" i="0" u="none" strike="noStrike" cap="none">
              <a:solidFill>
                <a:srgbClr val="000000"/>
              </a:solidFill>
              <a:latin typeface="Arial"/>
              <a:ea typeface="Arial"/>
              <a:cs typeface="Arial"/>
              <a:sym typeface="Arial"/>
            </a:endParaRPr>
          </a:p>
        </p:txBody>
      </p:sp>
      <p:sp>
        <p:nvSpPr>
          <p:cNvPr id="737" name="Google Shape;737;p23"/>
          <p:cNvSpPr txBox="1"/>
          <p:nvPr/>
        </p:nvSpPr>
        <p:spPr>
          <a:xfrm>
            <a:off x="1007425" y="4439500"/>
            <a:ext cx="2088600" cy="6300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haridusasutuses </a:t>
            </a:r>
            <a:endParaRPr sz="1800" b="0" i="0" u="none" strike="noStrike" cap="none">
              <a:solidFill>
                <a:srgbClr val="000000"/>
              </a:solidFill>
              <a:latin typeface="Arial"/>
              <a:ea typeface="Arial"/>
              <a:cs typeface="Arial"/>
              <a:sym typeface="Arial"/>
            </a:endParaRPr>
          </a:p>
        </p:txBody>
      </p:sp>
      <p:sp>
        <p:nvSpPr>
          <p:cNvPr id="738" name="Google Shape;738;p23"/>
          <p:cNvSpPr txBox="1"/>
          <p:nvPr/>
        </p:nvSpPr>
        <p:spPr>
          <a:xfrm>
            <a:off x="6906474" y="4439498"/>
            <a:ext cx="576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1000"/>
              </a:spcBef>
              <a:spcAft>
                <a:spcPts val="0"/>
              </a:spcAft>
              <a:buClr>
                <a:srgbClr val="000000"/>
              </a:buClr>
              <a:buSzPts val="2220"/>
              <a:buFont typeface="Arial"/>
              <a:buNone/>
            </a:pPr>
            <a:r>
              <a:rPr lang="ru-RU" sz="1800" b="1" i="0" u="none" strike="noStrike" cap="none">
                <a:solidFill>
                  <a:srgbClr val="000000"/>
                </a:solidFill>
                <a:latin typeface="Arial"/>
                <a:ea typeface="Arial"/>
                <a:cs typeface="Arial"/>
                <a:sym typeface="Arial"/>
              </a:rPr>
              <a:t>ja</a:t>
            </a:r>
            <a:endParaRPr sz="1800" b="0" i="0" u="none" strike="noStrike" cap="none">
              <a:solidFill>
                <a:srgbClr val="000000"/>
              </a:solidFill>
              <a:latin typeface="Arial"/>
              <a:ea typeface="Arial"/>
              <a:cs typeface="Arial"/>
              <a:sym typeface="Arial"/>
            </a:endParaRPr>
          </a:p>
        </p:txBody>
      </p:sp>
      <p:sp>
        <p:nvSpPr>
          <p:cNvPr id="739" name="Google Shape;739;p23"/>
          <p:cNvSpPr txBox="1">
            <a:spLocks noGrp="1"/>
          </p:cNvSpPr>
          <p:nvPr>
            <p:ph type="body" idx="1"/>
          </p:nvPr>
        </p:nvSpPr>
        <p:spPr>
          <a:xfrm>
            <a:off x="2710250" y="6057425"/>
            <a:ext cx="6607200" cy="366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800"/>
              <a:buNone/>
            </a:pPr>
            <a:r>
              <a:rPr lang="ru-RU" sz="3200" b="1">
                <a:solidFill>
                  <a:srgbClr val="000000"/>
                </a:solidFill>
              </a:rPr>
              <a:t>TÄNAME TÄHELEPANU EEST!</a:t>
            </a:r>
            <a:endParaRPr sz="3200" b="1">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0000"/>
              </a:solidFill>
            </a:endParaRPr>
          </a:p>
          <a:p>
            <a:pPr marL="457200" lvl="0" indent="-228600" algn="l" rtl="0">
              <a:lnSpc>
                <a:spcPct val="80000"/>
              </a:lnSpc>
              <a:spcBef>
                <a:spcPts val="1000"/>
              </a:spcBef>
              <a:spcAft>
                <a:spcPts val="0"/>
              </a:spcAft>
              <a:buClr>
                <a:schemeClr val="dk1"/>
              </a:buClr>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a:p>
            <a:pPr marL="0" lvl="0" indent="0" algn="l" rtl="0">
              <a:lnSpc>
                <a:spcPct val="80000"/>
              </a:lnSpc>
              <a:spcBef>
                <a:spcPts val="1000"/>
              </a:spcBef>
              <a:spcAft>
                <a:spcPts val="0"/>
              </a:spcAft>
              <a:buSzPts val="2800"/>
              <a:buNone/>
            </a:pPr>
            <a:endParaRPr sz="2220">
              <a:solidFill>
                <a:srgbClr val="002060"/>
              </a:solidFill>
            </a:endParaRPr>
          </a:p>
        </p:txBody>
      </p:sp>
      <p:pic>
        <p:nvPicPr>
          <p:cNvPr id="740" name="Google Shape;740;p23"/>
          <p:cNvPicPr preferRelativeResize="0"/>
          <p:nvPr/>
        </p:nvPicPr>
        <p:blipFill rotWithShape="1">
          <a:blip r:embed="rId5">
            <a:alphaModFix/>
          </a:blip>
          <a:srcRect t="5226" b="15218"/>
          <a:stretch/>
        </p:blipFill>
        <p:spPr>
          <a:xfrm>
            <a:off x="0" y="0"/>
            <a:ext cx="12191999" cy="1185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1"/>
        <p:cNvGrpSpPr/>
        <p:nvPr/>
      </p:nvGrpSpPr>
      <p:grpSpPr>
        <a:xfrm>
          <a:off x="0" y="0"/>
          <a:ext cx="0" cy="0"/>
          <a:chOff x="0" y="0"/>
          <a:chExt cx="0" cy="0"/>
        </a:xfrm>
      </p:grpSpPr>
      <p:sp>
        <p:nvSpPr>
          <p:cNvPr id="112" name="Google Shape;112;p25"/>
          <p:cNvSpPr txBox="1">
            <a:spLocks noGrp="1"/>
          </p:cNvSpPr>
          <p:nvPr>
            <p:ph type="subTitle" idx="1"/>
          </p:nvPr>
        </p:nvSpPr>
        <p:spPr>
          <a:xfrm>
            <a:off x="697450" y="1834063"/>
            <a:ext cx="10541100" cy="3384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2400"/>
              <a:buNone/>
            </a:pPr>
            <a:r>
              <a:rPr lang="ru-RU" sz="2200" b="1">
                <a:solidFill>
                  <a:schemeClr val="dk1"/>
                </a:solidFill>
              </a:rPr>
              <a:t>K</a:t>
            </a:r>
            <a:r>
              <a:rPr lang="ru-RU" sz="2200" b="1"/>
              <a:t>iusamine</a:t>
            </a:r>
            <a:r>
              <a:rPr lang="ru-RU" sz="2200">
                <a:solidFill>
                  <a:schemeClr val="dk1"/>
                </a:solidFill>
              </a:rPr>
              <a:t> on grupis toimuv ühe inimese </a:t>
            </a:r>
            <a:r>
              <a:rPr lang="ru-RU" sz="2200" b="1">
                <a:solidFill>
                  <a:schemeClr val="dk1"/>
                </a:solidFill>
              </a:rPr>
              <a:t>süsteemne</a:t>
            </a:r>
            <a:r>
              <a:rPr lang="ru-RU" sz="2200">
                <a:solidFill>
                  <a:schemeClr val="dk1"/>
                </a:solidFill>
              </a:rPr>
              <a:t> ja </a:t>
            </a:r>
            <a:r>
              <a:rPr lang="ru-RU" sz="2200" b="1">
                <a:solidFill>
                  <a:schemeClr val="dk1"/>
                </a:solidFill>
              </a:rPr>
              <a:t>tahtlik</a:t>
            </a:r>
            <a:r>
              <a:rPr lang="ru-RU" sz="2200" b="1"/>
              <a:t> </a:t>
            </a:r>
            <a:r>
              <a:rPr lang="ru-RU" sz="2200" b="1">
                <a:solidFill>
                  <a:schemeClr val="dk1"/>
                </a:solidFill>
              </a:rPr>
              <a:t>kahjustamine või eiramine </a:t>
            </a:r>
            <a:r>
              <a:rPr lang="ru-RU" sz="2200">
                <a:solidFill>
                  <a:schemeClr val="dk1"/>
                </a:solidFill>
              </a:rPr>
              <a:t>olukorras, milles ta on sunnitud viibima ja kus tal on </a:t>
            </a:r>
            <a:r>
              <a:rPr lang="ru-RU" sz="2200" b="1">
                <a:solidFill>
                  <a:schemeClr val="dk1"/>
                </a:solidFill>
              </a:rPr>
              <a:t>raske end kaitsta.</a:t>
            </a:r>
            <a:endParaRPr sz="2200" b="1">
              <a:solidFill>
                <a:schemeClr val="dk1"/>
              </a:solidFill>
            </a:endParaRPr>
          </a:p>
          <a:p>
            <a:pPr marL="0" lvl="0" indent="0" algn="l" rtl="0">
              <a:lnSpc>
                <a:spcPct val="100000"/>
              </a:lnSpc>
              <a:spcBef>
                <a:spcPts val="0"/>
              </a:spcBef>
              <a:spcAft>
                <a:spcPts val="0"/>
              </a:spcAft>
              <a:buSzPts val="2400"/>
              <a:buNone/>
            </a:pPr>
            <a:endParaRPr sz="2200" b="1"/>
          </a:p>
          <a:p>
            <a:pPr marL="0" lvl="0" indent="0" algn="l" rtl="0">
              <a:lnSpc>
                <a:spcPct val="115000"/>
              </a:lnSpc>
              <a:spcBef>
                <a:spcPts val="0"/>
              </a:spcBef>
              <a:spcAft>
                <a:spcPts val="0"/>
              </a:spcAft>
              <a:buSzPts val="2400"/>
              <a:buNone/>
            </a:pPr>
            <a:endParaRPr sz="500" b="1"/>
          </a:p>
          <a:p>
            <a:pPr marL="342900" lvl="0" indent="-317500" algn="l" rtl="0">
              <a:lnSpc>
                <a:spcPct val="115000"/>
              </a:lnSpc>
              <a:spcBef>
                <a:spcPts val="0"/>
              </a:spcBef>
              <a:spcAft>
                <a:spcPts val="0"/>
              </a:spcAft>
              <a:buSzPts val="2000"/>
              <a:buFont typeface="Arial"/>
              <a:buChar char="•"/>
            </a:pPr>
            <a:r>
              <a:rPr lang="ru-RU" sz="2000" b="1">
                <a:solidFill>
                  <a:schemeClr val="dk1"/>
                </a:solidFill>
              </a:rPr>
              <a:t>Korduv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Tahtlik</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Teisele haigettegemine</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Kannatajal on raske end kaitsta</a:t>
            </a:r>
            <a:r>
              <a:rPr lang="ru-RU" sz="2000">
                <a:solidFill>
                  <a:schemeClr val="dk1"/>
                </a:solidFill>
              </a:rPr>
              <a:t> </a:t>
            </a:r>
            <a:endParaRPr sz="2000">
              <a:solidFill>
                <a:schemeClr val="dk1"/>
              </a:solidFill>
            </a:endParaRPr>
          </a:p>
          <a:p>
            <a:pPr marL="342900" lvl="0" indent="-317500" algn="l" rtl="0">
              <a:lnSpc>
                <a:spcPct val="115000"/>
              </a:lnSpc>
              <a:spcBef>
                <a:spcPts val="0"/>
              </a:spcBef>
              <a:spcAft>
                <a:spcPts val="0"/>
              </a:spcAft>
              <a:buSzPts val="2000"/>
              <a:buFont typeface="Arial"/>
              <a:buChar char="•"/>
            </a:pPr>
            <a:r>
              <a:rPr lang="ru-RU" sz="2000" b="1">
                <a:solidFill>
                  <a:schemeClr val="dk1"/>
                </a:solidFill>
              </a:rPr>
              <a:t>Sunnitud kohalviibimine</a:t>
            </a:r>
            <a:endParaRPr sz="2000" b="1">
              <a:solidFill>
                <a:schemeClr val="dk1"/>
              </a:solidFill>
            </a:endParaRPr>
          </a:p>
          <a:p>
            <a:pPr marL="342900" lvl="0" indent="-317500" algn="l" rtl="0">
              <a:lnSpc>
                <a:spcPct val="115000"/>
              </a:lnSpc>
              <a:spcBef>
                <a:spcPts val="0"/>
              </a:spcBef>
              <a:spcAft>
                <a:spcPts val="0"/>
              </a:spcAft>
              <a:buSzPts val="2000"/>
              <a:buFont typeface="Arial"/>
              <a:buChar char="•"/>
            </a:pPr>
            <a:r>
              <a:rPr lang="ru-RU" sz="2000" b="1"/>
              <a:t>Grupifenomen</a:t>
            </a:r>
            <a:endParaRPr sz="2200"/>
          </a:p>
        </p:txBody>
      </p:sp>
      <p:sp>
        <p:nvSpPr>
          <p:cNvPr id="113" name="Google Shape;113;p25"/>
          <p:cNvSpPr txBox="1"/>
          <p:nvPr/>
        </p:nvSpPr>
        <p:spPr>
          <a:xfrm>
            <a:off x="6167887" y="5768175"/>
            <a:ext cx="4830792" cy="8001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 name="Google Shape;114;p25"/>
          <p:cNvPicPr preferRelativeResize="0"/>
          <p:nvPr/>
        </p:nvPicPr>
        <p:blipFill rotWithShape="1">
          <a:blip r:embed="rId3">
            <a:alphaModFix/>
          </a:blip>
          <a:srcRect t="5226" b="15218"/>
          <a:stretch/>
        </p:blipFill>
        <p:spPr>
          <a:xfrm>
            <a:off x="0" y="0"/>
            <a:ext cx="12191999" cy="1185175"/>
          </a:xfrm>
          <a:prstGeom prst="rect">
            <a:avLst/>
          </a:prstGeom>
          <a:noFill/>
          <a:ln>
            <a:noFill/>
          </a:ln>
        </p:spPr>
      </p:pic>
      <p:pic>
        <p:nvPicPr>
          <p:cNvPr id="3" name="Picture 2">
            <a:extLst>
              <a:ext uri="{FF2B5EF4-FFF2-40B4-BE49-F238E27FC236}">
                <a16:creationId xmlns:a16="http://schemas.microsoft.com/office/drawing/2014/main" id="{050F3929-5DE5-4F25-9BAD-6DB43823F28C}"/>
              </a:ext>
            </a:extLst>
          </p:cNvPr>
          <p:cNvPicPr>
            <a:picLocks noChangeAspect="1"/>
          </p:cNvPicPr>
          <p:nvPr/>
        </p:nvPicPr>
        <p:blipFill>
          <a:blip r:embed="rId4"/>
          <a:stretch>
            <a:fillRect/>
          </a:stretch>
        </p:blipFill>
        <p:spPr>
          <a:xfrm>
            <a:off x="5788482" y="2996034"/>
            <a:ext cx="4915748" cy="3384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4534</Words>
  <Application>Microsoft Office PowerPoint</Application>
  <PresentationFormat>Widescreen</PresentationFormat>
  <Paragraphs>510</Paragraphs>
  <Slides>89</Slides>
  <Notes>79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Times New Roman</vt:lpstr>
      <vt:lpstr>Arial</vt:lpstr>
      <vt:lpstr>Roboto</vt:lpstr>
      <vt:lpstr>Calibri</vt:lpstr>
      <vt:lpstr>Georgia</vt:lpstr>
      <vt:lpstr>Wingdings</vt:lpstr>
      <vt:lpstr>Office Theme</vt:lpstr>
      <vt:lpstr>Kuidas lapsevanemad saavad kiusamist ennetada ja teha koostööd haridusasutusega?</vt:lpstr>
      <vt:lpstr>PowerPoint Presentation</vt:lpstr>
      <vt:lpstr>PowerPoint Presentation</vt:lpstr>
      <vt:lpstr>  „Kiusamisest vabaks!” lastevanemate koosoleku peatükid valivad ja viivad läbi õpetajad ise. Soovitatav on vanemaid mitte lihtsalt informeerida programmi põhimõtetest ja tegevustest, vaid teha programmi tegevusi KOOS nendega - just neidsamu, mida ka õpetajad teevad koos lastega.  Esitluse I peatüki eesmärgiks on rääkida kiusamise olemusest, II peatüki eesmärgiks tutvustada lastevanematele „Kiusamisest vabaks!“ metoodika sisu I kooliastmes ning III peatükk käsitleb metoodikat tegevuste läbimängimiseks koos lastevanematega, et tagada nendevaheline ühtekuuluvustunne ja võimendada omavahelist koostööd laste huvides.  Ühe „Kiusamisest vabaks!” lastevanemate koosoleku pikkus on 1-1,5 tundi ning soovitatav on neid korraldada õppeaastas vähemalt kahel korral. </vt:lpstr>
      <vt:lpstr>PowerPoint Presentation</vt:lpstr>
      <vt:lpstr>I. KIUSAMISE FENOMEN Mida peab teadma lapsevanem kiusamisest, et seda ennetada?</vt:lpstr>
      <vt:lpstr>PowerPoint Presentation</vt:lpstr>
      <vt:lpstr>MITTE KÕIK POLE KIUSAMINE </vt:lpstr>
      <vt:lpstr>PowerPoint Presentation</vt:lpstr>
      <vt:lpstr>Rollid kiusamismudelis</vt:lpstr>
      <vt:lpstr>Kiusamise liigid</vt:lpstr>
      <vt:lpstr>Kiusamise tagajärjed  Kiusamine mõjutab kõikide osapoolte arengut ja heaolu</vt:lpstr>
      <vt:lpstr>PowerPoint Presentation</vt:lpstr>
      <vt:lpstr>PowerPoint Presentation</vt:lpstr>
      <vt:lpstr>PowerPoint Presentation</vt:lpstr>
      <vt:lpstr>II. ÜLEVAADE PROGRAMMIST  „KIUSAMISEST VABAKS!” (I kooliaste) </vt:lpstr>
      <vt:lpstr>Millised on Teie senised teadmised programmist “Kiusamisest vabaks!”? </vt:lpstr>
      <vt:lpstr>Aastal 2017 loodi Haridus- ja Teadusministeeriumi eestvedamisel Kiusamisvaba Haridustee koalitsioon, kuhu kuuluvad:</vt:lpstr>
      <vt:lpstr> Programm „Kiusamisest vabaks!” toetab sujuvat üleminekut   SÕIMEDEST LASTEAEDA KOOLI  Programmiga on liitunud ca 80% lasteaedu ja 30% koole.</vt:lpstr>
      <vt:lpstr>PowerPoint Presentation</vt:lpstr>
      <vt:lpstr>Metoodika uuringud Taanis </vt:lpstr>
      <vt:lpstr>PowerPoint Presentation</vt:lpstr>
      <vt:lpstr>PowerPoint Presentation</vt:lpstr>
      <vt:lpstr>PowerPoint Presentation</vt:lpstr>
      <vt:lpstr>Programmi „Kiusamisest vabaks!”  metoodiline materjal I kooliastmes  </vt:lpstr>
      <vt:lpstr>PowerPoint Presentation</vt:lpstr>
      <vt:lpstr>Suur Sõber Karu on perede külastaja ning ühendajana </vt:lpstr>
      <vt:lpstr>III. PROGRAMMI VÄÄRTUSTE JA PÕHIMÕTETE JUURUTAMINE HARIDUSASUTUSES  KOOSTÖÖS LASTEVANEMATEGA (kogukool)</vt:lpstr>
      <vt:lpstr>Programmi „Kiusamisest vabaks!“ väärtuste juurutamise sihtrühmad:</vt:lpstr>
      <vt:lpstr>PowerPoint Presentation</vt:lpstr>
      <vt:lpstr>Harjutus lastevanematele:  väärtuste tutvustamine „Vanem kui eeskuju”  (vanemad täidavad tühje plakateid rühmades)  Olen hooliv lapsevanem, sest ma  .... Olen salliv lapsevanem, sest ma  .... Olen austav lapsevanem, sest ma  .... Olen julge lapsevanem, sest ma ....  Täidetud plakat jääb klassi õpilastele uurimiseks ja täiendamiseks.</vt:lpstr>
      <vt:lpstr>PowerPoint Presentation</vt:lpstr>
      <vt:lpstr>„Seda, keda puudutatakse, ei kiusata“ - hea puudutuse õpetamise metoodika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Programmi väärtuste ja põhimõtete juurutamine koostöös lastevanematega (kogukool)</vt:lpstr>
      <vt:lpstr>PowerPoint Presentation</vt:lpstr>
      <vt:lpstr>PowerPoint Presentation</vt:lpstr>
      <vt:lpstr>PowerPoint Presentation</vt:lpstr>
      <vt:lpstr>PowerPoint Presentation</vt:lpstr>
      <vt:lpstr>„Kiusamisest vabaks!“ vestluskaardid lastevanematele Kaart nr. 18  „Perekond söögilauas“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„Kiusamisest vabaks!“ vestluskaart lastevanematele Kaart nr. 20 „Hea eeskuju“</vt:lpstr>
      <vt:lpstr>PowerPoint Presentation</vt:lpstr>
      <vt:lpstr>PowerPoint Presentation</vt:lpstr>
      <vt:lpstr>Õpetajad tutvustavad ühte tegevust, mida nad rühmaruumis emotsioonide teadvustamiseks ja juhtimiseks lastega läbi viivad kasutades programmi Tegevusteraamat. </vt:lpstr>
      <vt:lpstr>PowerPoint Presentation</vt:lpstr>
      <vt:lpstr>PowerPoint Presentation</vt:lpstr>
      <vt:lpstr>PowerPoint Presentation</vt:lpstr>
      <vt:lpstr>PowerPoint Presentation</vt:lpstr>
      <vt:lpstr>Rohkem arutelukaarte ja vestluskaarte „Kiusamisest vabaks!” kohvris ja veebiplatformil www.kiusamisestvabaks.ee.</vt:lpstr>
      <vt:lpstr>Lapsevanemate arutelud arutelukaartide abil  ning kokkulepete loomine </vt:lpstr>
      <vt:lpstr>PowerPoint Presentation</vt:lpstr>
      <vt:lpstr>PowerPoint Presentation</vt:lpstr>
      <vt:lpstr>PowerPoint Presentation</vt:lpstr>
      <vt:lpstr>PowerPoint Presentation</vt:lpstr>
      <vt:lpstr>PowerPoint Presentation</vt:lpstr>
      <vt:lpstr>„Kiusamisest vabaks!”  ühisürituse  planeerimine</vt:lpstr>
      <vt:lpstr>PowerPoint Presentation</vt:lpstr>
      <vt:lpstr>“KIUSAMISEST VABAKS!” MEESKOND SOOVITAB KASULIKKE MATERJALE  ISESEISVAKS LUGEMISEKS</vt:lpstr>
      <vt:lpstr>www.kiusamisestvabaks.ee </vt:lpstr>
      <vt:lpstr>PowerPoint Presentation</vt:lpstr>
      <vt:lpstr>SÕBER KARU MOBIILIRAKENDUS LASTEVANEMATELE</vt:lpstr>
      <vt:lpstr>AUTORITEETNE KASVATUSSTIIL peetakse teadusuuringute kohaselt kõige tõhusamaks vanemlusstiiliks. Autoriteetne kasvatusstiil kombineerib ühelt poolt kõrget distsipliini ja teiselt poolt suure soojuse ja vastutulelikkuse. </vt:lpstr>
      <vt:lpstr>PowerPoint Presentation</vt:lpstr>
      <vt:lpstr>PowerPoint Presentation</vt:lpstr>
      <vt:lpstr>Kui vanem ei oska last aidata, peab vanem leidma endale abi.</vt:lpstr>
      <vt:lpstr>LAPS VAJAB ÕNNELIKU JA RAHULIKKU VANEMAT</vt:lpstr>
      <vt:lpstr>ABI SAAB KÜSIDA NII LAPS KUI KA VANEM</vt:lpstr>
      <vt:lpstr>Tagasiside ja küsimused? </vt:lpstr>
      <vt:lpstr>“Kiusamisest vabaks!”  ühisürituse  planeerimine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Kuidas lapsevanemad saavad kiusamist ennetada ja teha koostööd haridusasutusega?</dc:title>
  <dc:creator>Sirje</dc:creator>
  <cp:lastModifiedBy>Aleksandra Munts-Avajõe</cp:lastModifiedBy>
  <cp:revision>11</cp:revision>
  <dcterms:modified xsi:type="dcterms:W3CDTF">2021-09-06T13:37:13Z</dcterms:modified>
</cp:coreProperties>
</file>