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0"/>
  </p:notesMasterIdLst>
  <p:sldIdLst>
    <p:sldId id="256" r:id="rId2"/>
    <p:sldId id="257" r:id="rId3"/>
    <p:sldId id="259" r:id="rId4"/>
    <p:sldId id="258" r:id="rId5"/>
    <p:sldId id="260" r:id="rId6"/>
    <p:sldId id="261" r:id="rId7"/>
    <p:sldId id="262" r:id="rId8"/>
    <p:sldId id="263" r:id="rId9"/>
    <p:sldId id="264" r:id="rId10"/>
    <p:sldId id="265" r:id="rId11"/>
    <p:sldId id="336" r:id="rId12"/>
    <p:sldId id="266" r:id="rId13"/>
    <p:sldId id="267" r:id="rId14"/>
    <p:sldId id="337" r:id="rId15"/>
    <p:sldId id="338" r:id="rId16"/>
    <p:sldId id="268" r:id="rId17"/>
    <p:sldId id="269" r:id="rId18"/>
    <p:sldId id="270" r:id="rId19"/>
    <p:sldId id="271" r:id="rId20"/>
    <p:sldId id="272" r:id="rId21"/>
    <p:sldId id="273" r:id="rId22"/>
    <p:sldId id="274" r:id="rId23"/>
    <p:sldId id="275" r:id="rId24"/>
    <p:sldId id="276" r:id="rId25"/>
    <p:sldId id="339" r:id="rId26"/>
    <p:sldId id="277" r:id="rId27"/>
    <p:sldId id="360" r:id="rId28"/>
    <p:sldId id="280" r:id="rId29"/>
    <p:sldId id="281" r:id="rId30"/>
    <p:sldId id="282" r:id="rId31"/>
    <p:sldId id="283" r:id="rId32"/>
    <p:sldId id="361"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62" r:id="rId50"/>
    <p:sldId id="301" r:id="rId51"/>
    <p:sldId id="302"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64" r:id="rId65"/>
    <p:sldId id="365" r:id="rId66"/>
    <p:sldId id="366" r:id="rId67"/>
    <p:sldId id="363" r:id="rId68"/>
    <p:sldId id="316" r:id="rId69"/>
    <p:sldId id="317" r:id="rId70"/>
    <p:sldId id="318" r:id="rId71"/>
    <p:sldId id="319" r:id="rId72"/>
    <p:sldId id="320" r:id="rId73"/>
    <p:sldId id="321" r:id="rId74"/>
    <p:sldId id="322" r:id="rId75"/>
    <p:sldId id="334" r:id="rId76"/>
    <p:sldId id="399" r:id="rId77"/>
    <p:sldId id="324" r:id="rId78"/>
    <p:sldId id="325" r:id="rId79"/>
    <p:sldId id="326" r:id="rId80"/>
    <p:sldId id="327" r:id="rId81"/>
    <p:sldId id="401" r:id="rId82"/>
    <p:sldId id="328" r:id="rId83"/>
    <p:sldId id="329" r:id="rId84"/>
    <p:sldId id="330" r:id="rId85"/>
    <p:sldId id="331" r:id="rId86"/>
    <p:sldId id="332" r:id="rId87"/>
    <p:sldId id="333" r:id="rId88"/>
    <p:sldId id="335" r:id="rId89"/>
  </p:sldIdLst>
  <p:sldSz cx="12192000" cy="6858000"/>
  <p:notesSz cx="6858000" cy="9144000"/>
  <p:embeddedFontLst>
    <p:embeddedFont>
      <p:font typeface="Calibri" panose="020F0502020204030204" pitchFamily="34" charset="0"/>
      <p:regular r:id="rId91"/>
      <p:bold r:id="rId92"/>
      <p:italic r:id="rId93"/>
      <p:boldItalic r:id="rId94"/>
    </p:embeddedFont>
    <p:embeddedFont>
      <p:font typeface="Georgia" panose="02040502050405020303" pitchFamily="18" charset="0"/>
      <p:regular r:id="rId95"/>
      <p:bold r:id="rId96"/>
      <p:italic r:id="rId97"/>
      <p:boldItalic r:id="rId98"/>
    </p:embeddedFont>
    <p:embeddedFont>
      <p:font typeface="Roboto" panose="02000000000000000000" pitchFamily="2"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3" roundtripDataSignature="AMtx7mh9FWuC4d2nlXPDvgsQHJU4h6fRP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500"/>
          </a:p>
        </p:txBody>
      </p:sp>
      <p:sp>
        <p:nvSpPr>
          <p:cNvPr id="116" name="Google Shape;1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bc0013d191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bc0013d191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bc0013d191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smtClean="0">
                <a:solidFill>
                  <a:schemeClr val="dk1"/>
                </a:solidFill>
                <a:latin typeface="Calibri"/>
                <a:ea typeface="Calibri"/>
                <a:cs typeface="Calibri"/>
                <a:sym typeface="Calibri"/>
              </a:rPr>
              <a:t>15</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690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28d8f59ee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928d8f59ee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928d8f59ee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976de88d5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976de88d53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976de88d53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9cb1e835b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g9cb1e835b6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g9cb1e835b6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a0ec2b0205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a0ec2b0205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2e6739a0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92e6739a0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9cb1e835b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9cb1e835b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g9cb1e835b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92e6739a0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g92e6739a07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1" name="Google Shape;1001;g92e6739a07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928d8f59ee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928d8f59ee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928d8f59ee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57a18ddc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g957a18ddc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9cb1e835b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9cb1e835b6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g9cb1e835b6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928d8f59ee_0_136:notes"/>
          <p:cNvSpPr>
            <a:spLocks noGrp="1" noRot="1" noChangeAspect="1"/>
          </p:cNvSpPr>
          <p:nvPr>
            <p:ph type="sldImg" idx="2"/>
          </p:nvPr>
        </p:nvSpPr>
        <p:spPr>
          <a:xfrm>
            <a:off x="222250" y="812800"/>
            <a:ext cx="7096125" cy="3990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g928d8f59ee_0_136:notes"/>
          <p:cNvSpPr txBox="1">
            <a:spLocks noGrp="1"/>
          </p:cNvSpPr>
          <p:nvPr>
            <p:ph type="body" idx="1"/>
          </p:nvPr>
        </p:nvSpPr>
        <p:spPr>
          <a:xfrm>
            <a:off x="755950" y="5078706"/>
            <a:ext cx="6030000" cy="479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928d8f59ee_0_136:notes"/>
          <p:cNvSpPr txBox="1">
            <a:spLocks noGrp="1"/>
          </p:cNvSpPr>
          <p:nvPr>
            <p:ph type="sldNum" idx="12"/>
          </p:nvPr>
        </p:nvSpPr>
        <p:spPr>
          <a:xfrm>
            <a:off x="4277841" y="10155950"/>
            <a:ext cx="3264000" cy="5163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ru-RU"/>
              <a:t>34</a:t>
            </a:fld>
            <a:endParaRPr>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93aaaef1fb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93aaaef1fb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93aaaef1fb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9e40148c1d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9e40148c1d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9e40148c1d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36</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e40148c1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9e40148c1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9e40148c1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37</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9e40148c1d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9e40148c1d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g9e40148c1d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38</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9e40148c1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9e40148c1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9e40148c1d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39</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93aaaef1f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93aaaef1fb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g93aaaef1fb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40</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9e40148c1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9e40148c1d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9e40148c1d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e02c2285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9e02c22856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 name="Google Shape;60;g9e02c22856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9e40148c1d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9e40148c1d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9e40148c1d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42</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e40148c1d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9e40148c1d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9e40148c1d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9e40148c1d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9e40148c1d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9e40148c1d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9e40148c1d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9e40148c1d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9e40148c1d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92c6d11acb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92c6d11acb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92c6d11acb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9e40148c1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9e40148c1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9e40148c1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a0ec2b0205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a0ec2b0205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ga0ec2b0205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a0ec2b0205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a0ec2b0205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0ec2b0205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a0ec2b0205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ga0ec2b0205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51</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a0ec2b0205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a0ec2b0205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a0ec2b0205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26fe10a0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g926fe10a02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g926fe10a02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a0ec2b0205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a0ec2b0205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a0ec2b0205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53</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a0ec2b0205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a0ec2b0205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ga0ec2b0205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54</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73" name="Google Shape;47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9da6a2eb16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9da6a2eb16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9da6a2eb16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56</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9e40148c1d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9e40148c1d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9e40148c1d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58</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9da6a2eb16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9da6a2eb16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g9da6a2eb16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59</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9e22b816b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9e22b816b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9e22b816bd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61</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da6a2eb1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9da6a2eb16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9da6a2eb16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2e6739a0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92e6739a0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g92e6739a07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a0ec2b0205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a0ec2b0205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ga0ec2b0205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63</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a0ec2b0205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a0ec2b0205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ga0ec2b0205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67</a:t>
            </a:fld>
            <a:endParaRPr/>
          </a:p>
        </p:txBody>
      </p:sp>
    </p:spTree>
    <p:extLst>
      <p:ext uri="{BB962C8B-B14F-4D97-AF65-F5344CB8AC3E}">
        <p14:creationId xmlns:p14="http://schemas.microsoft.com/office/powerpoint/2010/main" val="33346020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976de88d5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976de88d5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g976de88d53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68</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9439f63d38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9439f63d38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9" name="Google Shape;559;g9439f63d38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69</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a3d5753ea5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568" name="Google Shape;568;ga3d5753ea5_0_0: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a3d5753ea5_0_1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579" name="Google Shape;579;ga3d5753ea5_0_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a3d5753ea5_0_2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ga3d5753ea5_0_21: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a3d5753ea5_0_3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602" name="Google Shape;602;ga3d5753ea5_0_31:notes"/>
          <p:cNvSpPr>
            <a:spLocks noGrp="1" noRot="1" noChangeAspect="1"/>
          </p:cNvSpPr>
          <p:nvPr>
            <p:ph type="sldImg" idx="2"/>
          </p:nvPr>
        </p:nvSpPr>
        <p:spPr>
          <a:xfrm>
            <a:off x="422275" y="1241425"/>
            <a:ext cx="5953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a3d5753ea5_0_4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613" name="Google Shape;613;ga3d5753ea5_0_4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976de88d53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976de88d53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g976de88d53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925b83608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925b83608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9" name="Google Shape;939;g925b83608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76</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9e40148c1d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9e40148c1d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g9e40148c1d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77</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3" name="Google Shape;64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90a59ce6a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90a59ce6a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g90a59ce6a2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79</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928d8f59ee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928d8f59ee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FF"/>
              </a:highlight>
              <a:latin typeface="Roboto"/>
              <a:ea typeface="Roboto"/>
              <a:cs typeface="Roboto"/>
              <a:sym typeface="Roboto"/>
            </a:endParaRPr>
          </a:p>
        </p:txBody>
      </p:sp>
      <p:sp>
        <p:nvSpPr>
          <p:cNvPr id="661" name="Google Shape;661;g928d8f59ee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80</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928d8f59ee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928d8f59ee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g928d8f59ee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81</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9e4ccc3e2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9e4ccc3e2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9" name="Google Shape;679;g9e4ccc3e2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83</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9e40148c1d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9e40148c1d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g9e40148c1d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0a59ce6a2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90a59ce6a2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101" name="Google Shape;101;g90a59ce6a2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6" name="Google Shape;706;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948f79ef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g948f79ef1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3" name="Google Shape;713;g948f79ef1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87</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29" name="Google Shape;72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1100"/>
              <a:buNone/>
            </a:pPr>
            <a:endParaRPr/>
          </a:p>
        </p:txBody>
      </p:sp>
      <p:sp>
        <p:nvSpPr>
          <p:cNvPr id="109" name="Google Shape;1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5"/>
        <p:cNvGrpSpPr/>
        <p:nvPr/>
      </p:nvGrpSpPr>
      <p:grpSpPr>
        <a:xfrm>
          <a:off x="0" y="0"/>
          <a:ext cx="0" cy="0"/>
          <a:chOff x="0" y="0"/>
          <a:chExt cx="0" cy="0"/>
        </a:xfrm>
      </p:grpSpPr>
      <p:sp>
        <p:nvSpPr>
          <p:cNvPr id="16" name="Google Shape;16;p102"/>
          <p:cNvSpPr txBox="1">
            <a:spLocks noGrp="1"/>
          </p:cNvSpPr>
          <p:nvPr>
            <p:ph type="ctrTitle"/>
          </p:nvPr>
        </p:nvSpPr>
        <p:spPr>
          <a:xfrm>
            <a:off x="838200" y="1674253"/>
            <a:ext cx="10515600" cy="320684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1F3864"/>
              </a:buClr>
              <a:buSzPts val="4400"/>
              <a:buFont typeface="Arial"/>
              <a:buNone/>
              <a:defRPr sz="4400" b="1" i="0" u="none" strike="noStrike" cap="none">
                <a:solidFill>
                  <a:srgbClr val="1F38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102"/>
          <p:cNvSpPr txBox="1">
            <a:spLocks noGrp="1"/>
          </p:cNvSpPr>
          <p:nvPr>
            <p:ph type="subTitle" idx="1"/>
          </p:nvPr>
        </p:nvSpPr>
        <p:spPr>
          <a:xfrm>
            <a:off x="838200" y="5100034"/>
            <a:ext cx="10515600" cy="824247"/>
          </a:xfrm>
          <a:prstGeom prst="rect">
            <a:avLst/>
          </a:prstGeom>
          <a:noFill/>
          <a:ln>
            <a:noFill/>
          </a:ln>
        </p:spPr>
        <p:txBody>
          <a:bodyPr spcFirstLastPara="1" wrap="square" lIns="91425" tIns="45700" rIns="91425" bIns="45700" anchor="ctr" anchorCtr="0">
            <a:noAutofit/>
          </a:bodyPr>
          <a:lstStyle>
            <a:lvl1pPr lvl="0" algn="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2"/>
          <p:cNvSpPr txBox="1">
            <a:spLocks noGrp="1"/>
          </p:cNvSpPr>
          <p:nvPr>
            <p:ph type="dt" idx="10"/>
          </p:nvPr>
        </p:nvSpPr>
        <p:spPr>
          <a:xfrm>
            <a:off x="9448800" y="6356350"/>
            <a:ext cx="1905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b="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BJECT" type="obj">
  <p:cSld name="OBJECT">
    <p:spTree>
      <p:nvGrpSpPr>
        <p:cNvPr id="1" name="Shape 20"/>
        <p:cNvGrpSpPr/>
        <p:nvPr/>
      </p:nvGrpSpPr>
      <p:grpSpPr>
        <a:xfrm>
          <a:off x="0" y="0"/>
          <a:ext cx="0" cy="0"/>
          <a:chOff x="0" y="0"/>
          <a:chExt cx="0" cy="0"/>
        </a:xfrm>
      </p:grpSpPr>
      <p:sp>
        <p:nvSpPr>
          <p:cNvPr id="21" name="Google Shape;21;p103"/>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03"/>
          <p:cNvSpPr txBox="1">
            <a:spLocks noGrp="1"/>
          </p:cNvSpPr>
          <p:nvPr>
            <p:ph type="body" idx="1"/>
          </p:nvPr>
        </p:nvSpPr>
        <p:spPr>
          <a:xfrm>
            <a:off x="838200" y="2588655"/>
            <a:ext cx="10515600" cy="358830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
        <p:cNvGrpSpPr/>
        <p:nvPr/>
      </p:nvGrpSpPr>
      <p:grpSpPr>
        <a:xfrm>
          <a:off x="0" y="0"/>
          <a:ext cx="0" cy="0"/>
          <a:chOff x="0" y="0"/>
          <a:chExt cx="0" cy="0"/>
        </a:xfrm>
      </p:grpSpPr>
      <p:sp>
        <p:nvSpPr>
          <p:cNvPr id="25" name="Google Shape;25;p104"/>
          <p:cNvSpPr txBox="1">
            <a:spLocks noGrp="1"/>
          </p:cNvSpPr>
          <p:nvPr>
            <p:ph type="sldNum" idx="12"/>
          </p:nvPr>
        </p:nvSpPr>
        <p:spPr>
          <a:xfrm>
            <a:off x="8737600" y="6248401"/>
            <a:ext cx="2514600" cy="638175"/>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26"/>
        <p:cNvGrpSpPr/>
        <p:nvPr/>
      </p:nvGrpSpPr>
      <p:grpSpPr>
        <a:xfrm>
          <a:off x="0" y="0"/>
          <a:ext cx="0" cy="0"/>
          <a:chOff x="0" y="0"/>
          <a:chExt cx="0" cy="0"/>
        </a:xfrm>
      </p:grpSpPr>
      <p:sp>
        <p:nvSpPr>
          <p:cNvPr id="27" name="Google Shape;27;p106"/>
          <p:cNvSpPr txBox="1">
            <a:spLocks noGrp="1"/>
          </p:cNvSpPr>
          <p:nvPr>
            <p:ph type="title"/>
          </p:nvPr>
        </p:nvSpPr>
        <p:spPr>
          <a:xfrm rot="5400000">
            <a:off x="6804568" y="2481200"/>
            <a:ext cx="6772200" cy="2736900"/>
          </a:xfrm>
          <a:prstGeom prst="rect">
            <a:avLst/>
          </a:prstGeom>
          <a:noFill/>
          <a:ln>
            <a:noFill/>
          </a:ln>
        </p:spPr>
        <p:txBody>
          <a:bodyPr spcFirstLastPara="1" wrap="square" lIns="90000" tIns="45000" rIns="90000" bIns="45000" anchor="ctr" anchorCtr="0">
            <a:noAutofit/>
          </a:bodyPr>
          <a:lstStyle>
            <a:lvl1pPr marR="0" lvl="0"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106"/>
          <p:cNvSpPr txBox="1">
            <a:spLocks noGrp="1"/>
          </p:cNvSpPr>
          <p:nvPr>
            <p:ph type="body" idx="1"/>
          </p:nvPr>
        </p:nvSpPr>
        <p:spPr>
          <a:xfrm rot="5400000">
            <a:off x="1228116" y="-155200"/>
            <a:ext cx="6772200" cy="80097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400"/>
              <a:buNone/>
              <a:defRPr/>
            </a:lvl1pPr>
            <a:lvl2pPr marL="914400" lvl="1" indent="-228600" algn="l">
              <a:lnSpc>
                <a:spcPct val="95000"/>
              </a:lnSpc>
              <a:spcBef>
                <a:spcPts val="1425"/>
              </a:spcBef>
              <a:spcAft>
                <a:spcPts val="0"/>
              </a:spcAft>
              <a:buSzPts val="1400"/>
              <a:buNone/>
              <a:defRPr/>
            </a:lvl2pPr>
            <a:lvl3pPr marL="1371600" lvl="2" indent="-228600" algn="l">
              <a:lnSpc>
                <a:spcPct val="95000"/>
              </a:lnSpc>
              <a:spcBef>
                <a:spcPts val="1138"/>
              </a:spcBef>
              <a:spcAft>
                <a:spcPts val="0"/>
              </a:spcAft>
              <a:buSzPts val="1400"/>
              <a:buNone/>
              <a:defRPr/>
            </a:lvl3pPr>
            <a:lvl4pPr marL="1828800" lvl="3" indent="-228600" algn="l">
              <a:lnSpc>
                <a:spcPct val="95000"/>
              </a:lnSpc>
              <a:spcBef>
                <a:spcPts val="850"/>
              </a:spcBef>
              <a:spcAft>
                <a:spcPts val="0"/>
              </a:spcAft>
              <a:buSzPts val="1400"/>
              <a:buNone/>
              <a:defRPr/>
            </a:lvl4pPr>
            <a:lvl5pPr marL="2286000" lvl="4" indent="-228600" algn="l">
              <a:lnSpc>
                <a:spcPct val="95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06"/>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30"/>
        <p:cNvGrpSpPr/>
        <p:nvPr/>
      </p:nvGrpSpPr>
      <p:grpSpPr>
        <a:xfrm>
          <a:off x="0" y="0"/>
          <a:ext cx="0" cy="0"/>
          <a:chOff x="0" y="0"/>
          <a:chExt cx="0" cy="0"/>
        </a:xfrm>
      </p:grpSpPr>
      <p:sp>
        <p:nvSpPr>
          <p:cNvPr id="31" name="Google Shape;31;p105"/>
          <p:cNvSpPr txBox="1">
            <a:spLocks noGrp="1"/>
          </p:cNvSpPr>
          <p:nvPr>
            <p:ph type="title"/>
          </p:nvPr>
        </p:nvSpPr>
        <p:spPr>
          <a:xfrm>
            <a:off x="840317" y="457200"/>
            <a:ext cx="3932700" cy="1600200"/>
          </a:xfrm>
          <a:prstGeom prst="rect">
            <a:avLst/>
          </a:prstGeom>
          <a:noFill/>
          <a:ln>
            <a:noFill/>
          </a:ln>
        </p:spPr>
        <p:txBody>
          <a:bodyPr spcFirstLastPara="1" wrap="square" lIns="90000" tIns="45000" rIns="90000" bIns="45000" anchor="b" anchorCtr="0">
            <a:noAutofit/>
          </a:bodyPr>
          <a:lstStyle>
            <a:lvl1pPr marR="0" lvl="0" algn="l" rtl="0">
              <a:lnSpc>
                <a:spcPct val="95000"/>
              </a:lnSpc>
              <a:spcBef>
                <a:spcPts val="0"/>
              </a:spcBef>
              <a:spcAft>
                <a:spcPts val="0"/>
              </a:spcAft>
              <a:buClr>
                <a:srgbClr val="000000"/>
              </a:buClr>
              <a:buSzPts val="1400"/>
              <a:buFont typeface="Arial"/>
              <a:buNone/>
              <a:defRPr sz="32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105"/>
          <p:cNvSpPr>
            <a:spLocks noGrp="1"/>
          </p:cNvSpPr>
          <p:nvPr>
            <p:ph type="pic" idx="2"/>
          </p:nvPr>
        </p:nvSpPr>
        <p:spPr>
          <a:xfrm>
            <a:off x="5183717" y="987425"/>
            <a:ext cx="6172500" cy="4873500"/>
          </a:xfrm>
          <a:prstGeom prst="rect">
            <a:avLst/>
          </a:prstGeom>
          <a:noFill/>
          <a:ln>
            <a:noFill/>
          </a:ln>
        </p:spPr>
        <p:txBody>
          <a:bodyPr spcFirstLastPara="1" wrap="square" lIns="0" tIns="20150" rIns="0" bIns="0" anchor="t" anchorCtr="0">
            <a:noAutofit/>
          </a:bodyPr>
          <a:lstStyle>
            <a:lvl1pPr marR="0" lvl="0" algn="l" rtl="0">
              <a:lnSpc>
                <a:spcPct val="95000"/>
              </a:lnSpc>
              <a:spcBef>
                <a:spcPts val="0"/>
              </a:spcBef>
              <a:spcAft>
                <a:spcPts val="0"/>
              </a:spcAft>
              <a:buClr>
                <a:srgbClr val="000000"/>
              </a:buClr>
              <a:buSzPts val="3200"/>
              <a:buFont typeface="Times New Roman"/>
              <a:buNone/>
              <a:defRPr sz="3200" b="0" i="0" u="none" strike="noStrike" cap="none">
                <a:solidFill>
                  <a:srgbClr val="000000"/>
                </a:solidFill>
                <a:latin typeface="Times New Roman"/>
                <a:ea typeface="Times New Roman"/>
                <a:cs typeface="Times New Roman"/>
                <a:sym typeface="Times New Roman"/>
              </a:defRPr>
            </a:lvl1pPr>
            <a:lvl2pPr marR="0" lvl="1" algn="l" rtl="0">
              <a:lnSpc>
                <a:spcPct val="95000"/>
              </a:lnSpc>
              <a:spcBef>
                <a:spcPts val="1425"/>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2pPr>
            <a:lvl3pPr marR="0" lvl="2" algn="l" rtl="0">
              <a:lnSpc>
                <a:spcPct val="95000"/>
              </a:lnSpc>
              <a:spcBef>
                <a:spcPts val="1138"/>
              </a:spcBef>
              <a:spcAft>
                <a:spcPts val="0"/>
              </a:spcAft>
              <a:buClr>
                <a:srgbClr val="000000"/>
              </a:buClr>
              <a:buSzPts val="2400"/>
              <a:buFont typeface="Times New Roman"/>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95000"/>
              </a:lnSpc>
              <a:spcBef>
                <a:spcPts val="85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4pPr>
            <a:lvl5pPr marR="0" lvl="4" algn="l" rtl="0">
              <a:lnSpc>
                <a:spcPct val="95000"/>
              </a:lnSpc>
              <a:spcBef>
                <a:spcPts val="575"/>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3" name="Google Shape;33;p105"/>
          <p:cNvSpPr txBox="1">
            <a:spLocks noGrp="1"/>
          </p:cNvSpPr>
          <p:nvPr>
            <p:ph type="body" idx="1"/>
          </p:nvPr>
        </p:nvSpPr>
        <p:spPr>
          <a:xfrm>
            <a:off x="840317" y="2057400"/>
            <a:ext cx="3932700" cy="38115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600"/>
              <a:buNone/>
              <a:defRPr sz="1600"/>
            </a:lvl1pPr>
            <a:lvl2pPr marL="914400" lvl="1" indent="-228600" algn="l">
              <a:lnSpc>
                <a:spcPct val="95000"/>
              </a:lnSpc>
              <a:spcBef>
                <a:spcPts val="1425"/>
              </a:spcBef>
              <a:spcAft>
                <a:spcPts val="0"/>
              </a:spcAft>
              <a:buSzPts val="1400"/>
              <a:buNone/>
              <a:defRPr sz="1400"/>
            </a:lvl2pPr>
            <a:lvl3pPr marL="1371600" lvl="2" indent="-228600" algn="l">
              <a:lnSpc>
                <a:spcPct val="95000"/>
              </a:lnSpc>
              <a:spcBef>
                <a:spcPts val="1138"/>
              </a:spcBef>
              <a:spcAft>
                <a:spcPts val="0"/>
              </a:spcAft>
              <a:buSzPts val="1200"/>
              <a:buNone/>
              <a:defRPr sz="1200"/>
            </a:lvl3pPr>
            <a:lvl4pPr marL="1828800" lvl="3" indent="-228600" algn="l">
              <a:lnSpc>
                <a:spcPct val="95000"/>
              </a:lnSpc>
              <a:spcBef>
                <a:spcPts val="850"/>
              </a:spcBef>
              <a:spcAft>
                <a:spcPts val="0"/>
              </a:spcAft>
              <a:buSzPts val="1000"/>
              <a:buNone/>
              <a:defRPr sz="1000"/>
            </a:lvl4pPr>
            <a:lvl5pPr marL="2286000" lvl="4" indent="-228600" algn="l">
              <a:lnSpc>
                <a:spcPct val="95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105"/>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35"/>
        <p:cNvGrpSpPr/>
        <p:nvPr/>
      </p:nvGrpSpPr>
      <p:grpSpPr>
        <a:xfrm>
          <a:off x="0" y="0"/>
          <a:ext cx="0" cy="0"/>
          <a:chOff x="0" y="0"/>
          <a:chExt cx="0" cy="0"/>
        </a:xfrm>
      </p:grpSpPr>
      <p:sp>
        <p:nvSpPr>
          <p:cNvPr id="36" name="Google Shape;36;p107"/>
          <p:cNvSpPr txBox="1">
            <a:spLocks noGrp="1"/>
          </p:cNvSpPr>
          <p:nvPr>
            <p:ph type="body" idx="1"/>
          </p:nvPr>
        </p:nvSpPr>
        <p:spPr>
          <a:xfrm>
            <a:off x="838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7"/>
          <p:cNvSpPr txBox="1">
            <a:spLocks noGrp="1"/>
          </p:cNvSpPr>
          <p:nvPr>
            <p:ph type="body" idx="2"/>
          </p:nvPr>
        </p:nvSpPr>
        <p:spPr>
          <a:xfrm>
            <a:off x="6172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39" name="Google Shape;39;p107"/>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4" name="Google Shape;14;p101"/>
          <p:cNvPicPr preferRelativeResize="0"/>
          <p:nvPr/>
        </p:nvPicPr>
        <p:blipFill rotWithShape="1">
          <a:blip r:embed="rId8">
            <a:alphaModFix/>
          </a:blip>
          <a:srcRect/>
          <a:stretch/>
        </p:blipFill>
        <p:spPr>
          <a:xfrm>
            <a:off x="0" y="0"/>
            <a:ext cx="12207240" cy="13201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targaltinternetis.e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hyperlink" Target="http://www.bullying.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hyperlink" Target="https://kiusamisestvabaks.ee/wp-content/uploads/2021/05/Ombudsmani_voldik_kool_kiusamisest_vabaks_rus.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www.kiusamisestvabaks.e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hyperlink" Target="https://kiusamisestvabaks.ee/uuringu-ja-teadustegevus/taani-uuringuraporti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hyperlink" Target="https://kiusamisestvabaks.ee/uuringu-ja-teadustegevus/uuringurapor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hyperlink" Target="https://www.lastekaitseliit.ee/e-pood/kiusamisestvabaks/plakat-mangime-koos-vene-keeles-a3/"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s://www.youtube.com/watch?v=OcEN2OjEMMQ"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48.png"/><Relationship Id="rId4" Type="http://schemas.openxmlformats.org/officeDocument/2006/relationships/image" Target="../media/image4.jp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hyperlink" Target="http://www.kiusamisestvabaks.ee/"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kiusamisestvabaks.ee/"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hyperlink" Target="https://www.facebook.com/kiusamisestvabaks"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hyperlink" Target="http://www.youtube.com/watch?v=uQpOWj-daVc"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image" Target="../media/image64.jpg"/></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https://tarkvanem.ee/ru/otnoshenija-s-rebenkom/stili-vospitanija/"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tarkvanem.ee/ru/vospitanije-stati/pochemu-kogda-kak-luchshe-pooshhrat-rebonka/"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8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6.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ctrTitle"/>
          </p:nvPr>
        </p:nvSpPr>
        <p:spPr>
          <a:xfrm>
            <a:off x="2587921" y="2680411"/>
            <a:ext cx="7214400" cy="708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2100">
                <a:solidFill>
                  <a:schemeClr val="dk1"/>
                </a:solidFill>
              </a:rPr>
              <a:t>Как родители могут предотвратить травлю и сотрудничать с образовательным учреждением?</a:t>
            </a:r>
            <a:endParaRPr sz="2100"/>
          </a:p>
        </p:txBody>
      </p:sp>
      <p:sp>
        <p:nvSpPr>
          <p:cNvPr id="45" name="Google Shape;45;p2"/>
          <p:cNvSpPr/>
          <p:nvPr/>
        </p:nvSpPr>
        <p:spPr>
          <a:xfrm>
            <a:off x="1571175" y="1586575"/>
            <a:ext cx="99294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ru-RU" sz="2000" b="1" i="0" u="none" strike="noStrike" cap="none">
                <a:solidFill>
                  <a:srgbClr val="000000"/>
                </a:solidFill>
                <a:latin typeface="Arial"/>
                <a:ea typeface="Arial"/>
                <a:cs typeface="Arial"/>
                <a:sym typeface="Arial"/>
              </a:rPr>
              <a:t>................................ (название образовательного учреждения)</a:t>
            </a:r>
            <a:endParaRPr sz="2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ru-RU" sz="2000" b="0" i="0" u="none" strike="noStrike" cap="none">
                <a:solidFill>
                  <a:srgbClr val="000000"/>
                </a:solidFill>
                <a:latin typeface="Arial"/>
                <a:ea typeface="Arial"/>
                <a:cs typeface="Arial"/>
                <a:sym typeface="Arial"/>
              </a:rPr>
              <a:t> школа, присоединившаяся к программе «Освободимся от травли!»</a:t>
            </a:r>
            <a:endParaRPr sz="2000" b="0" i="0" u="none" strike="noStrike" cap="none">
              <a:solidFill>
                <a:srgbClr val="000000"/>
              </a:solidFill>
              <a:latin typeface="Arial"/>
              <a:ea typeface="Arial"/>
              <a:cs typeface="Arial"/>
              <a:sym typeface="Arial"/>
            </a:endParaRPr>
          </a:p>
        </p:txBody>
      </p:sp>
      <p:pic>
        <p:nvPicPr>
          <p:cNvPr id="46" name="Google Shape;46;p2"/>
          <p:cNvPicPr preferRelativeResize="0"/>
          <p:nvPr/>
        </p:nvPicPr>
        <p:blipFill rotWithShape="1">
          <a:blip r:embed="rId3">
            <a:alphaModFix/>
          </a:blip>
          <a:srcRect t="29878"/>
          <a:stretch/>
        </p:blipFill>
        <p:spPr>
          <a:xfrm>
            <a:off x="3060888" y="3467225"/>
            <a:ext cx="6070222" cy="3030170"/>
          </a:xfrm>
          <a:prstGeom prst="rect">
            <a:avLst/>
          </a:prstGeom>
          <a:noFill/>
          <a:ln>
            <a:noFill/>
          </a:ln>
        </p:spPr>
      </p:pic>
      <p:pic>
        <p:nvPicPr>
          <p:cNvPr id="47" name="Google Shape;47;p2"/>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660400" y="1836390"/>
            <a:ext cx="4571360" cy="46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400">
                <a:solidFill>
                  <a:srgbClr val="000000"/>
                </a:solidFill>
              </a:rPr>
              <a:t>РОЛИ В ПРОЦЕССЕ ТРАВЛИ</a:t>
            </a:r>
            <a:endParaRPr sz="2400">
              <a:solidFill>
                <a:srgbClr val="000000"/>
              </a:solidFill>
            </a:endParaRPr>
          </a:p>
        </p:txBody>
      </p:sp>
      <p:sp>
        <p:nvSpPr>
          <p:cNvPr id="119" name="Google Shape;119;p27"/>
          <p:cNvSpPr txBox="1">
            <a:spLocks noGrp="1"/>
          </p:cNvSpPr>
          <p:nvPr>
            <p:ph type="body" idx="1"/>
          </p:nvPr>
        </p:nvSpPr>
        <p:spPr>
          <a:xfrm>
            <a:off x="660401" y="2552712"/>
            <a:ext cx="6512560" cy="3462008"/>
          </a:xfrm>
          <a:prstGeom prst="rect">
            <a:avLst/>
          </a:prstGeom>
          <a:noFill/>
          <a:ln>
            <a:noFill/>
          </a:ln>
        </p:spPr>
        <p:txBody>
          <a:bodyPr spcFirstLastPara="1" wrap="square" lIns="91425" tIns="45700" rIns="91425" bIns="45700" anchor="t" anchorCtr="0">
            <a:noAutofit/>
          </a:bodyPr>
          <a:lstStyle/>
          <a:p>
            <a:pPr marL="0" lvl="0" indent="0" algn="just" rtl="0">
              <a:lnSpc>
                <a:spcPct val="70000"/>
              </a:lnSpc>
              <a:spcBef>
                <a:spcPts val="0"/>
              </a:spcBef>
              <a:spcAft>
                <a:spcPts val="0"/>
              </a:spcAft>
              <a:buClr>
                <a:srgbClr val="002060"/>
              </a:buClr>
              <a:buSzPts val="2590"/>
              <a:buNone/>
            </a:pPr>
            <a:r>
              <a:rPr lang="ru-RU" sz="1800" b="1" dirty="0">
                <a:solidFill>
                  <a:schemeClr val="dk1"/>
                </a:solidFill>
              </a:rPr>
              <a:t>Жертва</a:t>
            </a:r>
            <a:r>
              <a:rPr lang="ru-RU" sz="1800" dirty="0">
                <a:solidFill>
                  <a:schemeClr val="dk1"/>
                </a:solidFill>
              </a:rPr>
              <a:t> – ребенок, которого травят</a:t>
            </a:r>
            <a:r>
              <a:rPr lang="et-EE" sz="1800" dirty="0">
                <a:solidFill>
                  <a:schemeClr val="dk1"/>
                </a:solidFill>
              </a:rPr>
              <a:t>.</a:t>
            </a:r>
            <a:endParaRPr dirty="0"/>
          </a:p>
          <a:p>
            <a:pPr marL="0" lvl="0" indent="0" algn="just" rtl="0">
              <a:lnSpc>
                <a:spcPct val="70000"/>
              </a:lnSpc>
              <a:spcBef>
                <a:spcPts val="1000"/>
              </a:spcBef>
              <a:spcAft>
                <a:spcPts val="0"/>
              </a:spcAft>
              <a:buClr>
                <a:srgbClr val="002060"/>
              </a:buClr>
              <a:buSzPts val="2590"/>
              <a:buNone/>
            </a:pPr>
            <a:r>
              <a:rPr lang="ru-RU" sz="1800" b="1" dirty="0">
                <a:solidFill>
                  <a:schemeClr val="dk1"/>
                </a:solidFill>
              </a:rPr>
              <a:t>Обидчик</a:t>
            </a:r>
            <a:r>
              <a:rPr lang="ru-RU" sz="1800" dirty="0">
                <a:solidFill>
                  <a:schemeClr val="dk1"/>
                </a:solidFill>
              </a:rPr>
              <a:t> – ребенок, который выбирает жертву и начинает издеваться</a:t>
            </a:r>
            <a:r>
              <a:rPr lang="et-EE" sz="1800" dirty="0">
                <a:solidFill>
                  <a:schemeClr val="dk1"/>
                </a:solidFill>
              </a:rPr>
              <a:t>.</a:t>
            </a:r>
            <a:endParaRPr dirty="0"/>
          </a:p>
          <a:p>
            <a:pPr marL="0" lvl="0" indent="0" algn="just" rtl="0">
              <a:lnSpc>
                <a:spcPct val="70000"/>
              </a:lnSpc>
              <a:spcBef>
                <a:spcPts val="1000"/>
              </a:spcBef>
              <a:spcAft>
                <a:spcPts val="0"/>
              </a:spcAft>
              <a:buClr>
                <a:srgbClr val="002060"/>
              </a:buClr>
              <a:buSzPts val="2590"/>
              <a:buNone/>
            </a:pPr>
            <a:r>
              <a:rPr lang="ru-RU" sz="1800" b="1" dirty="0">
                <a:solidFill>
                  <a:schemeClr val="dk1"/>
                </a:solidFill>
              </a:rPr>
              <a:t>Обидчик-жертва</a:t>
            </a:r>
            <a:r>
              <a:rPr lang="ru-RU" sz="1800" dirty="0">
                <a:solidFill>
                  <a:schemeClr val="dk1"/>
                </a:solidFill>
              </a:rPr>
              <a:t> – ребенок, который может быть как в роли обидчика, так и в роли жертвы.</a:t>
            </a:r>
            <a:endParaRPr sz="1800" dirty="0">
              <a:solidFill>
                <a:schemeClr val="dk1"/>
              </a:solidFill>
            </a:endParaRPr>
          </a:p>
          <a:p>
            <a:pPr marL="0" lvl="0" indent="0" algn="just" rtl="0">
              <a:lnSpc>
                <a:spcPct val="70000"/>
              </a:lnSpc>
              <a:spcBef>
                <a:spcPts val="1000"/>
              </a:spcBef>
              <a:spcAft>
                <a:spcPts val="0"/>
              </a:spcAft>
              <a:buClr>
                <a:srgbClr val="002060"/>
              </a:buClr>
              <a:buSzPts val="2590"/>
              <a:buNone/>
            </a:pPr>
            <a:r>
              <a:rPr lang="ru-RU" sz="1800" b="1" dirty="0">
                <a:solidFill>
                  <a:schemeClr val="dk1"/>
                </a:solidFill>
              </a:rPr>
              <a:t>Ассистенты </a:t>
            </a:r>
            <a:r>
              <a:rPr lang="ru-RU" sz="1800" dirty="0"/>
              <a:t>–</a:t>
            </a:r>
            <a:r>
              <a:rPr lang="ru-RU" sz="1800" dirty="0">
                <a:solidFill>
                  <a:schemeClr val="dk1"/>
                </a:solidFill>
              </a:rPr>
              <a:t> дети, которые активно содействуют агрессору</a:t>
            </a:r>
            <a:r>
              <a:rPr lang="et-EE" sz="1800" dirty="0">
                <a:solidFill>
                  <a:schemeClr val="dk1"/>
                </a:solidFill>
              </a:rPr>
              <a:t>.</a:t>
            </a:r>
            <a:r>
              <a:rPr lang="ru-RU" sz="1800" dirty="0">
                <a:solidFill>
                  <a:schemeClr val="dk1"/>
                </a:solidFill>
              </a:rPr>
              <a:t>   </a:t>
            </a:r>
            <a:endParaRPr dirty="0"/>
          </a:p>
          <a:p>
            <a:pPr marL="0" lvl="0" indent="0" algn="just" rtl="0">
              <a:lnSpc>
                <a:spcPct val="70000"/>
              </a:lnSpc>
              <a:spcBef>
                <a:spcPts val="1000"/>
              </a:spcBef>
              <a:spcAft>
                <a:spcPts val="0"/>
              </a:spcAft>
              <a:buClr>
                <a:srgbClr val="002060"/>
              </a:buClr>
              <a:buSzPts val="2590"/>
              <a:buNone/>
            </a:pPr>
            <a:r>
              <a:rPr lang="ru-RU" sz="1800" b="1" dirty="0">
                <a:solidFill>
                  <a:schemeClr val="dk1"/>
                </a:solidFill>
              </a:rPr>
              <a:t>Подстрекатели</a:t>
            </a:r>
            <a:r>
              <a:rPr lang="ru-RU" sz="1800" dirty="0"/>
              <a:t> – </a:t>
            </a:r>
            <a:r>
              <a:rPr lang="ru-RU" sz="1800" dirty="0">
                <a:solidFill>
                  <a:schemeClr val="dk1"/>
                </a:solidFill>
              </a:rPr>
              <a:t>дети, которые поддерживают обидчика и ассистентов, например улыбкой или похлопыванием по плечу</a:t>
            </a:r>
            <a:r>
              <a:rPr lang="et-EE" sz="1800" dirty="0"/>
              <a:t>.</a:t>
            </a:r>
            <a:endParaRPr sz="1800" dirty="0"/>
          </a:p>
          <a:p>
            <a:pPr marL="0" lvl="0" indent="0" algn="just" rtl="0">
              <a:lnSpc>
                <a:spcPct val="70000"/>
              </a:lnSpc>
              <a:spcBef>
                <a:spcPts val="1000"/>
              </a:spcBef>
              <a:spcAft>
                <a:spcPts val="0"/>
              </a:spcAft>
              <a:buClr>
                <a:srgbClr val="002060"/>
              </a:buClr>
              <a:buSzPts val="2590"/>
              <a:buNone/>
            </a:pPr>
            <a:r>
              <a:rPr lang="ru-RU" sz="1800" b="1" dirty="0">
                <a:solidFill>
                  <a:schemeClr val="dk1"/>
                </a:solidFill>
              </a:rPr>
              <a:t>Пассивные </a:t>
            </a:r>
            <a:r>
              <a:rPr lang="ru-RU" sz="1800" b="1" dirty="0"/>
              <a:t>наблюдатели</a:t>
            </a:r>
            <a:r>
              <a:rPr lang="ru-RU" sz="1800" b="1" dirty="0">
                <a:solidFill>
                  <a:schemeClr val="dk1"/>
                </a:solidFill>
              </a:rPr>
              <a:t> </a:t>
            </a:r>
            <a:r>
              <a:rPr lang="ru-RU" sz="1800" dirty="0"/>
              <a:t>–</a:t>
            </a:r>
            <a:r>
              <a:rPr lang="ru-RU" sz="1800" dirty="0">
                <a:solidFill>
                  <a:schemeClr val="dk1"/>
                </a:solidFill>
              </a:rPr>
              <a:t> свидетели травли, которые остаются в стороне или делают вид, что не видят травли</a:t>
            </a:r>
            <a:endParaRPr dirty="0"/>
          </a:p>
          <a:p>
            <a:pPr marL="0" lvl="0" indent="0" algn="just" rtl="0">
              <a:lnSpc>
                <a:spcPct val="70000"/>
              </a:lnSpc>
              <a:spcBef>
                <a:spcPts val="1000"/>
              </a:spcBef>
              <a:spcAft>
                <a:spcPts val="0"/>
              </a:spcAft>
              <a:buClr>
                <a:srgbClr val="002060"/>
              </a:buClr>
              <a:buSzPts val="2590"/>
              <a:buNone/>
            </a:pPr>
            <a:r>
              <a:rPr lang="ru-RU" sz="1800" b="1" dirty="0">
                <a:solidFill>
                  <a:schemeClr val="dk1"/>
                </a:solidFill>
              </a:rPr>
              <a:t>Защитник</a:t>
            </a:r>
            <a:r>
              <a:rPr lang="ru-RU" sz="1800" dirty="0">
                <a:solidFill>
                  <a:schemeClr val="dk1"/>
                </a:solidFill>
              </a:rPr>
              <a:t> </a:t>
            </a:r>
            <a:r>
              <a:rPr lang="ru-RU" sz="1800" dirty="0"/>
              <a:t>–</a:t>
            </a:r>
            <a:r>
              <a:rPr lang="ru-RU" sz="1800" dirty="0">
                <a:solidFill>
                  <a:schemeClr val="dk1"/>
                </a:solidFill>
              </a:rPr>
              <a:t> ребенок, который может перебороть свой страх, вмешаться и активно остановить травлю</a:t>
            </a:r>
            <a:r>
              <a:rPr lang="et-EE" sz="1800" dirty="0">
                <a:solidFill>
                  <a:schemeClr val="dk1"/>
                </a:solidFill>
              </a:rPr>
              <a:t>.</a:t>
            </a:r>
            <a:endParaRPr sz="1800" dirty="0"/>
          </a:p>
          <a:p>
            <a:pPr marL="0" lvl="0" indent="0" algn="just" rtl="0">
              <a:lnSpc>
                <a:spcPct val="100000"/>
              </a:lnSpc>
              <a:spcBef>
                <a:spcPts val="0"/>
              </a:spcBef>
              <a:spcAft>
                <a:spcPts val="0"/>
              </a:spcAft>
              <a:buSzPts val="2800"/>
              <a:buNone/>
            </a:pPr>
            <a:endParaRPr sz="1800" dirty="0">
              <a:solidFill>
                <a:srgbClr val="000000"/>
              </a:solidFill>
            </a:endParaRPr>
          </a:p>
          <a:p>
            <a:pPr marL="457200" lvl="0" indent="-228600" algn="l" rtl="0">
              <a:lnSpc>
                <a:spcPct val="70000"/>
              </a:lnSpc>
              <a:spcBef>
                <a:spcPts val="1000"/>
              </a:spcBef>
              <a:spcAft>
                <a:spcPts val="0"/>
              </a:spcAft>
              <a:buSzPts val="2800"/>
              <a:buNone/>
            </a:pPr>
            <a:endParaRPr sz="1800" dirty="0">
              <a:solidFill>
                <a:srgbClr val="002060"/>
              </a:solidFill>
            </a:endParaRPr>
          </a:p>
        </p:txBody>
      </p:sp>
      <p:pic>
        <p:nvPicPr>
          <p:cNvPr id="120" name="Google Shape;120;p27"/>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6" name="Picture 5">
            <a:extLst>
              <a:ext uri="{FF2B5EF4-FFF2-40B4-BE49-F238E27FC236}">
                <a16:creationId xmlns:a16="http://schemas.microsoft.com/office/drawing/2014/main" id="{30F8082F-8280-4892-AD09-DC4811047CCC}"/>
              </a:ext>
            </a:extLst>
          </p:cNvPr>
          <p:cNvPicPr>
            <a:picLocks noChangeAspect="1"/>
          </p:cNvPicPr>
          <p:nvPr/>
        </p:nvPicPr>
        <p:blipFill>
          <a:blip r:embed="rId4"/>
          <a:stretch>
            <a:fillRect/>
          </a:stretch>
        </p:blipFill>
        <p:spPr>
          <a:xfrm>
            <a:off x="7409103" y="2688780"/>
            <a:ext cx="4595267" cy="31633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1C33-AFFD-4C3E-BECD-9CB23CC0476C}"/>
              </a:ext>
            </a:extLst>
          </p:cNvPr>
          <p:cNvSpPr>
            <a:spLocks noGrp="1"/>
          </p:cNvSpPr>
          <p:nvPr>
            <p:ph type="title"/>
          </p:nvPr>
        </p:nvSpPr>
        <p:spPr>
          <a:xfrm>
            <a:off x="538432" y="1857169"/>
            <a:ext cx="10287000" cy="608027"/>
          </a:xfrm>
        </p:spPr>
        <p:txBody>
          <a:bodyPr/>
          <a:lstStyle/>
          <a:p>
            <a:r>
              <a:rPr lang="ru-RU" sz="3000" dirty="0">
                <a:solidFill>
                  <a:schemeClr val="tx1"/>
                </a:solidFill>
              </a:rPr>
              <a:t>ФОРМЫ ТРАВЛИ</a:t>
            </a:r>
            <a:endParaRPr lang="et-EE" sz="3000" dirty="0">
              <a:solidFill>
                <a:schemeClr val="tx1"/>
              </a:solidFill>
            </a:endParaRPr>
          </a:p>
        </p:txBody>
      </p:sp>
      <p:sp>
        <p:nvSpPr>
          <p:cNvPr id="3" name="Text Placeholder 2">
            <a:extLst>
              <a:ext uri="{FF2B5EF4-FFF2-40B4-BE49-F238E27FC236}">
                <a16:creationId xmlns:a16="http://schemas.microsoft.com/office/drawing/2014/main" id="{62283574-5863-43EA-B88F-27F4FBD6E584}"/>
              </a:ext>
            </a:extLst>
          </p:cNvPr>
          <p:cNvSpPr>
            <a:spLocks noGrp="1"/>
          </p:cNvSpPr>
          <p:nvPr>
            <p:ph type="body" idx="1"/>
          </p:nvPr>
        </p:nvSpPr>
        <p:spPr>
          <a:xfrm>
            <a:off x="286829" y="2731148"/>
            <a:ext cx="11618342" cy="3588308"/>
          </a:xfrm>
        </p:spPr>
        <p:txBody>
          <a:bodyPr/>
          <a:lstStyle/>
          <a:p>
            <a:pPr marL="171450" lvl="0" indent="-147320" algn="l" rtl="0">
              <a:lnSpc>
                <a:spcPct val="70000"/>
              </a:lnSpc>
              <a:spcBef>
                <a:spcPts val="0"/>
              </a:spcBef>
              <a:spcAft>
                <a:spcPts val="0"/>
              </a:spcAft>
              <a:buClr>
                <a:srgbClr val="002060"/>
              </a:buClr>
              <a:buSzPts val="2000"/>
              <a:buChar char="•"/>
            </a:pPr>
            <a:r>
              <a:rPr lang="ru-RU" sz="2000" b="1" dirty="0">
                <a:solidFill>
                  <a:schemeClr val="dk1"/>
                </a:solidFill>
                <a:latin typeface="Arial"/>
                <a:ea typeface="Arial"/>
                <a:cs typeface="Arial"/>
                <a:sym typeface="Arial"/>
              </a:rPr>
              <a:t>Физическая </a:t>
            </a:r>
            <a:r>
              <a:rPr lang="ru-RU" sz="2000" dirty="0">
                <a:solidFill>
                  <a:schemeClr val="dk1"/>
                </a:solidFill>
                <a:latin typeface="Arial"/>
                <a:ea typeface="Arial"/>
                <a:cs typeface="Arial"/>
                <a:sym typeface="Arial"/>
              </a:rPr>
              <a:t>– причиняется вред телу или вещам жертвы, например, удары, порча вещей</a:t>
            </a:r>
          </a:p>
          <a:p>
            <a:pPr marL="171450" lvl="0" indent="-20320" algn="l" rtl="0">
              <a:lnSpc>
                <a:spcPct val="70000"/>
              </a:lnSpc>
              <a:spcBef>
                <a:spcPts val="0"/>
              </a:spcBef>
              <a:spcAft>
                <a:spcPts val="0"/>
              </a:spcAft>
              <a:buClr>
                <a:srgbClr val="002060"/>
              </a:buClr>
              <a:buSzPts val="2380"/>
              <a:buNone/>
            </a:pPr>
            <a:endParaRPr lang="ru-RU" sz="2000" dirty="0">
              <a:solidFill>
                <a:schemeClr val="dk1"/>
              </a:solidFill>
              <a:latin typeface="Arial"/>
              <a:ea typeface="Arial"/>
              <a:cs typeface="Arial"/>
              <a:sym typeface="Arial"/>
            </a:endParaRPr>
          </a:p>
          <a:p>
            <a:pPr marL="171450" lvl="0" indent="-147320" algn="l" rtl="0">
              <a:lnSpc>
                <a:spcPct val="70000"/>
              </a:lnSpc>
              <a:spcBef>
                <a:spcPts val="1000"/>
              </a:spcBef>
              <a:spcAft>
                <a:spcPts val="0"/>
              </a:spcAft>
              <a:buClr>
                <a:srgbClr val="002060"/>
              </a:buClr>
              <a:buSzPts val="2000"/>
              <a:buChar char="•"/>
            </a:pPr>
            <a:r>
              <a:rPr lang="ru-RU" sz="2000" b="1" dirty="0">
                <a:solidFill>
                  <a:schemeClr val="dk1"/>
                </a:solidFill>
                <a:latin typeface="Arial"/>
                <a:ea typeface="Arial"/>
                <a:cs typeface="Arial"/>
                <a:sym typeface="Arial"/>
              </a:rPr>
              <a:t>Вербальная</a:t>
            </a:r>
            <a:r>
              <a:rPr lang="ru-RU" sz="2000" dirty="0">
                <a:solidFill>
                  <a:schemeClr val="dk1"/>
                </a:solidFill>
                <a:latin typeface="Arial"/>
                <a:ea typeface="Arial"/>
                <a:cs typeface="Arial"/>
                <a:sym typeface="Arial"/>
              </a:rPr>
              <a:t> – жертве причиняются страдания словами, т.е. обзывают, издеваются, угрожают</a:t>
            </a:r>
          </a:p>
          <a:p>
            <a:pPr marL="171450" lvl="0" indent="-20320" algn="l" rtl="0">
              <a:lnSpc>
                <a:spcPct val="70000"/>
              </a:lnSpc>
              <a:spcBef>
                <a:spcPts val="1000"/>
              </a:spcBef>
              <a:spcAft>
                <a:spcPts val="0"/>
              </a:spcAft>
              <a:buClr>
                <a:srgbClr val="002060"/>
              </a:buClr>
              <a:buSzPts val="2380"/>
              <a:buNone/>
            </a:pPr>
            <a:endParaRPr lang="ru-RU" sz="2000" dirty="0">
              <a:solidFill>
                <a:schemeClr val="dk1"/>
              </a:solidFill>
              <a:latin typeface="Arial"/>
              <a:ea typeface="Arial"/>
              <a:cs typeface="Arial"/>
              <a:sym typeface="Arial"/>
            </a:endParaRPr>
          </a:p>
          <a:p>
            <a:pPr marL="171450" lvl="0" indent="-147320" algn="l" rtl="0">
              <a:lnSpc>
                <a:spcPct val="70000"/>
              </a:lnSpc>
              <a:spcBef>
                <a:spcPts val="1000"/>
              </a:spcBef>
              <a:spcAft>
                <a:spcPts val="0"/>
              </a:spcAft>
              <a:buClr>
                <a:srgbClr val="002060"/>
              </a:buClr>
              <a:buSzPts val="2000"/>
              <a:buChar char="•"/>
            </a:pPr>
            <a:r>
              <a:rPr lang="ru-RU" sz="2000" b="1" dirty="0"/>
              <a:t>Социальная или связанная с отношениями </a:t>
            </a:r>
            <a:r>
              <a:rPr lang="ru-RU" sz="2000" dirty="0">
                <a:solidFill>
                  <a:schemeClr val="dk1"/>
                </a:solidFill>
                <a:latin typeface="Arial"/>
                <a:ea typeface="Arial"/>
                <a:cs typeface="Arial"/>
                <a:sym typeface="Arial"/>
              </a:rPr>
              <a:t>– причиняется вред отношениям жертвы с друзьями и ее статусу среди сверстников, например, распространяются слухи, изгоняют из группы</a:t>
            </a:r>
          </a:p>
          <a:p>
            <a:pPr marL="171450" lvl="0" indent="-20320" algn="l" rtl="0">
              <a:lnSpc>
                <a:spcPct val="70000"/>
              </a:lnSpc>
              <a:spcBef>
                <a:spcPts val="1000"/>
              </a:spcBef>
              <a:spcAft>
                <a:spcPts val="0"/>
              </a:spcAft>
              <a:buClr>
                <a:srgbClr val="002060"/>
              </a:buClr>
              <a:buSzPts val="2380"/>
              <a:buNone/>
            </a:pPr>
            <a:endParaRPr lang="ru-RU" sz="2000" dirty="0">
              <a:solidFill>
                <a:schemeClr val="dk1"/>
              </a:solidFill>
              <a:latin typeface="Arial"/>
              <a:ea typeface="Arial"/>
              <a:cs typeface="Arial"/>
              <a:sym typeface="Arial"/>
            </a:endParaRPr>
          </a:p>
          <a:p>
            <a:pPr marL="171450" lvl="0" indent="-147320" algn="l" rtl="0">
              <a:lnSpc>
                <a:spcPct val="70000"/>
              </a:lnSpc>
              <a:spcBef>
                <a:spcPts val="1000"/>
              </a:spcBef>
              <a:spcAft>
                <a:spcPts val="0"/>
              </a:spcAft>
              <a:buClr>
                <a:srgbClr val="002060"/>
              </a:buClr>
              <a:buSzPts val="2000"/>
              <a:buChar char="•"/>
            </a:pPr>
            <a:r>
              <a:rPr lang="ru-RU" sz="2000" b="1" dirty="0">
                <a:solidFill>
                  <a:schemeClr val="dk1"/>
                </a:solidFill>
                <a:latin typeface="Arial"/>
                <a:ea typeface="Arial"/>
                <a:cs typeface="Arial"/>
                <a:sym typeface="Arial"/>
              </a:rPr>
              <a:t>Кибертравля</a:t>
            </a:r>
            <a:r>
              <a:rPr lang="ru-RU" sz="2000" dirty="0">
                <a:solidFill>
                  <a:schemeClr val="dk1"/>
                </a:solidFill>
                <a:latin typeface="Arial"/>
                <a:ea typeface="Arial"/>
                <a:cs typeface="Arial"/>
                <a:sym typeface="Arial"/>
              </a:rPr>
              <a:t> – страдания жертве причиняют при помощи телефона или Интернета, например, присылают угрожающие или оскорбительные сообщения, публикуются злобные сообщения и изображения. Больше информации на </a:t>
            </a:r>
            <a:r>
              <a:rPr lang="ru-RU" sz="2000" u="sng" dirty="0">
                <a:solidFill>
                  <a:schemeClr val="dk1"/>
                </a:solidFill>
                <a:latin typeface="Arial"/>
                <a:ea typeface="Arial"/>
                <a:cs typeface="Arial"/>
                <a:sym typeface="Arial"/>
                <a:hlinkClick r:id="rId2">
                  <a:extLst>
                    <a:ext uri="{A12FA001-AC4F-418D-AE19-62706E023703}">
                      <ahyp:hlinkClr xmlns:ahyp="http://schemas.microsoft.com/office/drawing/2018/hyperlinkcolor" val="tx"/>
                    </a:ext>
                  </a:extLst>
                </a:hlinkClick>
              </a:rPr>
              <a:t>www.targaltinternetis.ee</a:t>
            </a:r>
            <a:r>
              <a:rPr lang="ru-RU" sz="2000" dirty="0">
                <a:solidFill>
                  <a:schemeClr val="dk1"/>
                </a:solidFill>
                <a:latin typeface="Arial"/>
                <a:ea typeface="Arial"/>
                <a:cs typeface="Arial"/>
                <a:sym typeface="Arial"/>
              </a:rPr>
              <a:t>.</a:t>
            </a:r>
            <a:endParaRPr lang="ru-RU" sz="2000" b="1" dirty="0">
              <a:solidFill>
                <a:srgbClr val="002060"/>
              </a:solidFill>
            </a:endParaRPr>
          </a:p>
          <a:p>
            <a:endParaRPr lang="et-EE" sz="2000" dirty="0"/>
          </a:p>
        </p:txBody>
      </p:sp>
      <p:pic>
        <p:nvPicPr>
          <p:cNvPr id="4" name="Google Shape;120;p27">
            <a:extLst>
              <a:ext uri="{FF2B5EF4-FFF2-40B4-BE49-F238E27FC236}">
                <a16:creationId xmlns:a16="http://schemas.microsoft.com/office/drawing/2014/main" id="{982A1658-AD09-4099-AF94-1592D8865C27}"/>
              </a:ext>
            </a:extLst>
          </p:cNvPr>
          <p:cNvPicPr preferRelativeResize="0"/>
          <p:nvPr/>
        </p:nvPicPr>
        <p:blipFill rotWithShape="1">
          <a:blip r:embed="rId3">
            <a:alphaModFix/>
          </a:blip>
          <a:srcRect/>
          <a:stretch/>
        </p:blipFill>
        <p:spPr>
          <a:xfrm>
            <a:off x="0" y="0"/>
            <a:ext cx="12192000" cy="1493837"/>
          </a:xfrm>
          <a:prstGeom prst="rect">
            <a:avLst/>
          </a:prstGeom>
          <a:noFill/>
          <a:ln>
            <a:noFill/>
          </a:ln>
        </p:spPr>
      </p:pic>
    </p:spTree>
    <p:extLst>
      <p:ext uri="{BB962C8B-B14F-4D97-AF65-F5344CB8AC3E}">
        <p14:creationId xmlns:p14="http://schemas.microsoft.com/office/powerpoint/2010/main" val="2511805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6096000" y="2337958"/>
            <a:ext cx="5497036" cy="109104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3000" dirty="0">
                <a:solidFill>
                  <a:schemeClr val="dk1"/>
                </a:solidFill>
              </a:rPr>
              <a:t>ПОСЛЕДСТВИЯ ТРАВЛИ</a:t>
            </a:r>
            <a:br>
              <a:rPr lang="ru-RU" dirty="0">
                <a:solidFill>
                  <a:schemeClr val="dk1"/>
                </a:solidFill>
              </a:rPr>
            </a:br>
            <a:r>
              <a:rPr lang="ru-RU" sz="1800" dirty="0">
                <a:solidFill>
                  <a:schemeClr val="dk1"/>
                </a:solidFill>
              </a:rPr>
              <a:t>Влияние на развитие и благополучие всех сторон</a:t>
            </a:r>
            <a:endParaRPr sz="1800" dirty="0">
              <a:solidFill>
                <a:schemeClr val="dk1"/>
              </a:solidFill>
            </a:endParaRPr>
          </a:p>
        </p:txBody>
      </p:sp>
      <p:sp>
        <p:nvSpPr>
          <p:cNvPr id="127" name="Google Shape;127;p28"/>
          <p:cNvSpPr txBox="1">
            <a:spLocks noGrp="1"/>
          </p:cNvSpPr>
          <p:nvPr>
            <p:ph type="body" idx="1"/>
          </p:nvPr>
        </p:nvSpPr>
        <p:spPr>
          <a:xfrm>
            <a:off x="6096000" y="3660196"/>
            <a:ext cx="5720725" cy="1856684"/>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rgbClr val="002060"/>
              </a:buClr>
              <a:buSzPts val="2800"/>
              <a:buNone/>
            </a:pPr>
            <a:r>
              <a:rPr lang="ru-RU" sz="1800" b="1">
                <a:solidFill>
                  <a:schemeClr val="dk1"/>
                </a:solidFill>
              </a:rPr>
              <a:t>Жертва</a:t>
            </a:r>
            <a:r>
              <a:rPr lang="ru-RU" sz="1800">
                <a:solidFill>
                  <a:schemeClr val="dk1"/>
                </a:solidFill>
              </a:rPr>
              <a:t> – одиночество, плохие воспоминания на всю жизнь, низкая самооценка, депрессия.</a:t>
            </a:r>
            <a:endParaRPr sz="1800"/>
          </a:p>
          <a:p>
            <a:pPr marL="0" lvl="0" indent="0" algn="just" rtl="0">
              <a:lnSpc>
                <a:spcPct val="80000"/>
              </a:lnSpc>
              <a:spcBef>
                <a:spcPts val="1000"/>
              </a:spcBef>
              <a:spcAft>
                <a:spcPts val="0"/>
              </a:spcAft>
              <a:buClr>
                <a:srgbClr val="002060"/>
              </a:buClr>
              <a:buSzPts val="2800"/>
              <a:buNone/>
            </a:pPr>
            <a:r>
              <a:rPr lang="ru-RU" sz="1800" b="1">
                <a:solidFill>
                  <a:schemeClr val="dk1"/>
                </a:solidFill>
              </a:rPr>
              <a:t>Обидчик</a:t>
            </a:r>
            <a:r>
              <a:rPr lang="ru-RU" sz="1800">
                <a:solidFill>
                  <a:schemeClr val="dk1"/>
                </a:solidFill>
              </a:rPr>
              <a:t> </a:t>
            </a:r>
            <a:r>
              <a:rPr lang="ru-RU" sz="1800"/>
              <a:t>– </a:t>
            </a:r>
            <a:r>
              <a:rPr lang="ru-RU" sz="1800">
                <a:solidFill>
                  <a:schemeClr val="dk1"/>
                </a:solidFill>
              </a:rPr>
              <a:t>рискованное поведение, агрессивность, преступность.</a:t>
            </a:r>
            <a:endParaRPr sz="1800"/>
          </a:p>
          <a:p>
            <a:pPr marL="0" lvl="0" indent="0" algn="just" rtl="0">
              <a:lnSpc>
                <a:spcPct val="80000"/>
              </a:lnSpc>
              <a:spcBef>
                <a:spcPts val="1000"/>
              </a:spcBef>
              <a:spcAft>
                <a:spcPts val="0"/>
              </a:spcAft>
              <a:buClr>
                <a:srgbClr val="002060"/>
              </a:buClr>
              <a:buSzPts val="2800"/>
              <a:buNone/>
            </a:pPr>
            <a:r>
              <a:rPr lang="ru-RU" sz="1800" b="1">
                <a:solidFill>
                  <a:schemeClr val="dk1"/>
                </a:solidFill>
              </a:rPr>
              <a:t>Пассивные наблюдатели </a:t>
            </a:r>
            <a:r>
              <a:rPr lang="ru-RU" sz="1800">
                <a:solidFill>
                  <a:schemeClr val="dk1"/>
                </a:solidFill>
              </a:rPr>
              <a:t>– опыт бессилия перед толпой, моральный упадок, бездеятельность, бездушие, страх, отставание в учебе.</a:t>
            </a:r>
            <a:endParaRPr/>
          </a:p>
        </p:txBody>
      </p:sp>
      <p:pic>
        <p:nvPicPr>
          <p:cNvPr id="128" name="Google Shape;128;p28"/>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6" name="Picture 5">
            <a:extLst>
              <a:ext uri="{FF2B5EF4-FFF2-40B4-BE49-F238E27FC236}">
                <a16:creationId xmlns:a16="http://schemas.microsoft.com/office/drawing/2014/main" id="{A2E54849-4BE5-4ABB-A1A5-100E1B35DD93}"/>
              </a:ext>
            </a:extLst>
          </p:cNvPr>
          <p:cNvPicPr>
            <a:picLocks noChangeAspect="1"/>
          </p:cNvPicPr>
          <p:nvPr/>
        </p:nvPicPr>
        <p:blipFill>
          <a:blip r:embed="rId4"/>
          <a:stretch>
            <a:fillRect/>
          </a:stretch>
        </p:blipFill>
        <p:spPr>
          <a:xfrm>
            <a:off x="598964" y="2337958"/>
            <a:ext cx="5283675" cy="36372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9"/>
          <p:cNvSpPr txBox="1">
            <a:spLocks noGrp="1"/>
          </p:cNvSpPr>
          <p:nvPr>
            <p:ph type="body" idx="1"/>
          </p:nvPr>
        </p:nvSpPr>
        <p:spPr>
          <a:xfrm>
            <a:off x="909839" y="3154182"/>
            <a:ext cx="9829373" cy="23068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F3864"/>
              </a:buClr>
              <a:buSzPts val="2590"/>
              <a:buNone/>
            </a:pPr>
            <a:r>
              <a:rPr lang="ru-RU" sz="2000" dirty="0">
                <a:solidFill>
                  <a:schemeClr val="dk1"/>
                </a:solidFill>
              </a:rPr>
              <a:t>Травля может происходить </a:t>
            </a:r>
            <a:r>
              <a:rPr lang="ru-RU" sz="2000" b="1" dirty="0">
                <a:solidFill>
                  <a:schemeClr val="dk1"/>
                </a:solidFill>
              </a:rPr>
              <a:t>в том случае</a:t>
            </a:r>
            <a:r>
              <a:rPr lang="ru-RU" sz="2000" dirty="0">
                <a:solidFill>
                  <a:schemeClr val="dk1"/>
                </a:solidFill>
              </a:rPr>
              <a:t>, если наблюдающие со стороны (пассивные наблюдатели) это одобряют или притворяются, что не замечают.</a:t>
            </a:r>
            <a:endParaRPr sz="2000" dirty="0"/>
          </a:p>
          <a:p>
            <a:pPr marL="0" lvl="0" indent="0" algn="l" rtl="0">
              <a:lnSpc>
                <a:spcPct val="100000"/>
              </a:lnSpc>
              <a:spcBef>
                <a:spcPts val="0"/>
              </a:spcBef>
              <a:spcAft>
                <a:spcPts val="0"/>
              </a:spcAft>
              <a:buSzPts val="2590"/>
              <a:buNone/>
            </a:pPr>
            <a:endParaRPr sz="2000" dirty="0">
              <a:solidFill>
                <a:schemeClr val="dk1"/>
              </a:solidFill>
            </a:endParaRPr>
          </a:p>
          <a:p>
            <a:pPr marL="0" lvl="0" indent="0" algn="l" rtl="0">
              <a:lnSpc>
                <a:spcPct val="100000"/>
              </a:lnSpc>
              <a:spcBef>
                <a:spcPts val="0"/>
              </a:spcBef>
              <a:spcAft>
                <a:spcPts val="0"/>
              </a:spcAft>
              <a:buClr>
                <a:srgbClr val="002060"/>
              </a:buClr>
              <a:buSzPts val="2590"/>
              <a:buNone/>
            </a:pPr>
            <a:r>
              <a:rPr lang="ru-RU" sz="2000" dirty="0">
                <a:solidFill>
                  <a:schemeClr val="dk1"/>
                </a:solidFill>
              </a:rPr>
              <a:t>ФАКТ: В 85% случаев дети видят травлю другого ребенка.</a:t>
            </a:r>
            <a:endParaRPr sz="2000" dirty="0"/>
          </a:p>
          <a:p>
            <a:pPr marL="0" lvl="0" indent="0" algn="l" rtl="0">
              <a:lnSpc>
                <a:spcPct val="100000"/>
              </a:lnSpc>
              <a:spcBef>
                <a:spcPts val="0"/>
              </a:spcBef>
              <a:spcAft>
                <a:spcPts val="0"/>
              </a:spcAft>
              <a:buClr>
                <a:srgbClr val="002060"/>
              </a:buClr>
              <a:buSzPts val="2590"/>
              <a:buNone/>
            </a:pPr>
            <a:r>
              <a:rPr lang="ru-RU" sz="2000" dirty="0">
                <a:solidFill>
                  <a:schemeClr val="dk1"/>
                </a:solidFill>
              </a:rPr>
              <a:t>ФАКТ: Когда кто-то вмешивается, чтобы защитить жертву, издевательства в большинстве случаев прекращаются в течение 10 секунд. </a:t>
            </a:r>
            <a:endParaRPr sz="2000" dirty="0">
              <a:solidFill>
                <a:schemeClr val="dk1"/>
              </a:solidFill>
            </a:endParaRPr>
          </a:p>
          <a:p>
            <a:pPr marL="0" lvl="0" indent="0" algn="l" rtl="0">
              <a:lnSpc>
                <a:spcPct val="100000"/>
              </a:lnSpc>
              <a:spcBef>
                <a:spcPts val="0"/>
              </a:spcBef>
              <a:spcAft>
                <a:spcPts val="0"/>
              </a:spcAft>
              <a:buClr>
                <a:srgbClr val="002060"/>
              </a:buClr>
              <a:buSzPts val="2590"/>
              <a:buNone/>
            </a:pPr>
            <a:r>
              <a:rPr lang="ru-RU" sz="2000" dirty="0">
                <a:solidFill>
                  <a:schemeClr val="dk1"/>
                </a:solidFill>
              </a:rPr>
              <a:t>Источник: </a:t>
            </a:r>
            <a:r>
              <a:rPr lang="ru-RU" sz="2000" u="sng" dirty="0">
                <a:solidFill>
                  <a:schemeClr val="dk1"/>
                </a:solidFill>
                <a:hlinkClick r:id="rId3">
                  <a:extLst>
                    <a:ext uri="{A12FA001-AC4F-418D-AE19-62706E023703}">
                      <ahyp:hlinkClr xmlns:ahyp="http://schemas.microsoft.com/office/drawing/2018/hyperlinkcolor" val="tx"/>
                    </a:ext>
                  </a:extLst>
                </a:hlinkClick>
              </a:rPr>
              <a:t>www.bullying.org</a:t>
            </a:r>
            <a:endParaRPr sz="2000" dirty="0">
              <a:solidFill>
                <a:schemeClr val="dk1"/>
              </a:solidFill>
            </a:endParaRPr>
          </a:p>
          <a:p>
            <a:pPr marL="0" lvl="0" indent="0" algn="ctr" rtl="0">
              <a:lnSpc>
                <a:spcPct val="70000"/>
              </a:lnSpc>
              <a:spcBef>
                <a:spcPts val="1000"/>
              </a:spcBef>
              <a:spcAft>
                <a:spcPts val="0"/>
              </a:spcAft>
              <a:buClr>
                <a:srgbClr val="002060"/>
              </a:buClr>
              <a:buSzPts val="2590"/>
              <a:buNone/>
            </a:pPr>
            <a:endParaRPr sz="2000" dirty="0"/>
          </a:p>
          <a:p>
            <a:pPr marL="0" lvl="0" indent="0" algn="l" rtl="0">
              <a:lnSpc>
                <a:spcPct val="70000"/>
              </a:lnSpc>
              <a:spcBef>
                <a:spcPts val="1000"/>
              </a:spcBef>
              <a:spcAft>
                <a:spcPts val="0"/>
              </a:spcAft>
              <a:buSzPts val="2800"/>
              <a:buNone/>
            </a:pPr>
            <a:endParaRPr sz="1600" b="1" dirty="0">
              <a:solidFill>
                <a:schemeClr val="dk1"/>
              </a:solidFill>
            </a:endParaRPr>
          </a:p>
          <a:p>
            <a:pPr marL="0" lvl="0" indent="0" algn="ctr" rtl="0">
              <a:lnSpc>
                <a:spcPct val="70000"/>
              </a:lnSpc>
              <a:spcBef>
                <a:spcPts val="1000"/>
              </a:spcBef>
              <a:spcAft>
                <a:spcPts val="0"/>
              </a:spcAft>
              <a:buSzPts val="2800"/>
              <a:buNone/>
            </a:pPr>
            <a:endParaRPr sz="2000" b="1" dirty="0"/>
          </a:p>
          <a:p>
            <a:pPr marL="50800" lvl="0" indent="0" algn="l" rtl="0">
              <a:lnSpc>
                <a:spcPct val="70000"/>
              </a:lnSpc>
              <a:spcBef>
                <a:spcPts val="1000"/>
              </a:spcBef>
              <a:spcAft>
                <a:spcPts val="0"/>
              </a:spcAft>
              <a:buSzPts val="2800"/>
              <a:buNone/>
            </a:pPr>
            <a:endParaRPr sz="2220" dirty="0">
              <a:solidFill>
                <a:srgbClr val="002060"/>
              </a:solidFill>
            </a:endParaRPr>
          </a:p>
          <a:p>
            <a:pPr marL="457200" lvl="0" indent="-228600" algn="l" rtl="0">
              <a:lnSpc>
                <a:spcPct val="70000"/>
              </a:lnSpc>
              <a:spcBef>
                <a:spcPts val="1000"/>
              </a:spcBef>
              <a:spcAft>
                <a:spcPts val="0"/>
              </a:spcAft>
              <a:buClr>
                <a:schemeClr val="dk1"/>
              </a:buClr>
              <a:buSzPts val="2800"/>
              <a:buNone/>
            </a:pPr>
            <a:endParaRPr sz="2220" dirty="0">
              <a:solidFill>
                <a:srgbClr val="002060"/>
              </a:solidFill>
            </a:endParaRPr>
          </a:p>
        </p:txBody>
      </p:sp>
      <p:sp>
        <p:nvSpPr>
          <p:cNvPr id="136" name="Google Shape;136;p29"/>
          <p:cNvSpPr txBox="1"/>
          <p:nvPr/>
        </p:nvSpPr>
        <p:spPr>
          <a:xfrm>
            <a:off x="909839" y="1950809"/>
            <a:ext cx="9656400" cy="746400"/>
          </a:xfrm>
          <a:prstGeom prst="rect">
            <a:avLst/>
          </a:prstGeom>
          <a:noFill/>
          <a:ln>
            <a:noFill/>
          </a:ln>
        </p:spPr>
        <p:txBody>
          <a:bodyPr spcFirstLastPara="1" wrap="square" lIns="91425" tIns="91425" rIns="91425" bIns="91425" anchor="t" anchorCtr="0">
            <a:noAutofit/>
          </a:bodyPr>
          <a:lstStyle/>
          <a:p>
            <a:pPr marL="0" marR="0" lvl="0" indent="0" algn="just" rtl="0">
              <a:lnSpc>
                <a:spcPct val="80000"/>
              </a:lnSpc>
              <a:spcBef>
                <a:spcPts val="1000"/>
              </a:spcBef>
              <a:spcAft>
                <a:spcPts val="0"/>
              </a:spcAft>
              <a:buClr>
                <a:srgbClr val="000000"/>
              </a:buClr>
              <a:buSzPts val="2300"/>
              <a:buFont typeface="Arial"/>
              <a:buNone/>
            </a:pPr>
            <a:r>
              <a:rPr lang="ru-RU" sz="2200" b="1" i="0" u="none" strike="noStrike" cap="none" dirty="0">
                <a:solidFill>
                  <a:schemeClr val="dk1"/>
                </a:solidFill>
                <a:latin typeface="Arial"/>
                <a:ea typeface="Arial"/>
                <a:cs typeface="Arial"/>
                <a:sym typeface="Arial"/>
              </a:rPr>
              <a:t>«Освободимся от травли!» уделяет особое внимание роли пассивных наблюдателей в предотвращении травли</a:t>
            </a:r>
            <a:endParaRPr sz="2200" b="1" i="0" u="none" strike="noStrike" cap="none" dirty="0">
              <a:solidFill>
                <a:srgbClr val="000000"/>
              </a:solidFill>
              <a:latin typeface="Arial"/>
              <a:ea typeface="Arial"/>
              <a:cs typeface="Arial"/>
              <a:sym typeface="Arial"/>
            </a:endParaRPr>
          </a:p>
        </p:txBody>
      </p:sp>
      <p:pic>
        <p:nvPicPr>
          <p:cNvPr id="138" name="Google Shape;138;p29"/>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bc0013d191_0_34"/>
          <p:cNvSpPr txBox="1">
            <a:spLocks noGrp="1"/>
          </p:cNvSpPr>
          <p:nvPr>
            <p:ph type="title"/>
          </p:nvPr>
        </p:nvSpPr>
        <p:spPr>
          <a:xfrm>
            <a:off x="838200" y="1818008"/>
            <a:ext cx="10515600" cy="832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dirty="0">
                <a:solidFill>
                  <a:schemeClr val="tx1"/>
                </a:solidFill>
              </a:rPr>
              <a:t>Как ребенок может вмешаться?</a:t>
            </a:r>
            <a:endParaRPr dirty="0">
              <a:solidFill>
                <a:schemeClr val="tx1"/>
              </a:solidFill>
            </a:endParaRPr>
          </a:p>
        </p:txBody>
      </p:sp>
      <p:sp>
        <p:nvSpPr>
          <p:cNvPr id="349" name="Google Shape;349;gbc0013d191_0_34"/>
          <p:cNvSpPr txBox="1">
            <a:spLocks noGrp="1"/>
          </p:cNvSpPr>
          <p:nvPr>
            <p:ph type="body" idx="1"/>
          </p:nvPr>
        </p:nvSpPr>
        <p:spPr>
          <a:xfrm>
            <a:off x="345537" y="2650508"/>
            <a:ext cx="7031540" cy="3268854"/>
          </a:xfrm>
          <a:prstGeom prst="rect">
            <a:avLst/>
          </a:prstGeom>
        </p:spPr>
        <p:txBody>
          <a:bodyPr spcFirstLastPara="1" wrap="square" lIns="91425" tIns="45700" rIns="91425" bIns="45700" anchor="t" anchorCtr="0">
            <a:noAutofit/>
          </a:bodyPr>
          <a:lstStyle/>
          <a:p>
            <a:pPr marL="457200" lvl="0" indent="-342900" algn="l" rtl="0">
              <a:lnSpc>
                <a:spcPct val="70000"/>
              </a:lnSpc>
              <a:spcBef>
                <a:spcPts val="0"/>
              </a:spcBef>
              <a:spcAft>
                <a:spcPts val="0"/>
              </a:spcAft>
              <a:buSzPts val="1800"/>
              <a:buChar char="-"/>
            </a:pPr>
            <a:r>
              <a:rPr lang="ru-RU" sz="1800" dirty="0"/>
              <a:t>Если вмешательство опасно или нет смелости вмешаться, важно сообщать об этом взрослому до тех пор, пока ситуация не улучшится;</a:t>
            </a:r>
            <a:endParaRPr sz="1800" dirty="0"/>
          </a:p>
          <a:p>
            <a:pPr marL="0" lvl="0" indent="0" algn="l" rtl="0">
              <a:lnSpc>
                <a:spcPct val="70000"/>
              </a:lnSpc>
              <a:spcBef>
                <a:spcPts val="0"/>
              </a:spcBef>
              <a:spcAft>
                <a:spcPts val="0"/>
              </a:spcAft>
              <a:buNone/>
            </a:pPr>
            <a:endParaRPr sz="1800" dirty="0"/>
          </a:p>
          <a:p>
            <a:pPr marL="457200" lvl="0" indent="-342900" algn="l" rtl="0">
              <a:lnSpc>
                <a:spcPct val="70000"/>
              </a:lnSpc>
              <a:spcBef>
                <a:spcPts val="0"/>
              </a:spcBef>
              <a:spcAft>
                <a:spcPts val="0"/>
              </a:spcAft>
              <a:buSzPts val="1800"/>
              <a:buChar char="-"/>
            </a:pPr>
            <a:r>
              <a:rPr lang="ru-RU" sz="1800" dirty="0"/>
              <a:t>Вмешаться легче, если вмешиваться не одному;</a:t>
            </a:r>
            <a:endParaRPr sz="1800" dirty="0"/>
          </a:p>
          <a:p>
            <a:pPr marL="457200" lvl="0" indent="0" algn="l" rtl="0">
              <a:lnSpc>
                <a:spcPct val="70000"/>
              </a:lnSpc>
              <a:spcBef>
                <a:spcPts val="0"/>
              </a:spcBef>
              <a:spcAft>
                <a:spcPts val="0"/>
              </a:spcAft>
              <a:buNone/>
            </a:pPr>
            <a:endParaRPr sz="1800" dirty="0"/>
          </a:p>
          <a:p>
            <a:pPr marL="457200" lvl="0" indent="-342900" algn="l" rtl="0">
              <a:lnSpc>
                <a:spcPct val="70000"/>
              </a:lnSpc>
              <a:spcBef>
                <a:spcPts val="0"/>
              </a:spcBef>
              <a:spcAft>
                <a:spcPts val="0"/>
              </a:spcAft>
              <a:buSzPts val="1800"/>
              <a:buChar char="-"/>
            </a:pPr>
            <a:r>
              <a:rPr lang="ru-RU" sz="1800" dirty="0"/>
              <a:t>Использовать простые фразы «Прекратите!», «Стоп!»;</a:t>
            </a:r>
            <a:endParaRPr sz="1800" dirty="0"/>
          </a:p>
          <a:p>
            <a:pPr marL="457200" lvl="0" indent="0" algn="l" rtl="0">
              <a:lnSpc>
                <a:spcPct val="70000"/>
              </a:lnSpc>
              <a:spcBef>
                <a:spcPts val="0"/>
              </a:spcBef>
              <a:spcAft>
                <a:spcPts val="0"/>
              </a:spcAft>
              <a:buNone/>
            </a:pPr>
            <a:endParaRPr sz="1800" dirty="0"/>
          </a:p>
          <a:p>
            <a:pPr marL="457200" lvl="0" indent="-342900" algn="l" rtl="0">
              <a:lnSpc>
                <a:spcPct val="70000"/>
              </a:lnSpc>
              <a:spcBef>
                <a:spcPts val="0"/>
              </a:spcBef>
              <a:spcAft>
                <a:spcPts val="0"/>
              </a:spcAft>
              <a:buSzPts val="1800"/>
              <a:buChar char="-"/>
            </a:pPr>
            <a:r>
              <a:rPr lang="ru-RU" sz="1800" dirty="0"/>
              <a:t>Позже поговорить с жертвой о ситуации, а не быть молчаливым другом или приятелем;</a:t>
            </a:r>
            <a:endParaRPr sz="1800" dirty="0"/>
          </a:p>
          <a:p>
            <a:pPr marL="457200" lvl="0" indent="0" algn="l" rtl="0">
              <a:lnSpc>
                <a:spcPct val="70000"/>
              </a:lnSpc>
              <a:spcBef>
                <a:spcPts val="0"/>
              </a:spcBef>
              <a:spcAft>
                <a:spcPts val="0"/>
              </a:spcAft>
              <a:buNone/>
            </a:pPr>
            <a:endParaRPr sz="1800" dirty="0"/>
          </a:p>
          <a:p>
            <a:pPr marL="457200" lvl="0" indent="-342900" algn="l" rtl="0">
              <a:lnSpc>
                <a:spcPct val="70000"/>
              </a:lnSpc>
              <a:spcBef>
                <a:spcPts val="0"/>
              </a:spcBef>
              <a:spcAft>
                <a:spcPts val="0"/>
              </a:spcAft>
              <a:buSzPts val="1800"/>
              <a:buChar char="-"/>
            </a:pPr>
            <a:r>
              <a:rPr lang="ru-RU" sz="1800" dirty="0"/>
              <a:t>Забрать жертву из ситуации издевательства (пригласить поиграть, пригласить что-то показать и т. д.).</a:t>
            </a:r>
            <a:endParaRPr sz="1800" dirty="0"/>
          </a:p>
          <a:p>
            <a:pPr marL="457200" lvl="0" indent="0" algn="l" rtl="0">
              <a:lnSpc>
                <a:spcPct val="70000"/>
              </a:lnSpc>
              <a:spcBef>
                <a:spcPts val="0"/>
              </a:spcBef>
              <a:spcAft>
                <a:spcPts val="0"/>
              </a:spcAft>
              <a:buNone/>
            </a:pPr>
            <a:endParaRPr sz="1800" dirty="0"/>
          </a:p>
          <a:p>
            <a:pPr marL="457200" lvl="0" indent="-342900" algn="l" rtl="0">
              <a:lnSpc>
                <a:spcPct val="70000"/>
              </a:lnSpc>
              <a:spcBef>
                <a:spcPts val="0"/>
              </a:spcBef>
              <a:spcAft>
                <a:spcPts val="0"/>
              </a:spcAft>
              <a:buSzPts val="1800"/>
              <a:buChar char="-"/>
            </a:pPr>
            <a:r>
              <a:rPr lang="ru-RU" sz="1800" dirty="0"/>
              <a:t>Пригласить в игру, если кто-то грустит или выглядит одиноким.</a:t>
            </a:r>
            <a:endParaRPr sz="1800" dirty="0"/>
          </a:p>
          <a:p>
            <a:pPr marL="0" lvl="0" indent="0" algn="l" rtl="0">
              <a:lnSpc>
                <a:spcPct val="70000"/>
              </a:lnSpc>
              <a:spcBef>
                <a:spcPts val="0"/>
              </a:spcBef>
              <a:spcAft>
                <a:spcPts val="0"/>
              </a:spcAft>
              <a:buNone/>
            </a:pPr>
            <a:endParaRPr sz="1800" dirty="0"/>
          </a:p>
          <a:p>
            <a:pPr marL="0" lvl="0" indent="0" algn="l" rtl="0">
              <a:spcBef>
                <a:spcPts val="1000"/>
              </a:spcBef>
              <a:spcAft>
                <a:spcPts val="0"/>
              </a:spcAft>
              <a:buNone/>
            </a:pPr>
            <a:endParaRPr dirty="0"/>
          </a:p>
        </p:txBody>
      </p:sp>
      <p:pic>
        <p:nvPicPr>
          <p:cNvPr id="6" name="Google Shape;138;p29">
            <a:extLst>
              <a:ext uri="{FF2B5EF4-FFF2-40B4-BE49-F238E27FC236}">
                <a16:creationId xmlns:a16="http://schemas.microsoft.com/office/drawing/2014/main" id="{B4224522-6447-4A21-A232-576DC407F2F3}"/>
              </a:ext>
            </a:extLst>
          </p:cNvPr>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7" name="Picture 6">
            <a:extLst>
              <a:ext uri="{FF2B5EF4-FFF2-40B4-BE49-F238E27FC236}">
                <a16:creationId xmlns:a16="http://schemas.microsoft.com/office/drawing/2014/main" id="{3AD60D57-519A-414B-BFD4-DF2D3ED59E76}"/>
              </a:ext>
            </a:extLst>
          </p:cNvPr>
          <p:cNvPicPr>
            <a:picLocks noChangeAspect="1"/>
          </p:cNvPicPr>
          <p:nvPr/>
        </p:nvPicPr>
        <p:blipFill>
          <a:blip r:embed="rId4"/>
          <a:stretch>
            <a:fillRect/>
          </a:stretch>
        </p:blipFill>
        <p:spPr>
          <a:xfrm>
            <a:off x="7585971" y="2818474"/>
            <a:ext cx="4260492" cy="293292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EF4972-F976-4A7D-BEEC-3F2014EC687B}"/>
              </a:ext>
            </a:extLst>
          </p:cNvPr>
          <p:cNvSpPr>
            <a:spLocks noGrp="1"/>
          </p:cNvSpPr>
          <p:nvPr>
            <p:ph type="body" idx="1"/>
          </p:nvPr>
        </p:nvSpPr>
        <p:spPr>
          <a:xfrm>
            <a:off x="708660" y="2263535"/>
            <a:ext cx="10774680" cy="3588308"/>
          </a:xfrm>
        </p:spPr>
        <p:txBody>
          <a:bodyPr/>
          <a:lstStyle/>
          <a:p>
            <a:pPr marL="50800" indent="0" algn="l">
              <a:buNone/>
            </a:pPr>
            <a:r>
              <a:rPr lang="ru-RU" sz="1900" b="0" i="0" dirty="0">
                <a:solidFill>
                  <a:srgbClr val="212529"/>
                </a:solidFill>
                <a:effectLst/>
                <a:latin typeface="+mj-lt"/>
              </a:rPr>
              <a:t>В случае травли сопротивление – опасное решение. Это работает только в том случае, если известно, что на самом деле жертва травли сильнее обидчика и у нее достаточно сторонников. В противном случае травля может наоборот усилиться, потому что обидчик как раз может рассчитывать на то, что начнется сопротивление, или будет оправдывать этим свои дальнейшие действия. </a:t>
            </a:r>
          </a:p>
          <a:p>
            <a:pPr marL="50800" indent="0" algn="l">
              <a:buNone/>
            </a:pPr>
            <a:r>
              <a:rPr lang="ru-RU" sz="1900" b="0" i="0" dirty="0">
                <a:solidFill>
                  <a:srgbClr val="212529"/>
                </a:solidFill>
                <a:effectLst/>
                <a:latin typeface="+mj-lt"/>
              </a:rPr>
              <a:t>Подробнее в</a:t>
            </a:r>
            <a:r>
              <a:rPr lang="ru-RU" sz="1900" b="1" i="1" dirty="0">
                <a:solidFill>
                  <a:srgbClr val="954F72"/>
                </a:solidFill>
                <a:latin typeface="+mj-lt"/>
              </a:rPr>
              <a:t> </a:t>
            </a:r>
            <a:r>
              <a:rPr lang="ru-RU" sz="1900" b="1" i="0" u="none" strike="noStrike" dirty="0">
                <a:solidFill>
                  <a:srgbClr val="954F72"/>
                </a:solidFill>
                <a:effectLst/>
                <a:latin typeface="+mj-lt"/>
                <a:hlinkClick r:id="rId3">
                  <a:extLst>
                    <a:ext uri="{A12FA001-AC4F-418D-AE19-62706E023703}">
                      <ahyp:hlinkClr xmlns:ahyp="http://schemas.microsoft.com/office/drawing/2018/hyperlinkcolor" val="tx"/>
                    </a:ext>
                  </a:extLst>
                </a:hlinkClick>
              </a:rPr>
              <a:t>брошюре омбудсмена по правам детей о разрешении случаев травли</a:t>
            </a:r>
            <a:endParaRPr lang="ru-RU" sz="1900" b="0" i="0" dirty="0">
              <a:solidFill>
                <a:srgbClr val="212529"/>
              </a:solidFill>
              <a:effectLst/>
              <a:latin typeface="+mj-lt"/>
            </a:endParaRPr>
          </a:p>
          <a:p>
            <a:endParaRPr lang="et-EE" sz="1900" dirty="0">
              <a:latin typeface="+mj-lt"/>
            </a:endParaRPr>
          </a:p>
        </p:txBody>
      </p:sp>
      <p:pic>
        <p:nvPicPr>
          <p:cNvPr id="4" name="Google Shape;138;p29">
            <a:extLst>
              <a:ext uri="{FF2B5EF4-FFF2-40B4-BE49-F238E27FC236}">
                <a16:creationId xmlns:a16="http://schemas.microsoft.com/office/drawing/2014/main" id="{72A3D945-DEA2-43BB-BBA1-B8F7D9F699FA}"/>
              </a:ext>
            </a:extLst>
          </p:cNvPr>
          <p:cNvPicPr preferRelativeResize="0"/>
          <p:nvPr/>
        </p:nvPicPr>
        <p:blipFill rotWithShape="1">
          <a:blip r:embed="rId4">
            <a:alphaModFix/>
          </a:blip>
          <a:srcRect/>
          <a:stretch/>
        </p:blipFill>
        <p:spPr>
          <a:xfrm>
            <a:off x="0" y="0"/>
            <a:ext cx="12192000" cy="1493837"/>
          </a:xfrm>
          <a:prstGeom prst="rect">
            <a:avLst/>
          </a:prstGeom>
          <a:noFill/>
          <a:ln>
            <a:noFill/>
          </a:ln>
        </p:spPr>
      </p:pic>
    </p:spTree>
    <p:extLst>
      <p:ext uri="{BB962C8B-B14F-4D97-AF65-F5344CB8AC3E}">
        <p14:creationId xmlns:p14="http://schemas.microsoft.com/office/powerpoint/2010/main" val="177503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43"/>
        <p:cNvGrpSpPr/>
        <p:nvPr/>
      </p:nvGrpSpPr>
      <p:grpSpPr>
        <a:xfrm>
          <a:off x="0" y="0"/>
          <a:ext cx="0" cy="0"/>
          <a:chOff x="0" y="0"/>
          <a:chExt cx="0" cy="0"/>
        </a:xfrm>
      </p:grpSpPr>
      <p:sp>
        <p:nvSpPr>
          <p:cNvPr id="144" name="Google Shape;144;g928d8f59ee_0_25"/>
          <p:cNvSpPr txBox="1">
            <a:spLocks noGrp="1"/>
          </p:cNvSpPr>
          <p:nvPr>
            <p:ph type="title"/>
          </p:nvPr>
        </p:nvSpPr>
        <p:spPr>
          <a:xfrm>
            <a:off x="2112615" y="2733225"/>
            <a:ext cx="8465700" cy="16608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200"/>
              </a:spcBef>
              <a:spcAft>
                <a:spcPts val="0"/>
              </a:spcAft>
              <a:buClr>
                <a:schemeClr val="dk1"/>
              </a:buClr>
              <a:buSzPts val="1100"/>
              <a:buFont typeface="Arial"/>
              <a:buNone/>
            </a:pPr>
            <a:r>
              <a:rPr lang="et-EE" sz="2900" dirty="0">
                <a:solidFill>
                  <a:srgbClr val="000000"/>
                </a:solidFill>
              </a:rPr>
              <a:t>II. </a:t>
            </a:r>
            <a:r>
              <a:rPr lang="ru-RU" sz="2900" dirty="0">
                <a:solidFill>
                  <a:srgbClr val="000000"/>
                </a:solidFill>
              </a:rPr>
              <a:t>ОБЗОР ПРОГРАММЫ </a:t>
            </a:r>
            <a:br>
              <a:rPr lang="ru-RU" sz="2900" dirty="0">
                <a:solidFill>
                  <a:srgbClr val="000000"/>
                </a:solidFill>
              </a:rPr>
            </a:br>
            <a:r>
              <a:rPr lang="ru-RU" sz="2900" dirty="0">
                <a:solidFill>
                  <a:srgbClr val="000000"/>
                </a:solidFill>
              </a:rPr>
              <a:t>«ОСВОБОДИМСЯ ОТ ТРАВЛИ!»</a:t>
            </a:r>
            <a:r>
              <a:rPr lang="et-EE" sz="2900" dirty="0">
                <a:solidFill>
                  <a:srgbClr val="000000"/>
                </a:solidFill>
              </a:rPr>
              <a:t> </a:t>
            </a:r>
            <a:br>
              <a:rPr lang="ru-RU" sz="2900" dirty="0">
                <a:solidFill>
                  <a:srgbClr val="000000"/>
                </a:solidFill>
              </a:rPr>
            </a:br>
            <a:r>
              <a:rPr lang="et-EE" sz="2900" dirty="0">
                <a:solidFill>
                  <a:srgbClr val="000000"/>
                </a:solidFill>
              </a:rPr>
              <a:t>(I </a:t>
            </a:r>
            <a:r>
              <a:rPr lang="ru-RU" sz="2900" dirty="0">
                <a:solidFill>
                  <a:srgbClr val="000000"/>
                </a:solidFill>
              </a:rPr>
              <a:t>школьная ступень)</a:t>
            </a:r>
            <a:endParaRPr sz="2900" dirty="0">
              <a:solidFill>
                <a:srgbClr val="000000"/>
              </a:solidFill>
            </a:endParaRPr>
          </a:p>
        </p:txBody>
      </p:sp>
      <p:pic>
        <p:nvPicPr>
          <p:cNvPr id="145" name="Google Shape;145;g928d8f59ee_0_25"/>
          <p:cNvPicPr preferRelativeResize="0"/>
          <p:nvPr/>
        </p:nvPicPr>
        <p:blipFill rotWithShape="1">
          <a:blip r:embed="rId3">
            <a:alphaModFix/>
          </a:blip>
          <a:srcRect/>
          <a:stretch/>
        </p:blipFill>
        <p:spPr>
          <a:xfrm>
            <a:off x="0" y="0"/>
            <a:ext cx="12192000" cy="14938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976de88d53_0_28"/>
          <p:cNvSpPr txBox="1">
            <a:spLocks noGrp="1"/>
          </p:cNvSpPr>
          <p:nvPr>
            <p:ph type="title"/>
          </p:nvPr>
        </p:nvSpPr>
        <p:spPr>
          <a:xfrm>
            <a:off x="1635130" y="1927725"/>
            <a:ext cx="8921740" cy="80531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ru-RU" sz="2400">
                <a:solidFill>
                  <a:srgbClr val="000000"/>
                </a:solidFill>
              </a:rPr>
              <a:t>Что вы знаете о программе «Освободимся от травли!»?</a:t>
            </a:r>
            <a:endParaRPr sz="2400">
              <a:solidFill>
                <a:srgbClr val="000000"/>
              </a:solidFill>
            </a:endParaRPr>
          </a:p>
        </p:txBody>
      </p:sp>
      <p:pic>
        <p:nvPicPr>
          <p:cNvPr id="152" name="Google Shape;152;g976de88d53_0_28"/>
          <p:cNvPicPr preferRelativeResize="0"/>
          <p:nvPr/>
        </p:nvPicPr>
        <p:blipFill rotWithShape="1">
          <a:blip r:embed="rId3">
            <a:alphaModFix/>
          </a:blip>
          <a:srcRect/>
          <a:stretch/>
        </p:blipFill>
        <p:spPr>
          <a:xfrm>
            <a:off x="4083047" y="3042225"/>
            <a:ext cx="3460180" cy="3312426"/>
          </a:xfrm>
          <a:prstGeom prst="rect">
            <a:avLst/>
          </a:prstGeom>
          <a:noFill/>
          <a:ln>
            <a:noFill/>
          </a:ln>
        </p:spPr>
      </p:pic>
      <p:pic>
        <p:nvPicPr>
          <p:cNvPr id="153" name="Google Shape;153;g976de88d53_0_28"/>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
          <p:cNvSpPr txBox="1">
            <a:spLocks noGrp="1"/>
          </p:cNvSpPr>
          <p:nvPr>
            <p:ph type="title"/>
          </p:nvPr>
        </p:nvSpPr>
        <p:spPr>
          <a:xfrm>
            <a:off x="255588" y="1517650"/>
            <a:ext cx="11534775" cy="714375"/>
          </a:xfrm>
          <a:prstGeom prst="rect">
            <a:avLst/>
          </a:prstGeom>
          <a:noFill/>
          <a:ln>
            <a:noFill/>
          </a:ln>
        </p:spPr>
        <p:txBody>
          <a:bodyPr spcFirstLastPara="1" wrap="square" lIns="68550" tIns="34275" rIns="68550" bIns="34275" anchor="t" anchorCtr="0">
            <a:noAutofit/>
          </a:bodyPr>
          <a:lstStyle/>
          <a:p>
            <a:pPr marL="0" lvl="0" indent="0" algn="ctr" rtl="0">
              <a:lnSpc>
                <a:spcPct val="90000"/>
              </a:lnSpc>
              <a:spcBef>
                <a:spcPts val="0"/>
              </a:spcBef>
              <a:spcAft>
                <a:spcPts val="0"/>
              </a:spcAft>
              <a:buSzPts val="2800"/>
              <a:buNone/>
            </a:pPr>
            <a:r>
              <a:rPr lang="ru-RU" sz="2100">
                <a:solidFill>
                  <a:schemeClr val="dk1"/>
                </a:solidFill>
              </a:rPr>
              <a:t>В 2017 году под эгидой Министерства образования и науки Эстонии </a:t>
            </a:r>
            <a:br>
              <a:rPr lang="ru-RU" sz="2100">
                <a:solidFill>
                  <a:schemeClr val="dk1"/>
                </a:solidFill>
              </a:rPr>
            </a:br>
            <a:r>
              <a:rPr lang="ru-RU" sz="2100">
                <a:solidFill>
                  <a:schemeClr val="dk1"/>
                </a:solidFill>
              </a:rPr>
              <a:t>была создана коалиция «Образовательный путь без травли», куда входят: </a:t>
            </a:r>
            <a:br>
              <a:rPr lang="ru-RU" sz="2100">
                <a:solidFill>
                  <a:schemeClr val="dk1"/>
                </a:solidFill>
              </a:rPr>
            </a:br>
            <a:br>
              <a:rPr lang="ru-RU" sz="2100" b="0">
                <a:solidFill>
                  <a:schemeClr val="dk1"/>
                </a:solidFill>
              </a:rPr>
            </a:br>
            <a:br>
              <a:rPr lang="ru-RU" sz="2100" b="0">
                <a:solidFill>
                  <a:schemeClr val="dk1"/>
                </a:solidFill>
              </a:rPr>
            </a:br>
            <a:br>
              <a:rPr lang="ru-RU" sz="2100" b="0"/>
            </a:br>
            <a:endParaRPr sz="2100"/>
          </a:p>
        </p:txBody>
      </p:sp>
      <p:sp>
        <p:nvSpPr>
          <p:cNvPr id="159" name="Google Shape;159;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a:t>18</a:t>
            </a:fld>
            <a:endParaRPr/>
          </a:p>
        </p:txBody>
      </p:sp>
      <p:sp>
        <p:nvSpPr>
          <p:cNvPr id="160" name="Google Shape;160;p1"/>
          <p:cNvSpPr/>
          <p:nvPr/>
        </p:nvSpPr>
        <p:spPr>
          <a:xfrm>
            <a:off x="1737136" y="2428251"/>
            <a:ext cx="3981714" cy="1903774"/>
          </a:xfrm>
          <a:prstGeom prst="rect">
            <a:avLst/>
          </a:prstGeom>
          <a:solidFill>
            <a:srgbClr val="D5DBE5"/>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НКО Союз Защиты детей </a:t>
            </a:r>
            <a:br>
              <a:rPr lang="ru-RU" sz="1800" b="0" i="0" u="none" strike="noStrike" cap="none">
                <a:solidFill>
                  <a:srgbClr val="002060"/>
                </a:solidFill>
                <a:latin typeface="Calibri"/>
                <a:ea typeface="Calibri"/>
                <a:cs typeface="Calibri"/>
                <a:sym typeface="Calibri"/>
              </a:rPr>
            </a:br>
            <a:r>
              <a:rPr lang="ru-RU" sz="1800" b="0" i="0" u="none" strike="noStrike" cap="none">
                <a:solidFill>
                  <a:srgbClr val="002060"/>
                </a:solidFill>
                <a:latin typeface="Calibri"/>
                <a:ea typeface="Calibri"/>
                <a:cs typeface="Calibri"/>
                <a:sym typeface="Calibri"/>
              </a:rPr>
              <a:t>Программа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«Освободимся от травли!» </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kiusamisestvabaks.ee</a:t>
            </a:r>
            <a:endParaRPr sz="1800" b="0" i="0" u="none" strike="noStrike" cap="none">
              <a:solidFill>
                <a:srgbClr val="000000"/>
              </a:solidFill>
              <a:latin typeface="Arial"/>
              <a:ea typeface="Arial"/>
              <a:cs typeface="Arial"/>
              <a:sym typeface="Arial"/>
            </a:endParaRPr>
          </a:p>
        </p:txBody>
      </p:sp>
      <p:sp>
        <p:nvSpPr>
          <p:cNvPr id="161" name="Google Shape;161;p1"/>
          <p:cNvSpPr/>
          <p:nvPr/>
        </p:nvSpPr>
        <p:spPr>
          <a:xfrm>
            <a:off x="5795091" y="2418615"/>
            <a:ext cx="2910280" cy="1921892"/>
          </a:xfrm>
          <a:prstGeom prst="rect">
            <a:avLst/>
          </a:prstGeom>
          <a:solidFill>
            <a:srgbClr val="D5DBE5"/>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Институт развития</a:t>
            </a:r>
            <a:r>
              <a:rPr lang="ru-RU" sz="1800" b="0" i="0" u="none" strike="noStrike" cap="none">
                <a:solidFill>
                  <a:srgbClr val="002060"/>
                </a:solidFill>
                <a:latin typeface="Calibri"/>
                <a:ea typeface="Calibri"/>
                <a:cs typeface="Calibri"/>
                <a:sym typeface="Calibri"/>
              </a:rPr>
              <a:t> </a:t>
            </a:r>
            <a:r>
              <a:rPr lang="ru-RU" sz="1800" b="1" i="0" u="none" strike="noStrike" cap="none">
                <a:solidFill>
                  <a:srgbClr val="002060"/>
                </a:solidFill>
                <a:latin typeface="Calibri"/>
                <a:ea typeface="Calibri"/>
                <a:cs typeface="Calibri"/>
                <a:sym typeface="Calibri"/>
              </a:rPr>
              <a:t>здоровья</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Поведенческая игра VEPA</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vepa.ee</a:t>
            </a:r>
            <a:endParaRPr sz="1800" b="0" i="0" u="none" strike="noStrike" cap="none">
              <a:solidFill>
                <a:srgbClr val="000000"/>
              </a:solidFill>
              <a:latin typeface="Arial"/>
              <a:ea typeface="Arial"/>
              <a:cs typeface="Arial"/>
              <a:sym typeface="Arial"/>
            </a:endParaRPr>
          </a:p>
        </p:txBody>
      </p:sp>
      <p:sp>
        <p:nvSpPr>
          <p:cNvPr id="162" name="Google Shape;162;p1"/>
          <p:cNvSpPr/>
          <p:nvPr/>
        </p:nvSpPr>
        <p:spPr>
          <a:xfrm>
            <a:off x="8781612" y="2428251"/>
            <a:ext cx="2737483" cy="1903774"/>
          </a:xfrm>
          <a:prstGeom prst="rect">
            <a:avLst/>
          </a:prstGeom>
          <a:solidFill>
            <a:srgbClr val="D5DBE5"/>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ЦУ Школа без травли</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Программа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«Школа без травли» (KiVa)</a:t>
            </a:r>
            <a:br>
              <a:rPr lang="ru-RU" sz="1800" b="1" i="0" u="none" strike="noStrike" cap="none">
                <a:solidFill>
                  <a:srgbClr val="002060"/>
                </a:solidFill>
                <a:latin typeface="Calibri"/>
                <a:ea typeface="Calibri"/>
                <a:cs typeface="Calibri"/>
                <a:sym typeface="Calibri"/>
              </a:rPr>
            </a:br>
            <a:r>
              <a:rPr lang="ru-RU" sz="1800" b="0" i="0" u="none" strike="noStrike" cap="none">
                <a:solidFill>
                  <a:srgbClr val="002060"/>
                </a:solidFill>
                <a:latin typeface="Calibri"/>
                <a:ea typeface="Calibri"/>
                <a:cs typeface="Calibri"/>
                <a:sym typeface="Calibri"/>
              </a:rPr>
              <a:t>kiusamisvaba.ee</a:t>
            </a:r>
            <a:endParaRPr sz="1800" b="0" i="0" u="none" strike="noStrike" cap="none">
              <a:solidFill>
                <a:srgbClr val="000000"/>
              </a:solidFill>
              <a:latin typeface="Arial"/>
              <a:ea typeface="Arial"/>
              <a:cs typeface="Arial"/>
              <a:sym typeface="Arial"/>
            </a:endParaRPr>
          </a:p>
        </p:txBody>
      </p:sp>
      <p:sp>
        <p:nvSpPr>
          <p:cNvPr id="163" name="Google Shape;163;p1"/>
          <p:cNvSpPr/>
          <p:nvPr/>
        </p:nvSpPr>
        <p:spPr>
          <a:xfrm>
            <a:off x="231147" y="4395963"/>
            <a:ext cx="2805502" cy="2197281"/>
          </a:xfrm>
          <a:prstGeom prst="rect">
            <a:avLst/>
          </a:prstGeom>
          <a:solidFill>
            <a:srgbClr val="D5DBE5"/>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НКО Молодежное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объединение TORE</a:t>
            </a:r>
            <a:endParaRPr sz="18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  Программа обучения и поддержка опорных учеников и руководителей www.tore.ee</a:t>
            </a:r>
            <a:endParaRPr sz="1800" b="0" i="0" u="none" strike="noStrike" cap="none">
              <a:solidFill>
                <a:srgbClr val="000000"/>
              </a:solidFill>
              <a:latin typeface="Arial"/>
              <a:ea typeface="Arial"/>
              <a:cs typeface="Arial"/>
              <a:sym typeface="Arial"/>
            </a:endParaRPr>
          </a:p>
        </p:txBody>
      </p:sp>
      <p:sp>
        <p:nvSpPr>
          <p:cNvPr id="164" name="Google Shape;164;p1"/>
          <p:cNvSpPr/>
          <p:nvPr/>
        </p:nvSpPr>
        <p:spPr>
          <a:xfrm>
            <a:off x="3112948" y="4399280"/>
            <a:ext cx="2719939" cy="2212667"/>
          </a:xfrm>
          <a:prstGeom prst="rect">
            <a:avLst/>
          </a:prstGeom>
          <a:solidFill>
            <a:srgbClr val="D5DBE5"/>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НКО Союз ученических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представительств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Программа </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«Толерантная школа»</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sallivkool.ee</a:t>
            </a:r>
            <a:endParaRPr sz="1800" b="0" i="0" u="none" strike="noStrike" cap="none">
              <a:solidFill>
                <a:srgbClr val="000000"/>
              </a:solidFill>
              <a:latin typeface="Arial"/>
              <a:ea typeface="Arial"/>
              <a:cs typeface="Arial"/>
              <a:sym typeface="Arial"/>
            </a:endParaRPr>
          </a:p>
        </p:txBody>
      </p:sp>
      <p:pic>
        <p:nvPicPr>
          <p:cNvPr id="165" name="Google Shape;165;p1"/>
          <p:cNvPicPr preferRelativeResize="0"/>
          <p:nvPr/>
        </p:nvPicPr>
        <p:blipFill rotWithShape="1">
          <a:blip r:embed="rId3">
            <a:alphaModFix/>
          </a:blip>
          <a:srcRect/>
          <a:stretch/>
        </p:blipFill>
        <p:spPr>
          <a:xfrm rot="7105757">
            <a:off x="-340012" y="1377708"/>
            <a:ext cx="5299658" cy="5187621"/>
          </a:xfrm>
          <a:prstGeom prst="rect">
            <a:avLst/>
          </a:prstGeom>
          <a:noFill/>
          <a:ln>
            <a:noFill/>
          </a:ln>
        </p:spPr>
      </p:pic>
      <p:sp>
        <p:nvSpPr>
          <p:cNvPr id="166" name="Google Shape;166;p1"/>
          <p:cNvSpPr/>
          <p:nvPr/>
        </p:nvSpPr>
        <p:spPr>
          <a:xfrm>
            <a:off x="5890658" y="4389121"/>
            <a:ext cx="2852658" cy="2218082"/>
          </a:xfrm>
          <a:prstGeom prst="rect">
            <a:avLst/>
          </a:prstGeom>
          <a:solidFill>
            <a:srgbClr val="D5DBE5"/>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НКО Минуты тишины </a:t>
            </a:r>
            <a:r>
              <a:rPr lang="ru-RU" sz="1800" b="0" i="0" u="none" strike="noStrike" cap="none">
                <a:solidFill>
                  <a:srgbClr val="002060"/>
                </a:solidFill>
                <a:latin typeface="Calibri"/>
                <a:ea typeface="Calibri"/>
                <a:cs typeface="Calibri"/>
                <a:sym typeface="Calibri"/>
              </a:rPr>
              <a:t>Программа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«Минуты тишины» vaikuseminutid.ee</a:t>
            </a:r>
            <a:endParaRPr sz="1800" b="0" i="0" u="none" strike="noStrike" cap="none">
              <a:solidFill>
                <a:srgbClr val="000000"/>
              </a:solidFill>
              <a:latin typeface="Arial"/>
              <a:ea typeface="Arial"/>
              <a:cs typeface="Arial"/>
              <a:sym typeface="Arial"/>
            </a:endParaRPr>
          </a:p>
        </p:txBody>
      </p:sp>
      <p:sp>
        <p:nvSpPr>
          <p:cNvPr id="167" name="Google Shape;167;p1"/>
          <p:cNvSpPr/>
          <p:nvPr/>
        </p:nvSpPr>
        <p:spPr>
          <a:xfrm>
            <a:off x="8801087" y="4382006"/>
            <a:ext cx="3159766" cy="2225196"/>
          </a:xfrm>
          <a:prstGeom prst="rect">
            <a:avLst/>
          </a:prstGeom>
          <a:solidFill>
            <a:srgbClr val="D5DBE5"/>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1" i="0" u="none" strike="noStrike" cap="none">
                <a:solidFill>
                  <a:srgbClr val="002060"/>
                </a:solidFill>
                <a:latin typeface="Calibri"/>
                <a:ea typeface="Calibri"/>
                <a:cs typeface="Calibri"/>
                <a:sym typeface="Calibri"/>
              </a:rPr>
              <a:t>Центр этики Тартуского университета</a:t>
            </a:r>
            <a:endParaRPr sz="18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Программы</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 «Модель хорошей школы»,</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«Модель ценностного воспитания»</a:t>
            </a:r>
            <a:endParaRPr sz="1800" b="0"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002060"/>
                </a:solidFill>
                <a:latin typeface="Calibri"/>
                <a:ea typeface="Calibri"/>
                <a:cs typeface="Calibri"/>
                <a:sym typeface="Calibri"/>
              </a:rPr>
              <a:t>eetikakeskus.ut.ee</a:t>
            </a:r>
            <a:endParaRPr sz="1800" b="0" i="0" u="none" strike="noStrike" cap="none">
              <a:solidFill>
                <a:srgbClr val="002060"/>
              </a:solidFill>
              <a:latin typeface="Calibri"/>
              <a:ea typeface="Calibri"/>
              <a:cs typeface="Calibri"/>
              <a:sym typeface="Calibri"/>
            </a:endParaRPr>
          </a:p>
        </p:txBody>
      </p:sp>
      <p:pic>
        <p:nvPicPr>
          <p:cNvPr id="168" name="Google Shape;168;p1"/>
          <p:cNvPicPr preferRelativeResize="0"/>
          <p:nvPr/>
        </p:nvPicPr>
        <p:blipFill rotWithShape="1">
          <a:blip r:embed="rId4">
            <a:alphaModFix/>
          </a:blip>
          <a:srcRect r="14875" b="7220"/>
          <a:stretch/>
        </p:blipFill>
        <p:spPr>
          <a:xfrm>
            <a:off x="4683192" y="223916"/>
            <a:ext cx="2825616" cy="12318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72"/>
        <p:cNvGrpSpPr/>
        <p:nvPr/>
      </p:nvGrpSpPr>
      <p:grpSpPr>
        <a:xfrm>
          <a:off x="0" y="0"/>
          <a:ext cx="0" cy="0"/>
          <a:chOff x="0" y="0"/>
          <a:chExt cx="0" cy="0"/>
        </a:xfrm>
      </p:grpSpPr>
      <p:sp>
        <p:nvSpPr>
          <p:cNvPr id="173" name="Google Shape;173;p9"/>
          <p:cNvSpPr txBox="1">
            <a:spLocks noGrp="1"/>
          </p:cNvSpPr>
          <p:nvPr>
            <p:ph type="title"/>
          </p:nvPr>
        </p:nvSpPr>
        <p:spPr>
          <a:xfrm>
            <a:off x="654550" y="1836200"/>
            <a:ext cx="6209400" cy="4224000"/>
          </a:xfrm>
          <a:prstGeom prst="rect">
            <a:avLst/>
          </a:prstGeom>
          <a:solidFill>
            <a:srgbClr val="EDEDED"/>
          </a:solidFill>
          <a:ln w="9525" cap="flat" cmpd="sng">
            <a:solidFill>
              <a:srgbClr val="FEE599"/>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br>
              <a:rPr lang="ru-RU" sz="2400" b="0" dirty="0">
                <a:solidFill>
                  <a:srgbClr val="1E4E79"/>
                </a:solidFill>
                <a:latin typeface="Arial"/>
                <a:ea typeface="Arial"/>
                <a:cs typeface="Arial"/>
                <a:sym typeface="Arial"/>
              </a:rPr>
            </a:br>
            <a:r>
              <a:rPr lang="ru-RU" sz="2800" b="0" dirty="0">
                <a:solidFill>
                  <a:schemeClr val="dk1"/>
                </a:solidFill>
                <a:latin typeface="Arial"/>
                <a:ea typeface="Arial"/>
                <a:cs typeface="Arial"/>
                <a:sym typeface="Arial"/>
              </a:rPr>
              <a:t>Программа «Освободимся от травли!» поддерживает плавный переход </a:t>
            </a:r>
            <a:br>
              <a:rPr lang="ru-RU" sz="2800" b="0" dirty="0">
                <a:solidFill>
                  <a:schemeClr val="dk1"/>
                </a:solidFill>
                <a:latin typeface="Arial"/>
                <a:ea typeface="Arial"/>
                <a:cs typeface="Arial"/>
                <a:sym typeface="Arial"/>
              </a:rPr>
            </a:br>
            <a:r>
              <a:rPr lang="ru-RU" sz="2800" dirty="0">
                <a:solidFill>
                  <a:schemeClr val="dk1"/>
                </a:solidFill>
                <a:latin typeface="Arial"/>
                <a:ea typeface="Arial"/>
                <a:cs typeface="Arial"/>
                <a:sym typeface="Arial"/>
              </a:rPr>
              <a:t>ЯСЛИ </a:t>
            </a:r>
            <a:r>
              <a:rPr lang="ru-RU" sz="2800" dirty="0">
                <a:solidFill>
                  <a:schemeClr val="dk1"/>
                </a:solidFill>
              </a:rPr>
              <a:t>/ УЧРЕЖДЕНИЕ ПО УХОДУ</a:t>
            </a:r>
            <a:br>
              <a:rPr lang="ru-RU" sz="2800" dirty="0">
                <a:solidFill>
                  <a:schemeClr val="dk1"/>
                </a:solidFill>
                <a:latin typeface="Arial"/>
                <a:ea typeface="Arial"/>
                <a:cs typeface="Arial"/>
                <a:sym typeface="Arial"/>
              </a:rPr>
            </a:br>
            <a:r>
              <a:rPr lang="ru-RU" sz="2800" dirty="0">
                <a:solidFill>
                  <a:schemeClr val="dk1"/>
                </a:solidFill>
                <a:latin typeface="Arial"/>
                <a:ea typeface="Arial"/>
                <a:cs typeface="Arial"/>
                <a:sym typeface="Arial"/>
              </a:rPr>
              <a:t>ДЕТСКИЙ САД</a:t>
            </a:r>
            <a:br>
              <a:rPr lang="ru-RU" sz="2800" dirty="0">
                <a:solidFill>
                  <a:schemeClr val="dk1"/>
                </a:solidFill>
                <a:latin typeface="Arial"/>
                <a:ea typeface="Arial"/>
                <a:cs typeface="Arial"/>
                <a:sym typeface="Arial"/>
              </a:rPr>
            </a:br>
            <a:r>
              <a:rPr lang="ru-RU" sz="2800" dirty="0">
                <a:solidFill>
                  <a:schemeClr val="dk1"/>
                </a:solidFill>
              </a:rPr>
              <a:t>ШКОЛА</a:t>
            </a:r>
            <a:br>
              <a:rPr lang="ru-RU" sz="2800" b="0" dirty="0">
                <a:solidFill>
                  <a:schemeClr val="dk1"/>
                </a:solidFill>
                <a:latin typeface="Arial"/>
                <a:ea typeface="Arial"/>
                <a:cs typeface="Arial"/>
                <a:sym typeface="Arial"/>
              </a:rPr>
            </a:br>
            <a:br>
              <a:rPr lang="ru-RU" sz="2800" b="0" dirty="0">
                <a:solidFill>
                  <a:schemeClr val="dk1"/>
                </a:solidFill>
                <a:latin typeface="Arial"/>
                <a:ea typeface="Arial"/>
                <a:cs typeface="Arial"/>
                <a:sym typeface="Arial"/>
              </a:rPr>
            </a:br>
            <a:r>
              <a:rPr lang="ru-RU" sz="2800" b="0" dirty="0">
                <a:solidFill>
                  <a:schemeClr val="dk1"/>
                </a:solidFill>
                <a:latin typeface="Arial"/>
                <a:ea typeface="Arial"/>
                <a:cs typeface="Arial"/>
                <a:sym typeface="Arial"/>
              </a:rPr>
              <a:t> </a:t>
            </a:r>
            <a:r>
              <a:rPr lang="ru-RU" sz="2800" b="0" dirty="0">
                <a:solidFill>
                  <a:schemeClr val="dk1"/>
                </a:solidFill>
              </a:rPr>
              <a:t>Право использовать программу имеют </a:t>
            </a:r>
            <a:r>
              <a:rPr lang="ru-RU" sz="2800" b="0" dirty="0">
                <a:solidFill>
                  <a:schemeClr val="dk1"/>
                </a:solidFill>
                <a:latin typeface="Arial"/>
                <a:ea typeface="Arial"/>
                <a:cs typeface="Arial"/>
                <a:sym typeface="Arial"/>
              </a:rPr>
              <a:t>80% дошкольных учреждений и 30% школ Эстонии</a:t>
            </a:r>
            <a:endParaRPr sz="2800" dirty="0"/>
          </a:p>
        </p:txBody>
      </p:sp>
      <p:pic>
        <p:nvPicPr>
          <p:cNvPr id="174" name="Google Shape;174;p9" descr="На изображении может находиться: небо и на улице"/>
          <p:cNvPicPr preferRelativeResize="0"/>
          <p:nvPr/>
        </p:nvPicPr>
        <p:blipFill rotWithShape="1">
          <a:blip r:embed="rId3">
            <a:alphaModFix/>
          </a:blip>
          <a:srcRect l="874" t="22964" r="7051" b="13031"/>
          <a:stretch/>
        </p:blipFill>
        <p:spPr>
          <a:xfrm>
            <a:off x="6863950" y="1836200"/>
            <a:ext cx="4706225" cy="4224000"/>
          </a:xfrm>
          <a:prstGeom prst="rect">
            <a:avLst/>
          </a:prstGeom>
          <a:noFill/>
          <a:ln>
            <a:noFill/>
          </a:ln>
        </p:spPr>
      </p:pic>
      <p:pic>
        <p:nvPicPr>
          <p:cNvPr id="175" name="Google Shape;175;p9"/>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g9cb1e835b6_0_73"/>
          <p:cNvSpPr txBox="1"/>
          <p:nvPr/>
        </p:nvSpPr>
        <p:spPr>
          <a:xfrm>
            <a:off x="5304650" y="1997895"/>
            <a:ext cx="6197400" cy="40128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ru-RU" sz="2100" dirty="0">
                <a:solidFill>
                  <a:schemeClr val="dk1"/>
                </a:solidFill>
              </a:rPr>
              <a:t>Пожалуйста, вместе с уведомлением о проведении собрания раздайте родителям </a:t>
            </a:r>
            <a:r>
              <a:rPr lang="ru-RU" sz="2100" b="1" dirty="0">
                <a:solidFill>
                  <a:schemeClr val="dk1"/>
                </a:solidFill>
              </a:rPr>
              <a:t>письмо «Освободимся от травли!»</a:t>
            </a:r>
            <a:r>
              <a:rPr lang="ru-RU" sz="2100" dirty="0">
                <a:solidFill>
                  <a:schemeClr val="dk1"/>
                </a:solidFill>
              </a:rPr>
              <a:t>, в котором они найдут описание программы и рекомендации, которые помогут их ребенку сформировать хорошие отношения с ребятами из группы.   </a:t>
            </a:r>
          </a:p>
          <a:p>
            <a:pPr marL="0" lvl="0" indent="0" algn="ctr" rtl="0">
              <a:lnSpc>
                <a:spcPct val="115000"/>
              </a:lnSpc>
              <a:spcBef>
                <a:spcPts val="0"/>
              </a:spcBef>
              <a:spcAft>
                <a:spcPts val="0"/>
              </a:spcAft>
              <a:buNone/>
            </a:pPr>
            <a:endParaRPr lang="ru-RU" sz="1600" i="1" dirty="0">
              <a:solidFill>
                <a:schemeClr val="dk1"/>
              </a:solidFill>
            </a:endParaRPr>
          </a:p>
          <a:p>
            <a:pPr marL="0" lvl="0" indent="0" algn="ctr" rtl="0">
              <a:lnSpc>
                <a:spcPct val="115000"/>
              </a:lnSpc>
              <a:spcBef>
                <a:spcPts val="0"/>
              </a:spcBef>
              <a:spcAft>
                <a:spcPts val="0"/>
              </a:spcAft>
              <a:buNone/>
            </a:pPr>
            <a:r>
              <a:rPr lang="ru-RU" sz="1500" i="1" dirty="0">
                <a:solidFill>
                  <a:schemeClr val="dk1"/>
                </a:solidFill>
              </a:rPr>
              <a:t>Письма «Освободимся от травли!» для родителей содержатся в чемоданчике. Их также можно допечатать с сайта </a:t>
            </a:r>
          </a:p>
          <a:p>
            <a:pPr marL="0" lvl="0" indent="0" algn="ctr" rtl="0">
              <a:lnSpc>
                <a:spcPct val="115000"/>
              </a:lnSpc>
              <a:spcBef>
                <a:spcPts val="0"/>
              </a:spcBef>
              <a:spcAft>
                <a:spcPts val="0"/>
              </a:spcAft>
              <a:buNone/>
            </a:pPr>
            <a:r>
              <a:rPr lang="ru-RU" sz="1500" i="1" dirty="0">
                <a:solidFill>
                  <a:schemeClr val="dk1"/>
                </a:solidFill>
                <a:hlinkClick r:id="rId3"/>
              </a:rPr>
              <a:t>vwww.kiusamisestvabaks.ee</a:t>
            </a:r>
            <a:r>
              <a:rPr lang="ru-RU" sz="1600" i="1" dirty="0">
                <a:solidFill>
                  <a:schemeClr val="dk1"/>
                </a:solidFill>
                <a:hlinkClick r:id="rId3"/>
              </a:rPr>
              <a:t> </a:t>
            </a:r>
            <a:endParaRPr lang="ru-RU" sz="1600" i="1" dirty="0">
              <a:solidFill>
                <a:schemeClr val="dk1"/>
              </a:solidFill>
            </a:endParaRPr>
          </a:p>
        </p:txBody>
      </p:sp>
      <p:pic>
        <p:nvPicPr>
          <p:cNvPr id="54" name="Google Shape;54;g9cb1e835b6_0_73"/>
          <p:cNvPicPr preferRelativeResize="0"/>
          <p:nvPr/>
        </p:nvPicPr>
        <p:blipFill rotWithShape="1">
          <a:blip r:embed="rId4">
            <a:alphaModFix/>
          </a:blip>
          <a:srcRect/>
          <a:stretch/>
        </p:blipFill>
        <p:spPr>
          <a:xfrm>
            <a:off x="0" y="0"/>
            <a:ext cx="12192000" cy="1493837"/>
          </a:xfrm>
          <a:prstGeom prst="rect">
            <a:avLst/>
          </a:prstGeom>
          <a:noFill/>
          <a:ln>
            <a:noFill/>
          </a:ln>
        </p:spPr>
      </p:pic>
      <p:pic>
        <p:nvPicPr>
          <p:cNvPr id="55" name="Google Shape;55;g9cb1e835b6_0_73"/>
          <p:cNvPicPr preferRelativeResize="0"/>
          <p:nvPr/>
        </p:nvPicPr>
        <p:blipFill rotWithShape="1">
          <a:blip r:embed="rId5">
            <a:alphaModFix/>
          </a:blip>
          <a:srcRect/>
          <a:stretch/>
        </p:blipFill>
        <p:spPr>
          <a:xfrm>
            <a:off x="10705783" y="5821586"/>
            <a:ext cx="968057" cy="863694"/>
          </a:xfrm>
          <a:prstGeom prst="rect">
            <a:avLst/>
          </a:prstGeom>
          <a:noFill/>
          <a:ln>
            <a:noFill/>
          </a:ln>
        </p:spPr>
      </p:pic>
      <p:pic>
        <p:nvPicPr>
          <p:cNvPr id="5" name="Picture 4">
            <a:extLst>
              <a:ext uri="{FF2B5EF4-FFF2-40B4-BE49-F238E27FC236}">
                <a16:creationId xmlns:a16="http://schemas.microsoft.com/office/drawing/2014/main" id="{3A280A0A-E01A-4BA2-B63B-D4B85B9CCF46}"/>
              </a:ext>
            </a:extLst>
          </p:cNvPr>
          <p:cNvPicPr>
            <a:picLocks noChangeAspect="1"/>
          </p:cNvPicPr>
          <p:nvPr/>
        </p:nvPicPr>
        <p:blipFill rotWithShape="1">
          <a:blip r:embed="rId6"/>
          <a:srcRect l="38667" t="18986" r="39833" b="15412"/>
          <a:stretch/>
        </p:blipFill>
        <p:spPr>
          <a:xfrm>
            <a:off x="1473913" y="1773947"/>
            <a:ext cx="3029076" cy="47303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79"/>
        <p:cNvGrpSpPr/>
        <p:nvPr/>
      </p:nvGrpSpPr>
      <p:grpSpPr>
        <a:xfrm>
          <a:off x="0" y="0"/>
          <a:ext cx="0" cy="0"/>
          <a:chOff x="0" y="0"/>
          <a:chExt cx="0" cy="0"/>
        </a:xfrm>
      </p:grpSpPr>
      <p:sp>
        <p:nvSpPr>
          <p:cNvPr id="180" name="Google Shape;180;p12"/>
          <p:cNvSpPr txBox="1">
            <a:spLocks noGrp="1"/>
          </p:cNvSpPr>
          <p:nvPr>
            <p:ph type="body" idx="1"/>
          </p:nvPr>
        </p:nvSpPr>
        <p:spPr>
          <a:xfrm>
            <a:off x="491486" y="2071869"/>
            <a:ext cx="9119874" cy="327229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rgbClr val="1F3864"/>
              </a:buClr>
              <a:buSzPts val="1600"/>
              <a:buNone/>
            </a:pPr>
            <a:r>
              <a:rPr lang="ru-RU" sz="1700" b="1" dirty="0">
                <a:solidFill>
                  <a:schemeClr val="dk1"/>
                </a:solidFill>
              </a:rPr>
              <a:t>Цель программы </a:t>
            </a:r>
            <a:r>
              <a:rPr lang="ru-RU" sz="1700" dirty="0">
                <a:solidFill>
                  <a:schemeClr val="dk1"/>
                </a:solidFill>
              </a:rPr>
              <a:t>– создать в группе поддерживающую атмосферу, способствующую развитию культуры поведения и предотвращающую издевательства в группах детей: дети относятся друг к другу уважительно и терпимо, заботятся друг о друге, и в случае издевательств вмешиваются и защищают другого ребенка, который не может сделать этого сам. </a:t>
            </a:r>
            <a:r>
              <a:rPr lang="ru-RU" sz="1700" i="0" u="none" strike="noStrike" dirty="0">
                <a:solidFill>
                  <a:srgbClr val="000000"/>
                </a:solidFill>
                <a:latin typeface="Arial"/>
                <a:ea typeface="Arial"/>
                <a:cs typeface="Arial"/>
                <a:sym typeface="Arial"/>
              </a:rPr>
              <a:t>Главная идея программы «Освободимся от травли!»</a:t>
            </a:r>
            <a:r>
              <a:rPr lang="ru-RU" sz="1700" b="1" i="0" u="none" strike="noStrike" dirty="0">
                <a:solidFill>
                  <a:srgbClr val="000000"/>
                </a:solidFill>
                <a:latin typeface="Arial"/>
                <a:ea typeface="Arial"/>
                <a:cs typeface="Arial"/>
                <a:sym typeface="Arial"/>
              </a:rPr>
              <a:t> – лучшими друзьями становятся по собственной доброй воле, а хорошими приятелями можем и должны быть с каждым, кто находится в нашей группе.</a:t>
            </a:r>
            <a:r>
              <a:rPr lang="ru-RU" sz="1700" dirty="0">
                <a:solidFill>
                  <a:schemeClr val="dk1"/>
                </a:solidFill>
              </a:rPr>
              <a:t>							</a:t>
            </a:r>
            <a:endParaRPr dirty="0"/>
          </a:p>
          <a:p>
            <a:pPr marL="0" lvl="0" indent="0" algn="just" rtl="0">
              <a:lnSpc>
                <a:spcPct val="90000"/>
              </a:lnSpc>
              <a:spcBef>
                <a:spcPts val="1000"/>
              </a:spcBef>
              <a:spcAft>
                <a:spcPts val="0"/>
              </a:spcAft>
              <a:buSzPts val="2800"/>
              <a:buNone/>
            </a:pPr>
            <a:r>
              <a:rPr lang="ru-RU" sz="1700" dirty="0">
                <a:solidFill>
                  <a:schemeClr val="dk1"/>
                </a:solidFill>
              </a:rPr>
              <a:t>По образцу Дании программу в Эстонии ведет </a:t>
            </a:r>
            <a:r>
              <a:rPr lang="ru-RU" sz="1700" b="1" dirty="0">
                <a:solidFill>
                  <a:schemeClr val="dk1"/>
                </a:solidFill>
              </a:rPr>
              <a:t>Союз защиты детей </a:t>
            </a:r>
            <a:r>
              <a:rPr lang="ru-RU" sz="1700" dirty="0">
                <a:solidFill>
                  <a:schemeClr val="dk1"/>
                </a:solidFill>
              </a:rPr>
              <a:t>(с </a:t>
            </a:r>
            <a:r>
              <a:rPr lang="ru-RU" sz="1700" dirty="0">
                <a:solidFill>
                  <a:schemeClr val="dk1"/>
                </a:solidFill>
                <a:highlight>
                  <a:srgbClr val="FFFFFF"/>
                </a:highlight>
              </a:rPr>
              <a:t>2010 в детских садах, с 2013 в школах, с 2018 в учреждениях по уходу за детьми до 3-х лет). </a:t>
            </a:r>
            <a:endParaRPr sz="1700" dirty="0">
              <a:solidFill>
                <a:schemeClr val="dk1"/>
              </a:solidFill>
            </a:endParaRPr>
          </a:p>
          <a:p>
            <a:pPr marL="0" lvl="0" indent="0" algn="just" rtl="0">
              <a:lnSpc>
                <a:spcPct val="90000"/>
              </a:lnSpc>
              <a:spcBef>
                <a:spcPts val="1000"/>
              </a:spcBef>
              <a:spcAft>
                <a:spcPts val="0"/>
              </a:spcAft>
              <a:buSzPts val="2800"/>
              <a:buNone/>
            </a:pPr>
            <a:r>
              <a:rPr lang="ru-RU" sz="1700" dirty="0">
                <a:solidFill>
                  <a:schemeClr val="dk1"/>
                </a:solidFill>
              </a:rPr>
              <a:t>Программа разработана </a:t>
            </a:r>
            <a:r>
              <a:rPr lang="ru-RU" sz="1700" b="1" dirty="0">
                <a:solidFill>
                  <a:schemeClr val="dk1"/>
                </a:solidFill>
              </a:rPr>
              <a:t>учеными Университета Роскилле (Дания) </a:t>
            </a:r>
            <a:r>
              <a:rPr lang="ru-RU" sz="1700" dirty="0">
                <a:solidFill>
                  <a:schemeClr val="dk1"/>
                </a:solidFill>
              </a:rPr>
              <a:t>и адаптирована к требованиям Эстонской государственной программы обучения. </a:t>
            </a:r>
            <a:endParaRPr sz="1700" dirty="0"/>
          </a:p>
          <a:p>
            <a:pPr marL="0" lvl="0" indent="0" algn="just" rtl="0">
              <a:lnSpc>
                <a:spcPct val="90000"/>
              </a:lnSpc>
              <a:spcBef>
                <a:spcPts val="1000"/>
              </a:spcBef>
              <a:spcAft>
                <a:spcPts val="0"/>
              </a:spcAft>
              <a:buSzPts val="2800"/>
              <a:buNone/>
            </a:pPr>
            <a:br>
              <a:rPr lang="ru-RU" sz="1700" dirty="0">
                <a:solidFill>
                  <a:schemeClr val="dk1"/>
                </a:solidFill>
              </a:rPr>
            </a:br>
            <a:endParaRPr sz="1700" dirty="0">
              <a:solidFill>
                <a:srgbClr val="000000"/>
              </a:solidFill>
            </a:endParaRPr>
          </a:p>
        </p:txBody>
      </p:sp>
      <p:pic>
        <p:nvPicPr>
          <p:cNvPr id="181" name="Google Shape;181;p12"/>
          <p:cNvPicPr preferRelativeResize="0"/>
          <p:nvPr/>
        </p:nvPicPr>
        <p:blipFill rotWithShape="1">
          <a:blip r:embed="rId3">
            <a:alphaModFix/>
          </a:blip>
          <a:srcRect/>
          <a:stretch/>
        </p:blipFill>
        <p:spPr>
          <a:xfrm>
            <a:off x="9828526" y="2284902"/>
            <a:ext cx="2109474" cy="1919475"/>
          </a:xfrm>
          <a:prstGeom prst="rect">
            <a:avLst/>
          </a:prstGeom>
          <a:noFill/>
          <a:ln>
            <a:noFill/>
          </a:ln>
        </p:spPr>
      </p:pic>
      <p:pic>
        <p:nvPicPr>
          <p:cNvPr id="182" name="Google Shape;182;p12"/>
          <p:cNvPicPr preferRelativeResize="0"/>
          <p:nvPr/>
        </p:nvPicPr>
        <p:blipFill rotWithShape="1">
          <a:blip r:embed="rId4">
            <a:alphaModFix/>
          </a:blip>
          <a:srcRect l="1791" t="17634" r="1355" b="47047"/>
          <a:stretch/>
        </p:blipFill>
        <p:spPr>
          <a:xfrm>
            <a:off x="942980" y="6135226"/>
            <a:ext cx="9644574" cy="722774"/>
          </a:xfrm>
          <a:prstGeom prst="rect">
            <a:avLst/>
          </a:prstGeom>
          <a:noFill/>
          <a:ln>
            <a:noFill/>
          </a:ln>
        </p:spPr>
      </p:pic>
      <p:pic>
        <p:nvPicPr>
          <p:cNvPr id="183" name="Google Shape;183;p12"/>
          <p:cNvPicPr preferRelativeResize="0"/>
          <p:nvPr/>
        </p:nvPicPr>
        <p:blipFill rotWithShape="1">
          <a:blip r:embed="rId5">
            <a:alphaModFix/>
          </a:blip>
          <a:srcRect/>
          <a:stretch/>
        </p:blipFill>
        <p:spPr>
          <a:xfrm>
            <a:off x="0" y="0"/>
            <a:ext cx="12192000" cy="14938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87"/>
        <p:cNvGrpSpPr/>
        <p:nvPr/>
      </p:nvGrpSpPr>
      <p:grpSpPr>
        <a:xfrm>
          <a:off x="0" y="0"/>
          <a:ext cx="0" cy="0"/>
          <a:chOff x="0" y="0"/>
          <a:chExt cx="0" cy="0"/>
        </a:xfrm>
      </p:grpSpPr>
      <p:sp>
        <p:nvSpPr>
          <p:cNvPr id="188" name="Google Shape;188;p14"/>
          <p:cNvSpPr txBox="1">
            <a:spLocks noGrp="1"/>
          </p:cNvSpPr>
          <p:nvPr>
            <p:ph type="title"/>
          </p:nvPr>
        </p:nvSpPr>
        <p:spPr>
          <a:xfrm>
            <a:off x="1176574" y="1969918"/>
            <a:ext cx="7266385" cy="4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sz="2800">
                <a:solidFill>
                  <a:schemeClr val="dk1"/>
                </a:solidFill>
              </a:rPr>
              <a:t>ИССЛЕДОВАНИЯ МЕТОДИКИ В ДАНИИ</a:t>
            </a:r>
            <a:br>
              <a:rPr lang="ru-RU"/>
            </a:br>
            <a:endParaRPr/>
          </a:p>
        </p:txBody>
      </p:sp>
      <p:sp>
        <p:nvSpPr>
          <p:cNvPr id="189" name="Google Shape;189;p14"/>
          <p:cNvSpPr txBox="1"/>
          <p:nvPr/>
        </p:nvSpPr>
        <p:spPr>
          <a:xfrm>
            <a:off x="1176575" y="2611275"/>
            <a:ext cx="9691800" cy="338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Датские исследования методики программы, проведенные организацией Союза защиты детей в Дании (Save the Children Denmark), учеными Университета Роскилле в течение пяти  лет (2007-2011 гг.) показывают:</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53% опрошенных учителей и других специалистов отмечают, что сами дети могут </a:t>
            </a:r>
            <a:r>
              <a:rPr lang="ru-RU" sz="1800" b="1" i="0" u="none" strike="noStrike" cap="none" dirty="0">
                <a:solidFill>
                  <a:schemeClr val="dk1"/>
                </a:solidFill>
                <a:latin typeface="Arial"/>
                <a:ea typeface="Arial"/>
                <a:cs typeface="Arial"/>
                <a:sym typeface="Arial"/>
              </a:rPr>
              <a:t>лучше справляться с ситуацией издевательств и травли</a:t>
            </a:r>
            <a:r>
              <a:rPr lang="ru-RU" sz="18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58% отмечают, что дети </a:t>
            </a:r>
            <a:r>
              <a:rPr lang="ru-RU" sz="1800" b="1" i="0" u="none" strike="noStrike" cap="none" dirty="0">
                <a:solidFill>
                  <a:schemeClr val="dk1"/>
                </a:solidFill>
                <a:latin typeface="Arial"/>
                <a:ea typeface="Arial"/>
                <a:cs typeface="Arial"/>
                <a:sym typeface="Arial"/>
              </a:rPr>
              <a:t>стали</a:t>
            </a:r>
            <a:r>
              <a:rPr lang="ru-RU" sz="1800" b="0" i="0" u="none" strike="noStrike" cap="none" dirty="0">
                <a:solidFill>
                  <a:schemeClr val="dk1"/>
                </a:solidFill>
                <a:latin typeface="Arial"/>
                <a:ea typeface="Arial"/>
                <a:cs typeface="Arial"/>
                <a:sym typeface="Arial"/>
              </a:rPr>
              <a:t> </a:t>
            </a:r>
            <a:r>
              <a:rPr lang="ru-RU" sz="1800" b="1" i="0" u="none" strike="noStrike" cap="none" dirty="0">
                <a:solidFill>
                  <a:schemeClr val="dk1"/>
                </a:solidFill>
                <a:latin typeface="Arial"/>
                <a:ea typeface="Arial"/>
                <a:cs typeface="Arial"/>
                <a:sym typeface="Arial"/>
              </a:rPr>
              <a:t>больше заботиться друг о друге</a:t>
            </a:r>
            <a:r>
              <a:rPr lang="ru-RU" sz="1800" b="0" i="0" u="none" strike="noStrike" cap="none" dirty="0">
                <a:solidFill>
                  <a:schemeClr val="dk1"/>
                </a:solidFill>
                <a:latin typeface="Arial"/>
                <a:ea typeface="Arial"/>
                <a:cs typeface="Arial"/>
                <a:sym typeface="Arial"/>
              </a:rPr>
              <a:t>. Дети </a:t>
            </a:r>
            <a:r>
              <a:rPr lang="ru-RU" sz="1800" b="1" i="0" u="none" strike="noStrike" cap="none" dirty="0">
                <a:solidFill>
                  <a:schemeClr val="dk1"/>
                </a:solidFill>
                <a:latin typeface="Arial"/>
                <a:ea typeface="Arial"/>
                <a:cs typeface="Arial"/>
                <a:sym typeface="Arial"/>
              </a:rPr>
              <a:t>смелее вмешиваются</a:t>
            </a:r>
            <a:r>
              <a:rPr lang="ru-RU" sz="1800" b="0" i="0" u="none" strike="noStrike" cap="none" dirty="0">
                <a:solidFill>
                  <a:schemeClr val="dk1"/>
                </a:solidFill>
                <a:latin typeface="Arial"/>
                <a:ea typeface="Arial"/>
                <a:cs typeface="Arial"/>
                <a:sym typeface="Arial"/>
              </a:rPr>
              <a:t>, когда видят, что кто-то ведет себя несправедливо;</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sng" strike="noStrike" cap="none" dirty="0">
                <a:solidFill>
                  <a:schemeClr val="hlink"/>
                </a:solidFill>
                <a:latin typeface="Arial"/>
                <a:ea typeface="Arial"/>
                <a:cs typeface="Arial"/>
                <a:sym typeface="Arial"/>
                <a:hlinkClick r:id="rId3"/>
              </a:rPr>
              <a:t>Автор исследования: Wilke, научно-исследовательская компания в университете Роскилле, 2011</a:t>
            </a:r>
            <a:endParaRPr sz="1800" b="0" i="0" u="none" strike="noStrike" cap="none" dirty="0">
              <a:solidFill>
                <a:srgbClr val="1E4E79"/>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a:t>
            </a:r>
            <a:br>
              <a:rPr lang="ru-RU" sz="1800" b="0" i="0" u="none" strike="noStrike" cap="none" dirty="0">
                <a:solidFill>
                  <a:schemeClr val="dk1"/>
                </a:solidFill>
                <a:latin typeface="Arial"/>
                <a:ea typeface="Arial"/>
                <a:cs typeface="Arial"/>
                <a:sym typeface="Arial"/>
              </a:rPr>
            </a:br>
            <a:br>
              <a:rPr lang="ru-RU"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pic>
        <p:nvPicPr>
          <p:cNvPr id="190" name="Google Shape;190;p14"/>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94"/>
        <p:cNvGrpSpPr/>
        <p:nvPr/>
      </p:nvGrpSpPr>
      <p:grpSpPr>
        <a:xfrm>
          <a:off x="0" y="0"/>
          <a:ext cx="0" cy="0"/>
          <a:chOff x="0" y="0"/>
          <a:chExt cx="0" cy="0"/>
        </a:xfrm>
      </p:grpSpPr>
      <p:sp>
        <p:nvSpPr>
          <p:cNvPr id="195" name="Google Shape;195;p15"/>
          <p:cNvSpPr txBox="1">
            <a:spLocks noGrp="1"/>
          </p:cNvSpPr>
          <p:nvPr>
            <p:ph type="body" idx="1"/>
          </p:nvPr>
        </p:nvSpPr>
        <p:spPr>
          <a:xfrm>
            <a:off x="966780" y="1740010"/>
            <a:ext cx="9995860" cy="45185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2800" b="1">
                <a:solidFill>
                  <a:schemeClr val="dk1"/>
                </a:solidFill>
              </a:rPr>
              <a:t>ИССЛЕДОВАНИЯ МЕТОДИКИ В ЭСТОНИИ</a:t>
            </a:r>
            <a:endParaRPr/>
          </a:p>
          <a:p>
            <a:pPr marL="0" lvl="0" indent="0" algn="just" rtl="0">
              <a:lnSpc>
                <a:spcPct val="90000"/>
              </a:lnSpc>
              <a:spcBef>
                <a:spcPts val="1000"/>
              </a:spcBef>
              <a:spcAft>
                <a:spcPts val="0"/>
              </a:spcAft>
              <a:buSzPts val="2800"/>
              <a:buNone/>
            </a:pPr>
            <a:endParaRPr sz="1400" b="1">
              <a:solidFill>
                <a:srgbClr val="000000"/>
              </a:solidFill>
            </a:endParaRPr>
          </a:p>
          <a:p>
            <a:pPr marL="0" lvl="0" indent="0" algn="just" rtl="0">
              <a:lnSpc>
                <a:spcPct val="90000"/>
              </a:lnSpc>
              <a:spcBef>
                <a:spcPts val="1000"/>
              </a:spcBef>
              <a:spcAft>
                <a:spcPts val="0"/>
              </a:spcAft>
              <a:buSzPts val="2800"/>
              <a:buNone/>
            </a:pPr>
            <a:r>
              <a:rPr lang="ru-RU" sz="1800">
                <a:solidFill>
                  <a:srgbClr val="000000"/>
                </a:solidFill>
              </a:rPr>
              <a:t>Результаты двухлетнего исследования эффективности методики «Освободимся от травли!» в детских садах и школах показывают:</a:t>
            </a:r>
            <a:endParaRPr/>
          </a:p>
          <a:p>
            <a:pPr marL="457200" lvl="0" indent="-342900" algn="just" rtl="0">
              <a:lnSpc>
                <a:spcPct val="90000"/>
              </a:lnSpc>
              <a:spcBef>
                <a:spcPts val="1000"/>
              </a:spcBef>
              <a:spcAft>
                <a:spcPts val="0"/>
              </a:spcAft>
              <a:buClr>
                <a:srgbClr val="000000"/>
              </a:buClr>
              <a:buSzPts val="1800"/>
              <a:buChar char="•"/>
            </a:pPr>
            <a:r>
              <a:rPr lang="ru-RU" sz="1800">
                <a:solidFill>
                  <a:srgbClr val="000000"/>
                </a:solidFill>
              </a:rPr>
              <a:t>«</a:t>
            </a:r>
            <a:r>
              <a:rPr lang="ru-RU" sz="1800" b="1">
                <a:solidFill>
                  <a:srgbClr val="000000"/>
                </a:solidFill>
              </a:rPr>
              <a:t>В результате регулярного использования методики проблема травли ослабла, </a:t>
            </a:r>
            <a:r>
              <a:rPr lang="ru-RU" sz="1800">
                <a:solidFill>
                  <a:srgbClr val="000000"/>
                </a:solidFill>
              </a:rPr>
              <a:t>с точки зрения преподавателей, так и родителей, и учеников. Особенно это выражается в уменьшении вербальной травли и игнорирования товарищей».</a:t>
            </a:r>
            <a:endParaRPr/>
          </a:p>
          <a:p>
            <a:pPr marL="457200" lvl="0" indent="0" algn="just" rtl="0">
              <a:lnSpc>
                <a:spcPct val="90000"/>
              </a:lnSpc>
              <a:spcBef>
                <a:spcPts val="1000"/>
              </a:spcBef>
              <a:spcAft>
                <a:spcPts val="0"/>
              </a:spcAft>
              <a:buSzPts val="2800"/>
              <a:buNone/>
            </a:pPr>
            <a:endParaRPr sz="180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a:solidFill>
                  <a:srgbClr val="000000"/>
                </a:solidFill>
              </a:rPr>
              <a:t>«В группах детских садов и школьных классах, где учителя применяют элементы методики ежедневно, </a:t>
            </a:r>
            <a:r>
              <a:rPr lang="ru-RU" sz="1800" b="1">
                <a:solidFill>
                  <a:srgbClr val="000000"/>
                </a:solidFill>
              </a:rPr>
              <a:t>дети активнее используют словарный запас, описывающий чувства и общение. </a:t>
            </a:r>
            <a:r>
              <a:rPr lang="ru-RU" sz="1800">
                <a:solidFill>
                  <a:srgbClr val="000000"/>
                </a:solidFill>
              </a:rPr>
              <a:t>Более широкий вербальный ресурс дает, в свою очередь, возможность предотвратить проблемные ситуации и вмешаться в них».</a:t>
            </a:r>
            <a:endParaRPr sz="1800" b="1">
              <a:solidFill>
                <a:srgbClr val="000000"/>
              </a:solidFill>
            </a:endParaRPr>
          </a:p>
          <a:p>
            <a:pPr marL="0" lvl="0" indent="0" algn="just" rtl="0">
              <a:lnSpc>
                <a:spcPct val="90000"/>
              </a:lnSpc>
              <a:spcBef>
                <a:spcPts val="1000"/>
              </a:spcBef>
              <a:spcAft>
                <a:spcPts val="0"/>
              </a:spcAft>
              <a:buSzPts val="2800"/>
              <a:buNone/>
            </a:pPr>
            <a:r>
              <a:rPr lang="ru-RU" sz="1800">
                <a:solidFill>
                  <a:srgbClr val="000000"/>
                </a:solidFill>
              </a:rPr>
              <a:t>Исполнитель: Psience OÜ, </a:t>
            </a:r>
            <a:r>
              <a:rPr lang="ru-RU" sz="1800" u="sng">
                <a:solidFill>
                  <a:srgbClr val="000000"/>
                </a:solidFill>
                <a:hlinkClick r:id="rId3">
                  <a:extLst>
                    <a:ext uri="{A12FA001-AC4F-418D-AE19-62706E023703}">
                      <ahyp:hlinkClr xmlns:ahyp="http://schemas.microsoft.com/office/drawing/2018/hyperlinkcolor" val="tx"/>
                    </a:ext>
                  </a:extLst>
                </a:hlinkClick>
              </a:rPr>
              <a:t>Eesti uuring 2015-2016</a:t>
            </a:r>
            <a:endParaRPr sz="1800">
              <a:solidFill>
                <a:srgbClr val="000000"/>
              </a:solidFill>
            </a:endParaRPr>
          </a:p>
          <a:p>
            <a:pPr marL="0" lvl="0" indent="0" algn="just" rtl="0">
              <a:lnSpc>
                <a:spcPct val="90000"/>
              </a:lnSpc>
              <a:spcBef>
                <a:spcPts val="1000"/>
              </a:spcBef>
              <a:spcAft>
                <a:spcPts val="0"/>
              </a:spcAft>
              <a:buSzPts val="2800"/>
              <a:buNone/>
            </a:pPr>
            <a:endParaRPr sz="2000">
              <a:solidFill>
                <a:schemeClr val="dk1"/>
              </a:solidFill>
              <a:highlight>
                <a:srgbClr val="000000"/>
              </a:highlight>
            </a:endParaRPr>
          </a:p>
          <a:p>
            <a:pPr marL="50800" lvl="0" indent="0" algn="just" rtl="0">
              <a:lnSpc>
                <a:spcPct val="90000"/>
              </a:lnSpc>
              <a:spcBef>
                <a:spcPts val="1000"/>
              </a:spcBef>
              <a:spcAft>
                <a:spcPts val="0"/>
              </a:spcAft>
              <a:buSzPts val="2800"/>
              <a:buNone/>
            </a:pPr>
            <a:endParaRPr sz="2000">
              <a:solidFill>
                <a:srgbClr val="1E4E79"/>
              </a:solidFill>
              <a:highlight>
                <a:srgbClr val="000000"/>
              </a:highlight>
              <a:latin typeface="Arial"/>
              <a:ea typeface="Arial"/>
              <a:cs typeface="Arial"/>
              <a:sym typeface="Arial"/>
            </a:endParaRPr>
          </a:p>
        </p:txBody>
      </p:sp>
      <p:pic>
        <p:nvPicPr>
          <p:cNvPr id="196" name="Google Shape;196;p15"/>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00"/>
        <p:cNvGrpSpPr/>
        <p:nvPr/>
      </p:nvGrpSpPr>
      <p:grpSpPr>
        <a:xfrm>
          <a:off x="0" y="0"/>
          <a:ext cx="0" cy="0"/>
          <a:chOff x="0" y="0"/>
          <a:chExt cx="0" cy="0"/>
        </a:xfrm>
      </p:grpSpPr>
      <p:sp>
        <p:nvSpPr>
          <p:cNvPr id="201" name="Google Shape;201;ga0ec2b0205_0_20"/>
          <p:cNvSpPr/>
          <p:nvPr/>
        </p:nvSpPr>
        <p:spPr>
          <a:xfrm>
            <a:off x="4340801" y="1822302"/>
            <a:ext cx="7810559" cy="5067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000" b="1" i="0" u="none" strike="noStrike" cap="none">
                <a:solidFill>
                  <a:schemeClr val="dk1"/>
                </a:solidFill>
                <a:latin typeface="Arial"/>
                <a:ea typeface="Arial"/>
                <a:cs typeface="Arial"/>
                <a:sym typeface="Arial"/>
              </a:rPr>
              <a:t>ФУНДАМЕНТ  ПРОФИЛАКТИКИ ТРАВЛИ – ЦЕННОСТИ</a:t>
            </a:r>
            <a:endParaRPr/>
          </a:p>
        </p:txBody>
      </p:sp>
      <p:sp>
        <p:nvSpPr>
          <p:cNvPr id="202" name="Google Shape;202;ga0ec2b0205_0_20"/>
          <p:cNvSpPr txBox="1"/>
          <p:nvPr/>
        </p:nvSpPr>
        <p:spPr>
          <a:xfrm>
            <a:off x="5286175" y="2354325"/>
            <a:ext cx="6108300" cy="4047598"/>
          </a:xfrm>
          <a:prstGeom prst="rect">
            <a:avLst/>
          </a:prstGeom>
          <a:noFill/>
          <a:ln>
            <a:noFill/>
          </a:ln>
        </p:spPr>
        <p:txBody>
          <a:bodyPr spcFirstLastPara="1" wrap="square" lIns="91425" tIns="91425" rIns="91425" bIns="91425" anchor="t" anchorCtr="0">
            <a:noAutofit/>
          </a:bodyPr>
          <a:lstStyle/>
          <a:p>
            <a:pPr marL="0" marR="0" lvl="0" indent="0" algn="just" rtl="0">
              <a:lnSpc>
                <a:spcPct val="107000"/>
              </a:lnSpc>
              <a:spcBef>
                <a:spcPts val="0"/>
              </a:spcBef>
              <a:spcAft>
                <a:spcPts val="0"/>
              </a:spcAft>
              <a:buNone/>
            </a:pPr>
            <a:r>
              <a:rPr lang="ru-RU" sz="1800" b="1" i="0" u="none" strike="noStrike" cap="none">
                <a:solidFill>
                  <a:srgbClr val="000000"/>
                </a:solidFill>
                <a:latin typeface="Arial"/>
                <a:ea typeface="Arial"/>
                <a:cs typeface="Arial"/>
                <a:sym typeface="Arial"/>
              </a:rPr>
              <a:t>ТОЛЕРАНТНОСТЬ</a:t>
            </a:r>
            <a:r>
              <a:rPr lang="ru-RU" sz="1800" b="0" i="0" u="none" strike="noStrike" cap="none">
                <a:solidFill>
                  <a:srgbClr val="000000"/>
                </a:solidFill>
                <a:latin typeface="Arial"/>
                <a:ea typeface="Arial"/>
                <a:cs typeface="Arial"/>
                <a:sym typeface="Arial"/>
              </a:rPr>
              <a:t> Учитываем отличия друг друга и относимся к другим как к себе равным. </a:t>
            </a:r>
            <a:endParaRPr sz="1800" b="0" i="0" u="none" strike="noStrike" cap="none">
              <a:solidFill>
                <a:srgbClr val="000000"/>
              </a:solidFill>
              <a:latin typeface="Arial"/>
              <a:ea typeface="Arial"/>
              <a:cs typeface="Arial"/>
              <a:sym typeface="Arial"/>
            </a:endParaRPr>
          </a:p>
          <a:p>
            <a:pPr marL="0" marR="0" lvl="0" indent="0" algn="just" rtl="0">
              <a:lnSpc>
                <a:spcPct val="107000"/>
              </a:lnSpc>
              <a:spcBef>
                <a:spcPts val="800"/>
              </a:spcBef>
              <a:spcAft>
                <a:spcPts val="0"/>
              </a:spcAft>
              <a:buNone/>
            </a:pPr>
            <a:r>
              <a:rPr lang="ru-RU" sz="1800" b="1" i="0" u="none" strike="noStrike" cap="none">
                <a:solidFill>
                  <a:srgbClr val="000000"/>
                </a:solidFill>
                <a:latin typeface="Arial"/>
                <a:ea typeface="Arial"/>
                <a:cs typeface="Arial"/>
                <a:sym typeface="Arial"/>
              </a:rPr>
              <a:t>УВАЖЕНИЕ </a:t>
            </a:r>
            <a:r>
              <a:rPr lang="ru-RU" sz="1800" b="0" i="0" u="none" strike="noStrike" cap="none">
                <a:solidFill>
                  <a:srgbClr val="000000"/>
                </a:solidFill>
                <a:latin typeface="Arial"/>
                <a:ea typeface="Arial"/>
                <a:cs typeface="Arial"/>
                <a:sym typeface="Arial"/>
              </a:rPr>
              <a:t>Считаемся друг с другом и своим вежливым поведением подаем пример окружающим. </a:t>
            </a:r>
            <a:endParaRPr sz="1800" b="0" i="0" u="none" strike="noStrike" cap="none">
              <a:solidFill>
                <a:srgbClr val="000000"/>
              </a:solidFill>
              <a:latin typeface="Arial"/>
              <a:ea typeface="Arial"/>
              <a:cs typeface="Arial"/>
              <a:sym typeface="Arial"/>
            </a:endParaRPr>
          </a:p>
          <a:p>
            <a:pPr marL="0" marR="0" lvl="0" indent="0" algn="just" rtl="0">
              <a:lnSpc>
                <a:spcPct val="107000"/>
              </a:lnSpc>
              <a:spcBef>
                <a:spcPts val="800"/>
              </a:spcBef>
              <a:spcAft>
                <a:spcPts val="0"/>
              </a:spcAft>
              <a:buNone/>
            </a:pPr>
            <a:r>
              <a:rPr lang="ru-RU" sz="1800" b="1" i="0" u="none" strike="noStrike" cap="none">
                <a:solidFill>
                  <a:srgbClr val="000000"/>
                </a:solidFill>
                <a:latin typeface="Arial"/>
                <a:ea typeface="Arial"/>
                <a:cs typeface="Arial"/>
                <a:sym typeface="Arial"/>
              </a:rPr>
              <a:t>ЗАБОТА</a:t>
            </a:r>
            <a:r>
              <a:rPr lang="ru-RU" sz="1800" b="0" i="0" u="none" strike="noStrike" cap="none">
                <a:solidFill>
                  <a:srgbClr val="000000"/>
                </a:solidFill>
                <a:latin typeface="Arial"/>
                <a:ea typeface="Arial"/>
                <a:cs typeface="Arial"/>
                <a:sym typeface="Arial"/>
              </a:rPr>
              <a:t> Проявляем интерес, сочувствие и готовность помочь другим людям.</a:t>
            </a:r>
            <a:endParaRPr/>
          </a:p>
          <a:p>
            <a:pPr marL="0" marR="0" lvl="0" indent="0" algn="just" rtl="0">
              <a:lnSpc>
                <a:spcPct val="100000"/>
              </a:lnSpc>
              <a:spcBef>
                <a:spcPts val="800"/>
              </a:spcBef>
              <a:spcAft>
                <a:spcPts val="0"/>
              </a:spcAft>
              <a:buNone/>
            </a:pPr>
            <a:r>
              <a:rPr lang="ru-RU" sz="1800" b="1" i="0" u="none" strike="noStrike" cap="none">
                <a:solidFill>
                  <a:srgbClr val="000000"/>
                </a:solidFill>
                <a:latin typeface="Arial"/>
                <a:ea typeface="Arial"/>
                <a:cs typeface="Arial"/>
                <a:sym typeface="Arial"/>
              </a:rPr>
              <a:t>СМЕЛОСТЬ</a:t>
            </a:r>
            <a:r>
              <a:rPr lang="ru-RU" sz="1800" b="0" i="0" u="none" strike="noStrike" cap="none">
                <a:solidFill>
                  <a:srgbClr val="000000"/>
                </a:solidFill>
                <a:latin typeface="Arial"/>
                <a:ea typeface="Arial"/>
                <a:cs typeface="Arial"/>
                <a:sym typeface="Arial"/>
              </a:rPr>
              <a:t> Умеем определять свои границы и защищаем друг друга от несправедливости.</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None/>
            </a:pPr>
            <a:r>
              <a:rPr lang="ru-RU" sz="1600" b="0" i="0" u="none" strike="noStrike" cap="none">
                <a:solidFill>
                  <a:schemeClr val="dk1"/>
                </a:solidFill>
                <a:latin typeface="Arial"/>
                <a:ea typeface="Arial"/>
                <a:cs typeface="Arial"/>
                <a:sym typeface="Arial"/>
              </a:rPr>
              <a:t>! Лучшими друзьями становятся по собственной доброй воле, а хорошими приятелями можем и должны быть с каждым, кто находится в нашей группе.</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1" u="none" strike="noStrike" cap="none">
              <a:solidFill>
                <a:schemeClr val="dk1"/>
              </a:solidFill>
              <a:latin typeface="Arial"/>
              <a:ea typeface="Arial"/>
              <a:cs typeface="Arial"/>
              <a:sym typeface="Arial"/>
            </a:endParaRPr>
          </a:p>
        </p:txBody>
      </p:sp>
      <p:pic>
        <p:nvPicPr>
          <p:cNvPr id="203" name="Google Shape;203;ga0ec2b0205_0_20"/>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204" name="Google Shape;204;ga0ec2b0205_0_20"/>
          <p:cNvPicPr preferRelativeResize="0"/>
          <p:nvPr/>
        </p:nvPicPr>
        <p:blipFill rotWithShape="1">
          <a:blip r:embed="rId4">
            <a:alphaModFix/>
          </a:blip>
          <a:srcRect l="33333" t="6650" r="33167" b="8592"/>
          <a:stretch/>
        </p:blipFill>
        <p:spPr>
          <a:xfrm>
            <a:off x="1382051" y="2035432"/>
            <a:ext cx="3328250" cy="4505285"/>
          </a:xfrm>
          <a:prstGeom prst="rect">
            <a:avLst/>
          </a:prstGeom>
          <a:noFill/>
          <a:ln>
            <a:noFill/>
          </a:ln>
        </p:spPr>
      </p:pic>
      <p:sp>
        <p:nvSpPr>
          <p:cNvPr id="205" name="Google Shape;205;ga0ec2b0205_0_20"/>
          <p:cNvSpPr/>
          <p:nvPr/>
        </p:nvSpPr>
        <p:spPr>
          <a:xfrm>
            <a:off x="226001" y="317283"/>
            <a:ext cx="2312100" cy="2011800"/>
          </a:xfrm>
          <a:prstGeom prst="flowChartConnector">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ru-RU" sz="1100" b="1" i="0" u="none" strike="noStrike" cap="none">
                <a:solidFill>
                  <a:srgbClr val="000000"/>
                </a:solidFill>
                <a:latin typeface="Arial"/>
                <a:ea typeface="Arial"/>
                <a:cs typeface="Arial"/>
                <a:sym typeface="Arial"/>
              </a:rPr>
              <a:t>ОЖИДАНИЯ В ОТНОШЕНИИ РОДИТЕЛЕЙ: основные ценности программы применяются также дома и в общении с другими родителями</a:t>
            </a:r>
            <a:endParaRPr sz="1100" b="1"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92e6739a07_0_20"/>
          <p:cNvSpPr txBox="1">
            <a:spLocks noGrp="1"/>
          </p:cNvSpPr>
          <p:nvPr>
            <p:ph type="body" idx="1"/>
          </p:nvPr>
        </p:nvSpPr>
        <p:spPr>
          <a:xfrm>
            <a:off x="1411625" y="1634875"/>
            <a:ext cx="9492600" cy="18765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r>
              <a:rPr lang="ru-RU" sz="2000" b="1">
                <a:solidFill>
                  <a:srgbClr val="202020"/>
                </a:solidFill>
                <a:highlight>
                  <a:srgbClr val="FFFFFF"/>
                </a:highlight>
              </a:rPr>
              <a:t>УЧИМСЯ ИГРАЯ</a:t>
            </a:r>
            <a:endParaRPr sz="2000" b="1"/>
          </a:p>
          <a:p>
            <a:pPr marL="50800" lvl="0" indent="0" algn="ctr" rtl="0">
              <a:lnSpc>
                <a:spcPct val="90000"/>
              </a:lnSpc>
              <a:spcBef>
                <a:spcPts val="1000"/>
              </a:spcBef>
              <a:spcAft>
                <a:spcPts val="0"/>
              </a:spcAft>
              <a:buSzPts val="2800"/>
              <a:buNone/>
            </a:pPr>
            <a:r>
              <a:rPr lang="ru-RU" sz="2000"/>
              <a:t>Для создания хорошей атмосферы среди детей разработаны </a:t>
            </a:r>
            <a:r>
              <a:rPr lang="ru-RU" sz="2000" b="1"/>
              <a:t>социальные поведенческие модели</a:t>
            </a:r>
            <a:r>
              <a:rPr lang="ru-RU" sz="2000"/>
              <a:t>, методика передачи которых объединена </a:t>
            </a:r>
            <a:r>
              <a:rPr lang="ru-RU" sz="2000" b="1"/>
              <a:t>в возрастной чемоданчик «Освободимся от травли!»</a:t>
            </a:r>
            <a:r>
              <a:rPr lang="ru-RU" sz="2000"/>
              <a:t>  </a:t>
            </a:r>
            <a:br>
              <a:rPr lang="ru-RU" sz="2000"/>
            </a:br>
            <a:endParaRPr sz="2000"/>
          </a:p>
          <a:p>
            <a:pPr marL="0" lvl="0" indent="0" algn="ctr" rtl="0">
              <a:lnSpc>
                <a:spcPct val="100000"/>
              </a:lnSpc>
              <a:spcBef>
                <a:spcPts val="0"/>
              </a:spcBef>
              <a:spcAft>
                <a:spcPts val="0"/>
              </a:spcAft>
              <a:buSzPts val="2800"/>
              <a:buNone/>
            </a:pPr>
            <a:br>
              <a:rPr lang="ru-RU" sz="2500"/>
            </a:br>
            <a:endParaRPr sz="2500"/>
          </a:p>
        </p:txBody>
      </p:sp>
      <p:pic>
        <p:nvPicPr>
          <p:cNvPr id="211" name="Google Shape;211;g92e6739a07_0_20"/>
          <p:cNvPicPr preferRelativeResize="0"/>
          <p:nvPr/>
        </p:nvPicPr>
        <p:blipFill rotWithShape="1">
          <a:blip r:embed="rId3">
            <a:alphaModFix/>
          </a:blip>
          <a:srcRect t="33188" r="920" b="10966"/>
          <a:stretch/>
        </p:blipFill>
        <p:spPr>
          <a:xfrm>
            <a:off x="1052400" y="3605875"/>
            <a:ext cx="6109299" cy="2520299"/>
          </a:xfrm>
          <a:prstGeom prst="rect">
            <a:avLst/>
          </a:prstGeom>
          <a:noFill/>
          <a:ln>
            <a:noFill/>
          </a:ln>
        </p:spPr>
      </p:pic>
      <p:sp>
        <p:nvSpPr>
          <p:cNvPr id="212" name="Google Shape;212;g92e6739a07_0_20"/>
          <p:cNvSpPr txBox="1"/>
          <p:nvPr/>
        </p:nvSpPr>
        <p:spPr>
          <a:xfrm>
            <a:off x="7586020" y="3605875"/>
            <a:ext cx="3783596" cy="2211334"/>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Синий чемоданчик </a:t>
            </a:r>
            <a:r>
              <a:rPr lang="ru-RU" sz="1700" b="0" i="0" u="none" strike="noStrike" cap="none" dirty="0">
                <a:solidFill>
                  <a:srgbClr val="000000"/>
                </a:solidFill>
                <a:highlight>
                  <a:srgbClr val="FFFFFF"/>
                </a:highlight>
                <a:latin typeface="Arial"/>
                <a:ea typeface="Arial"/>
                <a:cs typeface="Arial"/>
                <a:sym typeface="Arial"/>
              </a:rPr>
              <a:t>– используется в</a:t>
            </a:r>
            <a:r>
              <a:rPr lang="et-EE" sz="1700" b="0" i="0" u="none" strike="noStrike" cap="none" dirty="0">
                <a:solidFill>
                  <a:srgbClr val="000000"/>
                </a:solidFill>
                <a:highlight>
                  <a:srgbClr val="FFFFFF"/>
                </a:highlight>
                <a:latin typeface="Arial"/>
                <a:ea typeface="Arial"/>
                <a:cs typeface="Arial"/>
                <a:sym typeface="Arial"/>
              </a:rPr>
              <a:t> I</a:t>
            </a:r>
            <a:r>
              <a:rPr lang="ru-RU" sz="1700" b="0" i="0" u="none" strike="noStrike" cap="none" dirty="0">
                <a:solidFill>
                  <a:srgbClr val="000000"/>
                </a:solidFill>
                <a:highlight>
                  <a:srgbClr val="FFFFFF"/>
                </a:highlight>
                <a:latin typeface="Arial"/>
                <a:ea typeface="Arial"/>
                <a:cs typeface="Arial"/>
                <a:sym typeface="Arial"/>
              </a:rPr>
              <a:t> школ</a:t>
            </a:r>
            <a:r>
              <a:rPr lang="ru-RU" sz="1700" dirty="0">
                <a:highlight>
                  <a:srgbClr val="FFFFFF"/>
                </a:highlight>
              </a:rPr>
              <a:t>ьной ступени</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None/>
            </a:pPr>
            <a:r>
              <a:rPr lang="ru-RU" sz="1700" b="1" i="0" u="none" strike="noStrike" cap="none" dirty="0">
                <a:solidFill>
                  <a:srgbClr val="000000"/>
                </a:solidFill>
                <a:highlight>
                  <a:srgbClr val="FFFFFF"/>
                </a:highlight>
                <a:latin typeface="Arial"/>
                <a:ea typeface="Arial"/>
                <a:cs typeface="Arial"/>
                <a:sym typeface="Arial"/>
              </a:rPr>
              <a:t>Зеленый</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чемоданчик</a:t>
            </a:r>
            <a:r>
              <a:rPr lang="ru-RU" sz="1700" b="0" i="0" u="none" strike="noStrike" cap="none" dirty="0">
                <a:solidFill>
                  <a:srgbClr val="000000"/>
                </a:solidFill>
                <a:highlight>
                  <a:srgbClr val="FFFFFF"/>
                </a:highlight>
                <a:latin typeface="Arial"/>
                <a:ea typeface="Arial"/>
                <a:cs typeface="Arial"/>
                <a:sym typeface="Arial"/>
              </a:rPr>
              <a:t> – используется в детских садах </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None/>
            </a:pPr>
            <a:r>
              <a:rPr lang="ru-RU" sz="1700" b="1" i="0" u="none" strike="noStrike" cap="none" dirty="0">
                <a:solidFill>
                  <a:srgbClr val="000000"/>
                </a:solidFill>
                <a:highlight>
                  <a:srgbClr val="FFFFFF"/>
                </a:highlight>
                <a:latin typeface="Arial"/>
                <a:ea typeface="Arial"/>
                <a:cs typeface="Arial"/>
                <a:sym typeface="Arial"/>
              </a:rPr>
              <a:t>Оранжевый</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чемоданчик</a:t>
            </a:r>
            <a:r>
              <a:rPr lang="ru-RU" sz="1700" b="0" i="0" u="none" strike="noStrike" cap="none" dirty="0">
                <a:solidFill>
                  <a:srgbClr val="000000"/>
                </a:solidFill>
                <a:highlight>
                  <a:srgbClr val="FFFFFF"/>
                </a:highlight>
                <a:latin typeface="Arial"/>
                <a:ea typeface="Arial"/>
                <a:cs typeface="Arial"/>
                <a:sym typeface="Arial"/>
              </a:rPr>
              <a:t> – используется в группах детей в возрасте 0–3 года</a:t>
            </a:r>
            <a:endParaRPr sz="1700" b="0" i="0" u="none" strike="noStrike" cap="none" dirty="0">
              <a:solidFill>
                <a:srgbClr val="000000"/>
              </a:solidFill>
              <a:latin typeface="Arial"/>
              <a:ea typeface="Arial"/>
              <a:cs typeface="Arial"/>
              <a:sym typeface="Arial"/>
            </a:endParaRPr>
          </a:p>
        </p:txBody>
      </p:sp>
      <p:pic>
        <p:nvPicPr>
          <p:cNvPr id="213" name="Google Shape;213;g92e6739a07_0_20"/>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54"/>
          <p:cNvSpPr txBox="1">
            <a:spLocks noGrp="1"/>
          </p:cNvSpPr>
          <p:nvPr>
            <p:ph type="title"/>
          </p:nvPr>
        </p:nvSpPr>
        <p:spPr>
          <a:xfrm>
            <a:off x="262537" y="2022532"/>
            <a:ext cx="5833463" cy="770395"/>
          </a:xfrm>
          <a:prstGeom prst="rect">
            <a:avLst/>
          </a:prstGeom>
          <a:noFill/>
          <a:ln>
            <a:noFill/>
          </a:ln>
        </p:spPr>
        <p:txBody>
          <a:bodyPr spcFirstLastPara="1" wrap="square" lIns="91425" tIns="45700" rIns="91425" bIns="45700" anchor="t" anchorCtr="0">
            <a:noAutofit/>
          </a:bodyPr>
          <a:lstStyle/>
          <a:p>
            <a:r>
              <a:rPr lang="ru-RU" sz="2200" b="1" i="0" dirty="0">
                <a:solidFill>
                  <a:schemeClr val="tx1"/>
                </a:solidFill>
                <a:effectLst/>
                <a:latin typeface="+mj-lt"/>
              </a:rPr>
              <a:t>Методический чемодан «Освободимся от травли!» для I школьной ступени</a:t>
            </a:r>
            <a:br>
              <a:rPr lang="ru-RU" sz="2200" b="1" i="0" dirty="0">
                <a:solidFill>
                  <a:schemeClr val="tx1"/>
                </a:solidFill>
                <a:effectLst/>
                <a:latin typeface="+mj-lt"/>
              </a:rPr>
            </a:br>
            <a:br>
              <a:rPr lang="ru-RU" sz="2200" u="sng" dirty="0">
                <a:solidFill>
                  <a:schemeClr val="tx1"/>
                </a:solidFill>
                <a:latin typeface="+mj-lt"/>
                <a:ea typeface="Arial"/>
                <a:cs typeface="Arial"/>
                <a:sym typeface="Arial"/>
              </a:rPr>
            </a:br>
            <a:endParaRPr sz="2200" u="sng" dirty="0">
              <a:solidFill>
                <a:schemeClr val="tx1"/>
              </a:solidFill>
              <a:latin typeface="+mj-lt"/>
              <a:ea typeface="Arial"/>
              <a:cs typeface="Arial"/>
              <a:sym typeface="Arial"/>
            </a:endParaRPr>
          </a:p>
        </p:txBody>
      </p:sp>
      <p:sp>
        <p:nvSpPr>
          <p:cNvPr id="713" name="Google Shape;713;p54"/>
          <p:cNvSpPr/>
          <p:nvPr/>
        </p:nvSpPr>
        <p:spPr>
          <a:xfrm>
            <a:off x="6710496" y="2792927"/>
            <a:ext cx="5157408" cy="3755981"/>
          </a:xfrm>
          <a:prstGeom prst="rect">
            <a:avLst/>
          </a:prstGeom>
          <a:noFill/>
          <a:ln>
            <a:noFill/>
          </a:ln>
        </p:spPr>
        <p:txBody>
          <a:bodyPr spcFirstLastPara="1" wrap="square" lIns="91425" tIns="45700" rIns="91425" bIns="45700" anchor="t" anchorCtr="0">
            <a:noAutofit/>
          </a:bodyPr>
          <a:lstStyle/>
          <a:p>
            <a:pPr marL="0" marR="0" lvl="0" indent="-95250" algn="l" rtl="0">
              <a:lnSpc>
                <a:spcPct val="100000"/>
              </a:lnSpc>
              <a:spcBef>
                <a:spcPts val="0"/>
              </a:spcBef>
              <a:spcAft>
                <a:spcPts val="0"/>
              </a:spcAft>
              <a:buClr>
                <a:srgbClr val="000000"/>
              </a:buClr>
              <a:buSzPts val="1500"/>
              <a:buFont typeface="Arial"/>
              <a:buChar char="●"/>
            </a:pPr>
            <a:endParaRPr lang="et-EE" sz="1600" b="0" i="0" u="none" strike="noStrike" cap="none" dirty="0">
              <a:solidFill>
                <a:srgbClr val="000000"/>
              </a:solidFill>
              <a:latin typeface="Arial"/>
              <a:ea typeface="Arial"/>
              <a:cs typeface="Arial"/>
              <a:sym typeface="Arial"/>
            </a:endParaRPr>
          </a:p>
        </p:txBody>
      </p:sp>
      <p:pic>
        <p:nvPicPr>
          <p:cNvPr id="714" name="Google Shape;714;p54"/>
          <p:cNvPicPr preferRelativeResize="0"/>
          <p:nvPr/>
        </p:nvPicPr>
        <p:blipFill rotWithShape="1">
          <a:blip r:embed="rId3">
            <a:alphaModFix/>
          </a:blip>
          <a:srcRect l="4240" t="23222" r="3444" b="12886"/>
          <a:stretch/>
        </p:blipFill>
        <p:spPr>
          <a:xfrm>
            <a:off x="171097" y="3321247"/>
            <a:ext cx="5600807" cy="3099873"/>
          </a:xfrm>
          <a:prstGeom prst="rect">
            <a:avLst/>
          </a:prstGeom>
          <a:noFill/>
          <a:ln>
            <a:noFill/>
          </a:ln>
        </p:spPr>
      </p:pic>
      <p:pic>
        <p:nvPicPr>
          <p:cNvPr id="715" name="Google Shape;715;p54"/>
          <p:cNvPicPr preferRelativeResize="0"/>
          <p:nvPr/>
        </p:nvPicPr>
        <p:blipFill rotWithShape="1">
          <a:blip r:embed="rId4">
            <a:alphaModFix/>
          </a:blip>
          <a:srcRect/>
          <a:stretch/>
        </p:blipFill>
        <p:spPr>
          <a:xfrm>
            <a:off x="0" y="-67344"/>
            <a:ext cx="12192000" cy="1487639"/>
          </a:xfrm>
          <a:prstGeom prst="rect">
            <a:avLst/>
          </a:prstGeom>
          <a:noFill/>
          <a:ln>
            <a:noFill/>
          </a:ln>
        </p:spPr>
      </p:pic>
      <p:sp>
        <p:nvSpPr>
          <p:cNvPr id="7" name="TextBox 6">
            <a:extLst>
              <a:ext uri="{FF2B5EF4-FFF2-40B4-BE49-F238E27FC236}">
                <a16:creationId xmlns:a16="http://schemas.microsoft.com/office/drawing/2014/main" id="{A987D0ED-1D49-43C7-81E5-41DEAF22C791}"/>
              </a:ext>
            </a:extLst>
          </p:cNvPr>
          <p:cNvSpPr txBox="1"/>
          <p:nvPr/>
        </p:nvSpPr>
        <p:spPr>
          <a:xfrm>
            <a:off x="5924903" y="2458165"/>
            <a:ext cx="6096000" cy="3970318"/>
          </a:xfrm>
          <a:prstGeom prst="rect">
            <a:avLst/>
          </a:prstGeom>
          <a:noFill/>
        </p:spPr>
        <p:txBody>
          <a:bodyPr wrap="square">
            <a:spAutoFit/>
          </a:bodyPr>
          <a:lstStyle/>
          <a:p>
            <a:r>
              <a:rPr lang="et-EE" sz="1200" dirty="0"/>
              <a:t>1. Большой Друг Медведь, 29 см</a:t>
            </a:r>
          </a:p>
          <a:p>
            <a:r>
              <a:rPr lang="et-EE" sz="1200" dirty="0"/>
              <a:t>2. Справочник</a:t>
            </a:r>
          </a:p>
          <a:p>
            <a:r>
              <a:rPr lang="et-EE" sz="1200" dirty="0"/>
              <a:t>3. Книга заданий и игр</a:t>
            </a:r>
          </a:p>
          <a:p>
            <a:r>
              <a:rPr lang="et-EE" sz="1200" dirty="0"/>
              <a:t>4. Книга нот по музыке «Мы все такие разные» (Igaüks on isemoodi) на эстонском</a:t>
            </a:r>
          </a:p>
          <a:p>
            <a:r>
              <a:rPr lang="et-EE" sz="1200" dirty="0"/>
              <a:t>5. Музыка «Мы все такие разные» (Igaüks on isemoodi) на эстонском</a:t>
            </a:r>
          </a:p>
          <a:p>
            <a:r>
              <a:rPr lang="et-EE" sz="1200" dirty="0"/>
              <a:t>6. Книга о занятиях на свежем воздухе «Вместе во дворе»</a:t>
            </a:r>
          </a:p>
          <a:p>
            <a:r>
              <a:rPr lang="et-EE" sz="1200" dirty="0"/>
              <a:t>7. Книга о развитии дружеских отношений «Лучшии друзья»</a:t>
            </a:r>
          </a:p>
          <a:p>
            <a:r>
              <a:rPr lang="et-EE" sz="1200" dirty="0"/>
              <a:t>8. Дискуссионные тематические карточки, 21шт.</a:t>
            </a:r>
          </a:p>
          <a:p>
            <a:r>
              <a:rPr lang="et-EE" sz="1200" dirty="0"/>
              <a:t>9. Плакат «Наши ценности» (заполненный)</a:t>
            </a:r>
          </a:p>
          <a:p>
            <a:r>
              <a:rPr lang="et-EE" sz="1200" dirty="0"/>
              <a:t>10. Плакат «Наши ценности» (для заполнения)</a:t>
            </a:r>
          </a:p>
          <a:p>
            <a:r>
              <a:rPr lang="et-EE" sz="1200" dirty="0"/>
              <a:t>11. Плакаты «Эмоции» (страх, злость, печаль, радость)</a:t>
            </a:r>
          </a:p>
          <a:p>
            <a:r>
              <a:rPr lang="et-EE" sz="1200" dirty="0"/>
              <a:t>12. Письмо директору</a:t>
            </a:r>
          </a:p>
          <a:p>
            <a:r>
              <a:rPr lang="et-EE" sz="1200" dirty="0"/>
              <a:t>13. Письмо учителю</a:t>
            </a:r>
          </a:p>
          <a:p>
            <a:r>
              <a:rPr lang="et-EE" sz="1200" dirty="0"/>
              <a:t>14. Письмо родителям</a:t>
            </a:r>
          </a:p>
          <a:p>
            <a:r>
              <a:rPr lang="et-EE" sz="1200" dirty="0"/>
              <a:t>15. Плакат «Семь советов родителю»</a:t>
            </a:r>
          </a:p>
          <a:p>
            <a:r>
              <a:rPr lang="et-EE" sz="1200" dirty="0"/>
              <a:t>16. Диалоговые карточки для обсуждения с родителями</a:t>
            </a:r>
          </a:p>
          <a:p>
            <a:r>
              <a:rPr lang="et-EE" sz="1200" dirty="0"/>
              <a:t>17. Диалоговые карточки для обсуждения с коллегами</a:t>
            </a:r>
          </a:p>
          <a:p>
            <a:r>
              <a:rPr lang="et-EE" sz="1200" dirty="0"/>
              <a:t>18. Информационная брошюра программы</a:t>
            </a:r>
          </a:p>
          <a:p>
            <a:r>
              <a:rPr lang="et-EE" sz="1200" dirty="0"/>
              <a:t>19. Диплом для класса</a:t>
            </a:r>
          </a:p>
          <a:p>
            <a:r>
              <a:rPr lang="et-EE" sz="1200" dirty="0"/>
              <a:t>20. Учебная игра-карточки «Друг Медведь» с инструкцией </a:t>
            </a:r>
            <a:endParaRPr lang="ru-RU" sz="1200" dirty="0"/>
          </a:p>
          <a:p>
            <a:r>
              <a:rPr lang="et-EE" sz="1200" dirty="0"/>
              <a:t>21. Альбом «Друг Медведь навещает детей дома»</a:t>
            </a:r>
            <a:endParaRPr lang="ru-RU"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9cb1e835b6_0_19"/>
          <p:cNvSpPr txBox="1">
            <a:spLocks noGrp="1"/>
          </p:cNvSpPr>
          <p:nvPr>
            <p:ph type="body" idx="1"/>
          </p:nvPr>
        </p:nvSpPr>
        <p:spPr>
          <a:xfrm>
            <a:off x="1005839" y="1685088"/>
            <a:ext cx="10450039" cy="462944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SzPts val="2800"/>
              <a:buNone/>
            </a:pPr>
            <a:r>
              <a:rPr lang="ru-RU" sz="2700" b="1" dirty="0">
                <a:solidFill>
                  <a:schemeClr val="dk1"/>
                </a:solidFill>
                <a:latin typeface="+mj-lt"/>
              </a:rPr>
              <a:t>Символ программы – Друг Медведь </a:t>
            </a:r>
            <a:endParaRPr dirty="0">
              <a:latin typeface="+mj-lt"/>
            </a:endParaRPr>
          </a:p>
          <a:p>
            <a:pPr marL="0" lvl="0" indent="0" algn="just" rtl="0">
              <a:lnSpc>
                <a:spcPct val="100000"/>
              </a:lnSpc>
              <a:spcBef>
                <a:spcPts val="1000"/>
              </a:spcBef>
              <a:spcAft>
                <a:spcPts val="0"/>
              </a:spcAft>
              <a:buSzPts val="2800"/>
              <a:buNone/>
            </a:pPr>
            <a:r>
              <a:rPr lang="ru-RU" sz="2800" b="1" dirty="0">
                <a:solidFill>
                  <a:schemeClr val="dk1"/>
                </a:solidFill>
                <a:latin typeface="+mj-lt"/>
              </a:rPr>
              <a:t>(Sõber Karu)</a:t>
            </a:r>
            <a:endParaRPr dirty="0">
              <a:latin typeface="+mj-lt"/>
            </a:endParaRPr>
          </a:p>
          <a:p>
            <a:pPr marL="0" lvl="0" indent="0" algn="just" rtl="0">
              <a:lnSpc>
                <a:spcPct val="100000"/>
              </a:lnSpc>
              <a:spcBef>
                <a:spcPts val="1000"/>
              </a:spcBef>
              <a:spcAft>
                <a:spcPts val="0"/>
              </a:spcAft>
              <a:buSzPts val="2800"/>
              <a:buNone/>
            </a:pPr>
            <a:endParaRPr sz="2000" b="1" dirty="0">
              <a:latin typeface="+mj-lt"/>
            </a:endParaRPr>
          </a:p>
          <a:p>
            <a:pPr marL="342900" lvl="0" indent="-342900" algn="just">
              <a:lnSpc>
                <a:spcPct val="107000"/>
              </a:lnSpc>
              <a:spcAft>
                <a:spcPts val="800"/>
              </a:spcAft>
              <a:buFont typeface="Arial" panose="020B0604020202020204" pitchFamily="34" charset="0"/>
              <a:buChar char="•"/>
              <a:tabLst>
                <a:tab pos="457200" algn="l"/>
              </a:tabLst>
            </a:pPr>
            <a:r>
              <a:rPr lang="ru-RU" sz="1800" dirty="0">
                <a:effectLst/>
                <a:latin typeface="+mj-lt"/>
                <a:ea typeface="Calibri" panose="020F0502020204030204" pitchFamily="34" charset="0"/>
                <a:cs typeface="Times New Roman" panose="02020603050405020304" pitchFamily="18" charset="0"/>
              </a:rPr>
              <a:t>Название «Друг Медведь»;</a:t>
            </a:r>
            <a:endParaRPr lang="et-EE" sz="1800" dirty="0">
              <a:effectLst/>
              <a:latin typeface="+mj-l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ru-RU" sz="1800" dirty="0">
                <a:effectLst/>
                <a:latin typeface="+mj-lt"/>
                <a:ea typeface="Calibri" panose="020F0502020204030204" pitchFamily="34" charset="0"/>
                <a:cs typeface="Times New Roman" panose="02020603050405020304" pitchFamily="18" charset="0"/>
              </a:rPr>
              <a:t>Фиолетовый цвет – безопасность, забота, толерантность. Признанный цвет OOH Международного дня по борьбе с буллингом;</a:t>
            </a:r>
            <a:endParaRPr lang="et-EE" sz="1800" dirty="0">
              <a:effectLst/>
              <a:latin typeface="+mj-l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ru-RU" sz="1800" b="1" dirty="0">
                <a:effectLst/>
                <a:latin typeface="+mj-lt"/>
                <a:ea typeface="Calibri" panose="020F0502020204030204" pitchFamily="34" charset="0"/>
                <a:cs typeface="Times New Roman" panose="02020603050405020304" pitchFamily="18" charset="0"/>
              </a:rPr>
              <a:t>Методическое средство</a:t>
            </a:r>
            <a:r>
              <a:rPr lang="et-EE" sz="1800" b="1" dirty="0">
                <a:effectLst/>
                <a:latin typeface="+mj-lt"/>
                <a:ea typeface="Calibri" panose="020F0502020204030204" pitchFamily="34" charset="0"/>
                <a:cs typeface="Times New Roman" panose="02020603050405020304" pitchFamily="18" charset="0"/>
              </a:rPr>
              <a:t>: </a:t>
            </a:r>
            <a:r>
              <a:rPr lang="ru-RU" sz="1800" dirty="0">
                <a:effectLst/>
                <a:latin typeface="+mj-lt"/>
                <a:ea typeface="Calibri" panose="020F0502020204030204" pitchFamily="34" charset="0"/>
                <a:cs typeface="Times New Roman" panose="02020603050405020304" pitchFamily="18" charset="0"/>
              </a:rPr>
              <a:t>символ ценностей программы (Друг Медведь </a:t>
            </a:r>
            <a:r>
              <a:rPr lang="et-EE" sz="1800" dirty="0">
                <a:effectLst/>
                <a:latin typeface="+mj-lt"/>
                <a:ea typeface="Calibri" panose="020F0502020204030204" pitchFamily="34" charset="0"/>
                <a:cs typeface="Times New Roman" panose="02020603050405020304" pitchFamily="18" charset="0"/>
              </a:rPr>
              <a:t>напомина</a:t>
            </a:r>
            <a:r>
              <a:rPr lang="ru-RU" sz="1800" dirty="0">
                <a:effectLst/>
                <a:latin typeface="+mj-lt"/>
                <a:ea typeface="Calibri" panose="020F0502020204030204" pitchFamily="34" charset="0"/>
                <a:cs typeface="Times New Roman" panose="02020603050405020304" pitchFamily="18" charset="0"/>
              </a:rPr>
              <a:t>ет</a:t>
            </a:r>
            <a:r>
              <a:rPr lang="et-EE" sz="1800" dirty="0">
                <a:effectLst/>
                <a:latin typeface="+mj-lt"/>
                <a:ea typeface="Calibri" panose="020F0502020204030204" pitchFamily="34" charset="0"/>
                <a:cs typeface="Times New Roman" panose="02020603050405020304" pitchFamily="18" charset="0"/>
              </a:rPr>
              <a:t> о понятии хорошего приятеля</a:t>
            </a:r>
            <a:r>
              <a:rPr lang="ru-RU" sz="1800" dirty="0">
                <a:effectLst/>
                <a:latin typeface="+mj-lt"/>
                <a:ea typeface="Calibri" panose="020F0502020204030204" pitchFamily="34" charset="0"/>
                <a:cs typeface="Times New Roman" panose="02020603050405020304" pitchFamily="18" charset="0"/>
              </a:rPr>
              <a:t>)</a:t>
            </a:r>
            <a:r>
              <a:rPr lang="et-EE" sz="1800" dirty="0">
                <a:effectLst/>
                <a:latin typeface="+mj-lt"/>
                <a:ea typeface="Calibri" panose="020F0502020204030204" pitchFamily="34" charset="0"/>
                <a:cs typeface="Times New Roman" panose="02020603050405020304" pitchFamily="18" charset="0"/>
              </a:rPr>
              <a:t>; утеша</a:t>
            </a:r>
            <a:r>
              <a:rPr lang="ru-RU" sz="1800" dirty="0">
                <a:effectLst/>
                <a:latin typeface="+mj-lt"/>
                <a:ea typeface="Calibri" panose="020F0502020204030204" pitchFamily="34" charset="0"/>
                <a:cs typeface="Times New Roman" panose="02020603050405020304" pitchFamily="18" charset="0"/>
              </a:rPr>
              <a:t>ет</a:t>
            </a:r>
            <a:r>
              <a:rPr lang="et-EE" sz="1800" dirty="0">
                <a:effectLst/>
                <a:latin typeface="+mj-lt"/>
                <a:ea typeface="Calibri" panose="020F0502020204030204" pitchFamily="34" charset="0"/>
                <a:cs typeface="Times New Roman" panose="02020603050405020304" pitchFamily="18" charset="0"/>
              </a:rPr>
              <a:t>; </a:t>
            </a:r>
            <a:r>
              <a:rPr lang="ru-RU" sz="1800" dirty="0">
                <a:effectLst/>
                <a:latin typeface="+mj-lt"/>
                <a:ea typeface="Calibri" panose="020F0502020204030204" pitchFamily="34" charset="0"/>
                <a:cs typeface="Times New Roman" panose="02020603050405020304" pitchFamily="18" charset="0"/>
              </a:rPr>
              <a:t>является</a:t>
            </a:r>
            <a:r>
              <a:rPr lang="et-EE" sz="1800" dirty="0">
                <a:effectLst/>
                <a:latin typeface="+mj-lt"/>
                <a:ea typeface="Calibri" panose="020F0502020204030204" pitchFamily="34" charset="0"/>
                <a:cs typeface="Times New Roman" panose="02020603050405020304" pitchFamily="18" charset="0"/>
              </a:rPr>
              <a:t> рупором.</a:t>
            </a:r>
            <a:r>
              <a:rPr lang="ru-RU" sz="1800" dirty="0">
                <a:effectLst/>
                <a:latin typeface="+mj-lt"/>
                <a:ea typeface="Calibri" panose="020F0502020204030204" pitchFamily="34" charset="0"/>
                <a:cs typeface="Times New Roman" panose="02020603050405020304" pitchFamily="18" charset="0"/>
              </a:rPr>
              <a:t> На детских т.н. медвежьих собраниях Друг Медведь создает возможность и побуждает говорить в третьем лице, а так детям проще выражать свои чувства и мысли, а также проигрывать разные жизненные ситуации и делать договоренности о поведении в конкретных ситуациях.</a:t>
            </a:r>
            <a:endParaRPr lang="et-EE" sz="1800" dirty="0">
              <a:effectLst/>
              <a:latin typeface="+mj-lt"/>
              <a:ea typeface="Calibri" panose="020F0502020204030204" pitchFamily="34" charset="0"/>
              <a:cs typeface="Times New Roman" panose="02020603050405020304" pitchFamily="18" charset="0"/>
            </a:endParaRPr>
          </a:p>
          <a:p>
            <a:pPr marL="457200" marR="0" lvl="0" indent="-381000" algn="just" rtl="0">
              <a:lnSpc>
                <a:spcPct val="150000"/>
              </a:lnSpc>
              <a:spcBef>
                <a:spcPts val="0"/>
              </a:spcBef>
              <a:spcAft>
                <a:spcPts val="0"/>
              </a:spcAft>
              <a:buSzPts val="2400"/>
              <a:buChar char="•"/>
            </a:pPr>
            <a:endParaRPr dirty="0">
              <a:latin typeface="+mj-lt"/>
            </a:endParaRPr>
          </a:p>
          <a:p>
            <a:pPr marL="0" lvl="0" indent="0" algn="just" rtl="0">
              <a:lnSpc>
                <a:spcPct val="100000"/>
              </a:lnSpc>
              <a:spcBef>
                <a:spcPts val="1000"/>
              </a:spcBef>
              <a:spcAft>
                <a:spcPts val="0"/>
              </a:spcAft>
              <a:buSzPts val="2800"/>
              <a:buNone/>
            </a:pPr>
            <a:endParaRPr lang="et-EE" sz="2000" b="1" dirty="0">
              <a:latin typeface="+mj-lt"/>
            </a:endParaRPr>
          </a:p>
          <a:p>
            <a:pPr marL="0" lvl="0" indent="0" algn="just" rtl="0">
              <a:lnSpc>
                <a:spcPct val="90000"/>
              </a:lnSpc>
              <a:spcBef>
                <a:spcPts val="1000"/>
              </a:spcBef>
              <a:spcAft>
                <a:spcPts val="0"/>
              </a:spcAft>
              <a:buSzPts val="2800"/>
              <a:buNone/>
            </a:pPr>
            <a:endParaRPr sz="1800" dirty="0">
              <a:latin typeface="+mj-lt"/>
            </a:endParaRPr>
          </a:p>
        </p:txBody>
      </p:sp>
      <p:pic>
        <p:nvPicPr>
          <p:cNvPr id="220" name="Google Shape;220;g9cb1e835b6_0_19"/>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221" name="Google Shape;221;g9cb1e835b6_0_19"/>
          <p:cNvPicPr preferRelativeResize="0"/>
          <p:nvPr/>
        </p:nvPicPr>
        <p:blipFill rotWithShape="1">
          <a:blip r:embed="rId4">
            <a:alphaModFix/>
          </a:blip>
          <a:srcRect/>
          <a:stretch/>
        </p:blipFill>
        <p:spPr>
          <a:xfrm>
            <a:off x="9109494" y="258792"/>
            <a:ext cx="2536165" cy="33643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92e6739a07_0_165"/>
          <p:cNvSpPr txBox="1">
            <a:spLocks noGrp="1"/>
          </p:cNvSpPr>
          <p:nvPr>
            <p:ph type="title"/>
          </p:nvPr>
        </p:nvSpPr>
        <p:spPr>
          <a:xfrm>
            <a:off x="2971500" y="1903625"/>
            <a:ext cx="4796700" cy="65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Font typeface="Arial"/>
              <a:buNone/>
            </a:pPr>
            <a:r>
              <a:rPr lang="ru-RU" sz="2400">
                <a:solidFill>
                  <a:schemeClr val="dk1"/>
                </a:solidFill>
              </a:rPr>
              <a:t>Большой Друг Медведь навещает семьи и сплачивает</a:t>
            </a:r>
            <a:endParaRPr>
              <a:solidFill>
                <a:srgbClr val="000000"/>
              </a:solidFill>
            </a:endParaRPr>
          </a:p>
        </p:txBody>
      </p:sp>
      <p:sp>
        <p:nvSpPr>
          <p:cNvPr id="1004" name="Google Shape;1004;g92e6739a07_0_165"/>
          <p:cNvSpPr txBox="1"/>
          <p:nvPr/>
        </p:nvSpPr>
        <p:spPr>
          <a:xfrm>
            <a:off x="2853575" y="2761000"/>
            <a:ext cx="9069000" cy="37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RU"/>
              <a:t>После того, как дети познакомились с Другом Медведем на медвежьих собраниях программы «Освободимся от травли!», он начинает ходить ко всем ребятам по очереди в гости, чтобы больше узнать об их жизни за пределами образовательного учреждения.</a:t>
            </a:r>
            <a:endParaRPr/>
          </a:p>
          <a:p>
            <a:pPr marL="0" lvl="0" indent="0" algn="l" rtl="0">
              <a:spcBef>
                <a:spcPts val="0"/>
              </a:spcBef>
              <a:spcAft>
                <a:spcPts val="0"/>
              </a:spcAft>
              <a:buNone/>
            </a:pPr>
            <a:endParaRPr/>
          </a:p>
          <a:p>
            <a:pPr marL="0" lvl="0" indent="0" algn="l" rtl="0">
              <a:spcBef>
                <a:spcPts val="0"/>
              </a:spcBef>
              <a:spcAft>
                <a:spcPts val="0"/>
              </a:spcAft>
              <a:buNone/>
            </a:pPr>
            <a:r>
              <a:rPr lang="ru-RU" b="1"/>
              <a:t>Основные принципы заполнения альбома: </a:t>
            </a:r>
            <a:endParaRPr b="1"/>
          </a:p>
          <a:p>
            <a:pPr marL="0" lvl="0" indent="0" algn="l" rtl="0">
              <a:spcBef>
                <a:spcPts val="0"/>
              </a:spcBef>
              <a:spcAft>
                <a:spcPts val="0"/>
              </a:spcAft>
              <a:buNone/>
            </a:pPr>
            <a:r>
              <a:rPr lang="ru-RU"/>
              <a:t>• Большой Друг Медведь навещает детей на основании расписания, составленного путем жеребьевки; </a:t>
            </a:r>
            <a:endParaRPr/>
          </a:p>
          <a:p>
            <a:pPr marL="0" lvl="0" indent="0" algn="l" rtl="0">
              <a:spcBef>
                <a:spcPts val="0"/>
              </a:spcBef>
              <a:spcAft>
                <a:spcPts val="0"/>
              </a:spcAft>
              <a:buNone/>
            </a:pPr>
            <a:r>
              <a:rPr lang="ru-RU"/>
              <a:t>• первую запись в альбоме делает учитель; </a:t>
            </a:r>
            <a:endParaRPr/>
          </a:p>
          <a:p>
            <a:pPr marL="0" lvl="0" indent="0" algn="l" rtl="0">
              <a:spcBef>
                <a:spcPts val="0"/>
              </a:spcBef>
              <a:spcAft>
                <a:spcPts val="0"/>
              </a:spcAft>
              <a:buNone/>
            </a:pPr>
            <a:r>
              <a:rPr lang="ru-RU"/>
              <a:t>• заполнение альбома помогает объединить семьи детских коллективов и дает возможность каждому ребенку испытывать гордость за свою семью; </a:t>
            </a:r>
            <a:endParaRPr/>
          </a:p>
          <a:p>
            <a:pPr marL="0" lvl="0" indent="0" algn="l" rtl="0">
              <a:spcBef>
                <a:spcPts val="0"/>
              </a:spcBef>
              <a:spcAft>
                <a:spcPts val="0"/>
              </a:spcAft>
              <a:buNone/>
            </a:pPr>
            <a:r>
              <a:rPr lang="ru-RU"/>
              <a:t>• семья читает в альбоме о других семьях детского коллектива. Это создает возможность для знакомства с семьями и способами проведения их досуга; </a:t>
            </a:r>
            <a:endParaRPr/>
          </a:p>
          <a:p>
            <a:pPr marL="0" lvl="0" indent="0" algn="l" rtl="0">
              <a:spcBef>
                <a:spcPts val="0"/>
              </a:spcBef>
              <a:spcAft>
                <a:spcPts val="0"/>
              </a:spcAft>
              <a:buNone/>
            </a:pPr>
            <a:r>
              <a:rPr lang="ru-RU"/>
              <a:t>• семья записывает в альбом рассказы о своих выходных, дополняя их рисунками или фотографиями, в центре внимания которых – общие ценности, а не материальные возможности семьи</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ru-RU" i="1"/>
              <a:t>Пример стр.:ЗАДАНИЕ 2 Предварительно обсудив с ребенком, напишите, что особенно сильно радует вашу семью. Добавьте рисунки или фотографии визита Друга Медведя в вашу семью.</a:t>
            </a:r>
            <a:endParaRPr i="1"/>
          </a:p>
        </p:txBody>
      </p:sp>
      <p:pic>
        <p:nvPicPr>
          <p:cNvPr id="1006" name="Google Shape;1006;g92e6739a07_0_165"/>
          <p:cNvPicPr preferRelativeResize="0"/>
          <p:nvPr/>
        </p:nvPicPr>
        <p:blipFill>
          <a:blip r:embed="rId3">
            <a:alphaModFix/>
          </a:blip>
          <a:stretch>
            <a:fillRect/>
          </a:stretch>
        </p:blipFill>
        <p:spPr>
          <a:xfrm>
            <a:off x="532825" y="3671025"/>
            <a:ext cx="1978925" cy="2739575"/>
          </a:xfrm>
          <a:prstGeom prst="rect">
            <a:avLst/>
          </a:prstGeom>
          <a:noFill/>
          <a:ln>
            <a:noFill/>
          </a:ln>
        </p:spPr>
      </p:pic>
      <p:pic>
        <p:nvPicPr>
          <p:cNvPr id="1007" name="Google Shape;1007;g92e6739a07_0_165"/>
          <p:cNvPicPr preferRelativeResize="0"/>
          <p:nvPr/>
        </p:nvPicPr>
        <p:blipFill>
          <a:blip r:embed="rId4">
            <a:alphaModFix/>
          </a:blip>
          <a:stretch>
            <a:fillRect/>
          </a:stretch>
        </p:blipFill>
        <p:spPr>
          <a:xfrm>
            <a:off x="655712" y="1633338"/>
            <a:ext cx="1733150" cy="1741075"/>
          </a:xfrm>
          <a:prstGeom prst="rect">
            <a:avLst/>
          </a:prstGeom>
          <a:noFill/>
          <a:ln>
            <a:noFill/>
          </a:ln>
        </p:spPr>
      </p:pic>
      <p:pic>
        <p:nvPicPr>
          <p:cNvPr id="7" name="Google Shape;1131;p96">
            <a:extLst>
              <a:ext uri="{FF2B5EF4-FFF2-40B4-BE49-F238E27FC236}">
                <a16:creationId xmlns:a16="http://schemas.microsoft.com/office/drawing/2014/main" id="{96C3EB57-AF82-41B1-B2F0-3E798C76C3B6}"/>
              </a:ext>
            </a:extLst>
          </p:cNvPr>
          <p:cNvPicPr preferRelativeResize="0"/>
          <p:nvPr/>
        </p:nvPicPr>
        <p:blipFill rotWithShape="1">
          <a:blip r:embed="rId5">
            <a:alphaModFix/>
          </a:blip>
          <a:srcRect/>
          <a:stretch/>
        </p:blipFill>
        <p:spPr>
          <a:xfrm>
            <a:off x="0" y="-67344"/>
            <a:ext cx="12192000" cy="148763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45"/>
        <p:cNvGrpSpPr/>
        <p:nvPr/>
      </p:nvGrpSpPr>
      <p:grpSpPr>
        <a:xfrm>
          <a:off x="0" y="0"/>
          <a:ext cx="0" cy="0"/>
          <a:chOff x="0" y="0"/>
          <a:chExt cx="0" cy="0"/>
        </a:xfrm>
      </p:grpSpPr>
      <p:sp>
        <p:nvSpPr>
          <p:cNvPr id="246" name="Google Shape;246;g928d8f59ee_0_34"/>
          <p:cNvSpPr txBox="1">
            <a:spLocks noGrp="1"/>
          </p:cNvSpPr>
          <p:nvPr>
            <p:ph type="title"/>
          </p:nvPr>
        </p:nvSpPr>
        <p:spPr>
          <a:xfrm>
            <a:off x="1771670" y="2545892"/>
            <a:ext cx="8997930" cy="1766215"/>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1100"/>
              <a:buFont typeface="Arial"/>
              <a:buNone/>
            </a:pPr>
            <a:r>
              <a:rPr lang="et-EE" sz="2600" dirty="0">
                <a:solidFill>
                  <a:srgbClr val="000000"/>
                </a:solidFill>
              </a:rPr>
              <a:t>III. </a:t>
            </a:r>
            <a:r>
              <a:rPr lang="ru-RU" sz="2600" dirty="0">
                <a:solidFill>
                  <a:srgbClr val="000000"/>
                </a:solidFill>
                <a:latin typeface="Arial"/>
                <a:ea typeface="Arial"/>
                <a:cs typeface="Arial"/>
                <a:sym typeface="Arial"/>
              </a:rPr>
              <a:t>ВНЕДРЕНИЕ ЦЕННОСТЕЙ И ПРИНЦИПОВ ПРОГРАММЫ В ОБРАЗОВАТЕЛЬНОМ УЧРЕЖДЕНИИ ПРИ УЧАСТИИ РОДИТЕЛЕЙ</a:t>
            </a:r>
            <a:r>
              <a:rPr lang="et-EE" sz="2600" dirty="0">
                <a:solidFill>
                  <a:srgbClr val="000000"/>
                </a:solidFill>
                <a:latin typeface="Arial"/>
                <a:ea typeface="Arial"/>
                <a:cs typeface="Arial"/>
                <a:sym typeface="Arial"/>
              </a:rPr>
              <a:t> (</a:t>
            </a:r>
            <a:r>
              <a:rPr lang="ru-RU" sz="2600" dirty="0">
                <a:solidFill>
                  <a:srgbClr val="000000"/>
                </a:solidFill>
                <a:latin typeface="Arial"/>
                <a:ea typeface="Arial"/>
                <a:cs typeface="Arial"/>
                <a:sym typeface="Arial"/>
              </a:rPr>
              <a:t>для всей школы)</a:t>
            </a:r>
            <a:endParaRPr sz="4000" dirty="0">
              <a:solidFill>
                <a:srgbClr val="000000"/>
              </a:solidFill>
              <a:latin typeface="Arial"/>
              <a:ea typeface="Arial"/>
              <a:cs typeface="Arial"/>
              <a:sym typeface="Arial"/>
            </a:endParaRPr>
          </a:p>
        </p:txBody>
      </p:sp>
      <p:pic>
        <p:nvPicPr>
          <p:cNvPr id="247" name="Google Shape;247;g928d8f59ee_0_34"/>
          <p:cNvPicPr preferRelativeResize="0"/>
          <p:nvPr/>
        </p:nvPicPr>
        <p:blipFill rotWithShape="1">
          <a:blip r:embed="rId3">
            <a:alphaModFix/>
          </a:blip>
          <a:srcRect/>
          <a:stretch/>
        </p:blipFill>
        <p:spPr>
          <a:xfrm>
            <a:off x="0" y="0"/>
            <a:ext cx="12192000" cy="14938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51"/>
        <p:cNvGrpSpPr/>
        <p:nvPr/>
      </p:nvGrpSpPr>
      <p:grpSpPr>
        <a:xfrm>
          <a:off x="0" y="0"/>
          <a:ext cx="0" cy="0"/>
          <a:chOff x="0" y="0"/>
          <a:chExt cx="0" cy="0"/>
        </a:xfrm>
      </p:grpSpPr>
      <p:sp>
        <p:nvSpPr>
          <p:cNvPr id="252" name="Google Shape;252;p13"/>
          <p:cNvSpPr txBox="1">
            <a:spLocks noGrp="1"/>
          </p:cNvSpPr>
          <p:nvPr>
            <p:ph type="title"/>
          </p:nvPr>
        </p:nvSpPr>
        <p:spPr>
          <a:xfrm>
            <a:off x="1557255" y="1849912"/>
            <a:ext cx="8486700" cy="103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sz="2400">
                <a:solidFill>
                  <a:srgbClr val="000000"/>
                </a:solidFill>
              </a:rPr>
              <a:t>Целевые группы по внедрению ценностей программы «Освободимся от травли!»</a:t>
            </a:r>
            <a:endParaRPr sz="2600">
              <a:solidFill>
                <a:srgbClr val="000000"/>
              </a:solidFill>
            </a:endParaRPr>
          </a:p>
        </p:txBody>
      </p:sp>
      <p:sp>
        <p:nvSpPr>
          <p:cNvPr id="253" name="Google Shape;253;p13"/>
          <p:cNvSpPr txBox="1">
            <a:spLocks noGrp="1"/>
          </p:cNvSpPr>
          <p:nvPr>
            <p:ph type="body" idx="1"/>
          </p:nvPr>
        </p:nvSpPr>
        <p:spPr>
          <a:xfrm>
            <a:off x="1115965" y="2980252"/>
            <a:ext cx="7076400" cy="2618500"/>
          </a:xfrm>
          <a:prstGeom prst="rect">
            <a:avLst/>
          </a:prstGeom>
          <a:noFill/>
          <a:ln>
            <a:noFill/>
          </a:ln>
        </p:spPr>
        <p:txBody>
          <a:bodyPr spcFirstLastPara="1" wrap="square" lIns="91425" tIns="45700" rIns="91425" bIns="45700" anchor="t" anchorCtr="0">
            <a:noAutofit/>
          </a:bodyPr>
          <a:lstStyle/>
          <a:p>
            <a:pPr marL="457200" lvl="0" indent="-406400" algn="just" rtl="0">
              <a:lnSpc>
                <a:spcPct val="70000"/>
              </a:lnSpc>
              <a:spcBef>
                <a:spcPts val="1000"/>
              </a:spcBef>
              <a:spcAft>
                <a:spcPts val="0"/>
              </a:spcAft>
              <a:buSzPts val="2800"/>
              <a:buChar char="•"/>
            </a:pPr>
            <a:r>
              <a:rPr lang="ru-RU" sz="1800">
                <a:solidFill>
                  <a:schemeClr val="dk1"/>
                </a:solidFill>
              </a:rPr>
              <a:t>Профессионалы, которые работают с детьми, то есть все </a:t>
            </a:r>
            <a:r>
              <a:rPr lang="ru-RU" sz="1800" b="1">
                <a:solidFill>
                  <a:schemeClr val="dk1"/>
                </a:solidFill>
              </a:rPr>
              <a:t>сотрудники </a:t>
            </a:r>
            <a:r>
              <a:rPr lang="ru-RU" sz="1800" b="1"/>
              <a:t>учебного заведения</a:t>
            </a:r>
            <a:r>
              <a:rPr lang="ru-RU" sz="1800">
                <a:solidFill>
                  <a:schemeClr val="dk1"/>
                </a:solidFill>
              </a:rPr>
              <a:t>. Они являются для детей образцом для подражания.</a:t>
            </a:r>
            <a:endParaRPr sz="2000">
              <a:solidFill>
                <a:schemeClr val="dk1"/>
              </a:solidFill>
            </a:endParaRPr>
          </a:p>
          <a:p>
            <a:pPr marL="457200" lvl="0" indent="-406400" algn="just" rtl="0">
              <a:lnSpc>
                <a:spcPct val="70000"/>
              </a:lnSpc>
              <a:spcBef>
                <a:spcPts val="1000"/>
              </a:spcBef>
              <a:spcAft>
                <a:spcPts val="0"/>
              </a:spcAft>
              <a:buSzPts val="2800"/>
              <a:buChar char="•"/>
            </a:pPr>
            <a:r>
              <a:rPr lang="ru-RU" sz="1800" b="1">
                <a:solidFill>
                  <a:schemeClr val="dk1"/>
                </a:solidFill>
              </a:rPr>
              <a:t>Родители</a:t>
            </a:r>
            <a:r>
              <a:rPr lang="ru-RU" sz="1800">
                <a:solidFill>
                  <a:schemeClr val="dk1"/>
                </a:solidFill>
              </a:rPr>
              <a:t>, которых вдохновляют поддерживать действия программы. Они также являются для детей образцом для подражания.</a:t>
            </a:r>
            <a:endParaRPr sz="2000">
              <a:solidFill>
                <a:schemeClr val="dk1"/>
              </a:solidFill>
            </a:endParaRPr>
          </a:p>
          <a:p>
            <a:pPr marL="457200" lvl="0" indent="-406400" algn="just" rtl="0">
              <a:lnSpc>
                <a:spcPct val="70000"/>
              </a:lnSpc>
              <a:spcBef>
                <a:spcPts val="1000"/>
              </a:spcBef>
              <a:spcAft>
                <a:spcPts val="0"/>
              </a:spcAft>
              <a:buSzPts val="2800"/>
              <a:buChar char="•"/>
            </a:pPr>
            <a:r>
              <a:rPr lang="ru-RU" sz="1800" b="1">
                <a:solidFill>
                  <a:schemeClr val="dk1"/>
                </a:solidFill>
              </a:rPr>
              <a:t>Дети, </a:t>
            </a:r>
            <a:r>
              <a:rPr lang="ru-RU" sz="1800">
                <a:solidFill>
                  <a:schemeClr val="dk1"/>
                </a:solidFill>
              </a:rPr>
              <a:t>как единый дружный и сплоченный коллектив, где поддерживают и не исключают друг друга. Особое внимание будет уделено пассивным зрителям, которые играют важную роль при травле в </a:t>
            </a:r>
            <a:r>
              <a:rPr lang="ru-RU" sz="1800"/>
              <a:t>детском саду и </a:t>
            </a:r>
            <a:r>
              <a:rPr lang="ru-RU" sz="1800">
                <a:solidFill>
                  <a:schemeClr val="dk1"/>
                </a:solidFill>
              </a:rPr>
              <a:t>школе.</a:t>
            </a:r>
            <a:endParaRPr sz="1800"/>
          </a:p>
          <a:p>
            <a:pPr marL="457200" lvl="0" indent="-228600" algn="just" rtl="0">
              <a:lnSpc>
                <a:spcPct val="80000"/>
              </a:lnSpc>
              <a:spcBef>
                <a:spcPts val="1000"/>
              </a:spcBef>
              <a:spcAft>
                <a:spcPts val="0"/>
              </a:spcAft>
              <a:buSzPts val="2800"/>
              <a:buNone/>
            </a:pPr>
            <a:endParaRPr sz="1850">
              <a:solidFill>
                <a:srgbClr val="002060"/>
              </a:solidFill>
            </a:endParaRPr>
          </a:p>
        </p:txBody>
      </p:sp>
      <p:pic>
        <p:nvPicPr>
          <p:cNvPr id="254" name="Google Shape;254;p13"/>
          <p:cNvPicPr preferRelativeResize="0"/>
          <p:nvPr/>
        </p:nvPicPr>
        <p:blipFill rotWithShape="1">
          <a:blip r:embed="rId3">
            <a:alphaModFix/>
          </a:blip>
          <a:srcRect/>
          <a:stretch/>
        </p:blipFill>
        <p:spPr>
          <a:xfrm>
            <a:off x="8562999" y="3070077"/>
            <a:ext cx="2961913" cy="2134050"/>
          </a:xfrm>
          <a:prstGeom prst="rect">
            <a:avLst/>
          </a:prstGeom>
          <a:noFill/>
          <a:ln>
            <a:noFill/>
          </a:ln>
        </p:spPr>
      </p:pic>
      <p:pic>
        <p:nvPicPr>
          <p:cNvPr id="255" name="Google Shape;255;p13"/>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g957a18ddc7_1_8"/>
          <p:cNvSpPr txBox="1"/>
          <p:nvPr/>
        </p:nvSpPr>
        <p:spPr>
          <a:xfrm>
            <a:off x="842265" y="1643564"/>
            <a:ext cx="10986000" cy="4828355"/>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ru-RU" sz="1700" b="1" i="0" u="none" strike="noStrike" cap="none" dirty="0">
                <a:solidFill>
                  <a:schemeClr val="dk1"/>
                </a:solidFill>
                <a:latin typeface="Arial"/>
                <a:ea typeface="Arial"/>
                <a:cs typeface="Arial"/>
                <a:sym typeface="Arial"/>
              </a:rPr>
              <a:t>ГЛАВЫ ПРЕЗЕНТАЦИИ</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700" b="1" i="0" u="none" strike="noStrike" cap="none" dirty="0">
                <a:solidFill>
                  <a:schemeClr val="dk1"/>
                </a:solidFill>
                <a:latin typeface="Arial"/>
                <a:ea typeface="Arial"/>
                <a:cs typeface="Arial"/>
                <a:sym typeface="Arial"/>
              </a:rPr>
              <a:t> </a:t>
            </a:r>
            <a:endParaRPr sz="17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ru-RU" sz="1700" b="1" i="0" u="none" strike="noStrike" cap="none" dirty="0">
                <a:solidFill>
                  <a:schemeClr val="dk1"/>
                </a:solidFill>
                <a:latin typeface="Arial"/>
                <a:ea typeface="Arial"/>
                <a:cs typeface="Arial"/>
                <a:sym typeface="Arial"/>
              </a:rPr>
              <a:t>I Феномен травли</a:t>
            </a:r>
            <a:r>
              <a:rPr lang="et-EE" sz="1700" b="1" i="0" u="none" strike="noStrike" cap="none" dirty="0">
                <a:solidFill>
                  <a:schemeClr val="dk1"/>
                </a:solidFill>
                <a:latin typeface="Arial"/>
                <a:ea typeface="Arial"/>
                <a:cs typeface="Arial"/>
                <a:sym typeface="Arial"/>
              </a:rPr>
              <a:t> (</a:t>
            </a:r>
            <a:r>
              <a:rPr lang="ru-RU" sz="1700" b="1" dirty="0">
                <a:solidFill>
                  <a:schemeClr val="dk1"/>
                </a:solidFill>
              </a:rPr>
              <a:t>для всей школы)</a:t>
            </a:r>
            <a:endParaRPr sz="1700" b="1"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700" b="0" i="0" u="none" strike="noStrike" cap="none" dirty="0">
                <a:solidFill>
                  <a:srgbClr val="000000"/>
                </a:solidFill>
                <a:latin typeface="Arial"/>
                <a:ea typeface="Arial"/>
                <a:cs typeface="Arial"/>
                <a:sym typeface="Arial"/>
              </a:rPr>
              <a:t>не все трудные ситуации есть травля </a:t>
            </a:r>
            <a:endParaRPr sz="17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700" b="0" i="0" u="none" strike="noStrike" cap="none" dirty="0">
                <a:solidFill>
                  <a:schemeClr val="dk1"/>
                </a:solidFill>
                <a:latin typeface="Arial"/>
                <a:ea typeface="Arial"/>
                <a:cs typeface="Arial"/>
                <a:sym typeface="Arial"/>
              </a:rPr>
              <a:t>роли в модели травли, формы травли, последствия</a:t>
            </a:r>
            <a:endParaRPr sz="17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700" b="0" i="0" u="none" strike="noStrike" cap="none" dirty="0">
                <a:solidFill>
                  <a:schemeClr val="dk1"/>
                </a:solidFill>
                <a:latin typeface="Arial"/>
                <a:ea typeface="Arial"/>
                <a:cs typeface="Arial"/>
                <a:sym typeface="Arial"/>
              </a:rPr>
              <a:t>роль наблюдателя в травле</a:t>
            </a: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ru-RU" sz="1700" b="1" i="0" u="none" strike="noStrike" cap="none" dirty="0">
                <a:solidFill>
                  <a:schemeClr val="dk1"/>
                </a:solidFill>
                <a:latin typeface="Arial"/>
                <a:ea typeface="Arial"/>
                <a:cs typeface="Arial"/>
                <a:sym typeface="Arial"/>
              </a:rPr>
              <a:t>II Обзор программы «Освободимся от травли!» (для </a:t>
            </a:r>
            <a:r>
              <a:rPr lang="en-GB" sz="1700" b="1" i="0" u="none" strike="noStrike" cap="none" dirty="0">
                <a:solidFill>
                  <a:schemeClr val="dk1"/>
                </a:solidFill>
                <a:latin typeface="Arial"/>
                <a:ea typeface="Arial"/>
                <a:cs typeface="Arial"/>
                <a:sym typeface="Arial"/>
              </a:rPr>
              <a:t>I </a:t>
            </a:r>
            <a:r>
              <a:rPr lang="ru-RU" sz="1700" b="1" i="0" u="none" strike="noStrike" cap="none" dirty="0">
                <a:solidFill>
                  <a:schemeClr val="dk1"/>
                </a:solidFill>
                <a:latin typeface="Arial"/>
                <a:ea typeface="Arial"/>
                <a:cs typeface="Arial"/>
                <a:sym typeface="Arial"/>
              </a:rPr>
              <a:t>школьной ступени)</a:t>
            </a:r>
            <a:endParaRPr sz="1700" b="1"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700" b="0" i="0" u="none" strike="noStrike" cap="none" dirty="0">
                <a:solidFill>
                  <a:schemeClr val="dk1"/>
                </a:solidFill>
                <a:latin typeface="Arial"/>
                <a:ea typeface="Arial"/>
                <a:cs typeface="Arial"/>
                <a:sym typeface="Arial"/>
              </a:rPr>
              <a:t>кто реализует программу в Эстонии и Дании</a:t>
            </a:r>
            <a:endParaRPr sz="17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700" b="0" i="0" u="none" strike="noStrike" cap="none" dirty="0">
                <a:solidFill>
                  <a:schemeClr val="dk1"/>
                </a:solidFill>
                <a:latin typeface="Arial"/>
                <a:ea typeface="Arial"/>
                <a:cs typeface="Arial"/>
                <a:sym typeface="Arial"/>
              </a:rPr>
              <a:t>исследования эффективности программы</a:t>
            </a:r>
            <a:endParaRPr sz="17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700" b="0" i="0" u="none" strike="noStrike" cap="none" dirty="0">
                <a:solidFill>
                  <a:schemeClr val="dk1"/>
                </a:solidFill>
                <a:latin typeface="Arial"/>
                <a:ea typeface="Arial"/>
                <a:cs typeface="Arial"/>
                <a:sym typeface="Arial"/>
              </a:rPr>
              <a:t>знакомство с методическими материалами программы</a:t>
            </a: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a:p>
            <a:pPr>
              <a:buSzPts val="1700"/>
            </a:pPr>
            <a:r>
              <a:rPr lang="ru-RU" sz="1700" b="1" i="0" u="none" strike="noStrike" cap="none" dirty="0">
                <a:solidFill>
                  <a:schemeClr val="dk1"/>
                </a:solidFill>
                <a:latin typeface="Arial"/>
                <a:ea typeface="Arial"/>
                <a:cs typeface="Arial"/>
                <a:sym typeface="Arial"/>
              </a:rPr>
              <a:t>III Внедрение ценностей и принципов программы в образовательном учреждении при сотрудничестве с родителями (</a:t>
            </a:r>
            <a:r>
              <a:rPr lang="ru-RU" sz="1700" b="1" dirty="0">
                <a:solidFill>
                  <a:schemeClr val="dk1"/>
                </a:solidFill>
              </a:rPr>
              <a:t>для всей школы)</a:t>
            </a:r>
            <a:r>
              <a:rPr lang="et-EE" sz="1700" dirty="0">
                <a:solidFill>
                  <a:schemeClr val="dk1"/>
                </a:solidFill>
              </a:rPr>
              <a:t> </a:t>
            </a:r>
            <a:endParaRPr lang="et-EE" sz="1700" i="0" u="none" strike="noStrike" cap="none" dirty="0">
              <a:solidFill>
                <a:schemeClr val="dk1"/>
              </a:solidFill>
              <a:latin typeface="Arial"/>
              <a:ea typeface="Arial"/>
              <a:cs typeface="Arial"/>
              <a:sym typeface="Arial"/>
            </a:endParaRPr>
          </a:p>
          <a:p>
            <a:pPr marL="457200" indent="-342900">
              <a:buClr>
                <a:schemeClr val="dk1"/>
              </a:buClr>
              <a:buSzPts val="1800"/>
              <a:buFont typeface="Arial"/>
              <a:buChar char="-"/>
            </a:pPr>
            <a:r>
              <a:rPr lang="ru-RU" sz="1700" dirty="0">
                <a:solidFill>
                  <a:schemeClr val="dk1"/>
                </a:solidFill>
              </a:rPr>
              <a:t>тематичскии уроки</a:t>
            </a:r>
          </a:p>
          <a:p>
            <a:pPr marL="457200" marR="0" lvl="0" indent="-342900" algn="l" rtl="0">
              <a:lnSpc>
                <a:spcPct val="100000"/>
              </a:lnSpc>
              <a:spcBef>
                <a:spcPts val="0"/>
              </a:spcBef>
              <a:spcAft>
                <a:spcPts val="0"/>
              </a:spcAft>
              <a:buClr>
                <a:schemeClr val="dk1"/>
              </a:buClr>
              <a:buSzPts val="1800"/>
              <a:buFont typeface="Arial"/>
              <a:buChar char="-"/>
            </a:pPr>
            <a:r>
              <a:rPr lang="ru-RU" sz="1700" b="0" i="0" u="none" strike="noStrike" cap="none" dirty="0">
                <a:solidFill>
                  <a:schemeClr val="dk1"/>
                </a:solidFill>
                <a:latin typeface="Arial"/>
                <a:ea typeface="Arial"/>
                <a:cs typeface="Arial"/>
                <a:sym typeface="Arial"/>
              </a:rPr>
              <a:t>методические инструменты</a:t>
            </a:r>
            <a:endParaRPr lang="et-EE" sz="17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700" b="0" i="0" u="none" strike="noStrike" cap="none" dirty="0">
                <a:solidFill>
                  <a:schemeClr val="dk1"/>
                </a:solidFill>
                <a:latin typeface="Arial"/>
                <a:ea typeface="Arial"/>
                <a:cs typeface="Arial"/>
                <a:sym typeface="Arial"/>
              </a:rPr>
              <a:t>рекомендации и обсуждения</a:t>
            </a:r>
            <a:endParaRPr sz="17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700" b="0" i="0" u="none" strike="noStrike" cap="none" dirty="0">
                <a:solidFill>
                  <a:schemeClr val="dk1"/>
                </a:solidFill>
                <a:latin typeface="Arial"/>
                <a:ea typeface="Arial"/>
                <a:cs typeface="Arial"/>
                <a:sym typeface="Arial"/>
              </a:rPr>
              <a:t>дополнительные материалы для самостоятельного изучения</a:t>
            </a:r>
            <a:endParaRPr sz="17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700"/>
              <a:buFont typeface="Arial"/>
              <a:buNone/>
            </a:pPr>
            <a:r>
              <a:rPr lang="ru-RU" sz="1700" b="1" i="0" u="none" strike="noStrike" cap="none" dirty="0">
                <a:solidFill>
                  <a:schemeClr val="dk1"/>
                </a:solidFill>
                <a:latin typeface="Arial"/>
                <a:ea typeface="Arial"/>
                <a:cs typeface="Arial"/>
                <a:sym typeface="Arial"/>
              </a:rPr>
              <a:t> </a:t>
            </a:r>
            <a:endParaRPr sz="1700" b="0" i="0" u="none" strike="noStrike" cap="none" dirty="0">
              <a:solidFill>
                <a:schemeClr val="dk1"/>
              </a:solidFill>
              <a:latin typeface="Arial"/>
              <a:ea typeface="Arial"/>
              <a:cs typeface="Arial"/>
              <a:sym typeface="Arial"/>
            </a:endParaRPr>
          </a:p>
        </p:txBody>
      </p:sp>
      <p:pic>
        <p:nvPicPr>
          <p:cNvPr id="70" name="Google Shape;70;g957a18ddc7_1_8"/>
          <p:cNvPicPr preferRelativeResize="0"/>
          <p:nvPr/>
        </p:nvPicPr>
        <p:blipFill rotWithShape="1">
          <a:blip r:embed="rId3">
            <a:alphaModFix/>
          </a:blip>
          <a:srcRect/>
          <a:stretch/>
        </p:blipFill>
        <p:spPr>
          <a:xfrm>
            <a:off x="0" y="0"/>
            <a:ext cx="12192000" cy="149383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
          <p:cNvSpPr/>
          <p:nvPr/>
        </p:nvSpPr>
        <p:spPr>
          <a:xfrm>
            <a:off x="4267200" y="1745299"/>
            <a:ext cx="7810559" cy="5067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000" b="1" i="0" u="none" strike="noStrike" cap="none">
                <a:solidFill>
                  <a:schemeClr val="dk1"/>
                </a:solidFill>
                <a:latin typeface="Arial"/>
                <a:ea typeface="Arial"/>
                <a:cs typeface="Arial"/>
                <a:sym typeface="Arial"/>
              </a:rPr>
              <a:t>ФУНДАМЕНТ  ПРОФИЛАКТИКИ ТРАВЛИ – ЦЕННОСТИ</a:t>
            </a:r>
            <a:endParaRPr/>
          </a:p>
        </p:txBody>
      </p:sp>
      <p:sp>
        <p:nvSpPr>
          <p:cNvPr id="261" name="Google Shape;261;p3"/>
          <p:cNvSpPr txBox="1"/>
          <p:nvPr/>
        </p:nvSpPr>
        <p:spPr>
          <a:xfrm>
            <a:off x="5286175" y="2354325"/>
            <a:ext cx="6108300" cy="4047598"/>
          </a:xfrm>
          <a:prstGeom prst="rect">
            <a:avLst/>
          </a:prstGeom>
          <a:noFill/>
          <a:ln>
            <a:noFill/>
          </a:ln>
        </p:spPr>
        <p:txBody>
          <a:bodyPr spcFirstLastPara="1" wrap="square" lIns="91425" tIns="91425" rIns="91425" bIns="91425" anchor="t" anchorCtr="0">
            <a:noAutofit/>
          </a:bodyPr>
          <a:lstStyle/>
          <a:p>
            <a:pPr marL="0" marR="0" lvl="0" indent="0" algn="just" rtl="0">
              <a:lnSpc>
                <a:spcPct val="107000"/>
              </a:lnSpc>
              <a:spcBef>
                <a:spcPts val="0"/>
              </a:spcBef>
              <a:spcAft>
                <a:spcPts val="0"/>
              </a:spcAft>
              <a:buNone/>
            </a:pPr>
            <a:r>
              <a:rPr lang="ru-RU" sz="1800" b="1" i="0" u="none" strike="noStrike" cap="none">
                <a:solidFill>
                  <a:srgbClr val="000000"/>
                </a:solidFill>
                <a:latin typeface="Arial"/>
                <a:ea typeface="Arial"/>
                <a:cs typeface="Arial"/>
                <a:sym typeface="Arial"/>
              </a:rPr>
              <a:t>ТОЛЕРАНТНОСТЬ</a:t>
            </a:r>
            <a:r>
              <a:rPr lang="ru-RU" sz="1800" b="0" i="0" u="none" strike="noStrike" cap="none">
                <a:solidFill>
                  <a:srgbClr val="000000"/>
                </a:solidFill>
                <a:latin typeface="Arial"/>
                <a:ea typeface="Arial"/>
                <a:cs typeface="Arial"/>
                <a:sym typeface="Arial"/>
              </a:rPr>
              <a:t> Учитываем отличия друг друга и относимся к другим как к себе равным. </a:t>
            </a:r>
            <a:endParaRPr sz="1800" b="0" i="0" u="none" strike="noStrike" cap="none">
              <a:solidFill>
                <a:srgbClr val="000000"/>
              </a:solidFill>
              <a:latin typeface="Arial"/>
              <a:ea typeface="Arial"/>
              <a:cs typeface="Arial"/>
              <a:sym typeface="Arial"/>
            </a:endParaRPr>
          </a:p>
          <a:p>
            <a:pPr marL="0" marR="0" lvl="0" indent="0" algn="just" rtl="0">
              <a:lnSpc>
                <a:spcPct val="107000"/>
              </a:lnSpc>
              <a:spcBef>
                <a:spcPts val="800"/>
              </a:spcBef>
              <a:spcAft>
                <a:spcPts val="0"/>
              </a:spcAft>
              <a:buNone/>
            </a:pPr>
            <a:r>
              <a:rPr lang="ru-RU" sz="1800" b="1" i="0" u="none" strike="noStrike" cap="none">
                <a:solidFill>
                  <a:srgbClr val="000000"/>
                </a:solidFill>
                <a:latin typeface="Arial"/>
                <a:ea typeface="Arial"/>
                <a:cs typeface="Arial"/>
                <a:sym typeface="Arial"/>
              </a:rPr>
              <a:t>УВАЖЕНИЕ </a:t>
            </a:r>
            <a:r>
              <a:rPr lang="ru-RU" sz="1800" b="0" i="0" u="none" strike="noStrike" cap="none">
                <a:solidFill>
                  <a:srgbClr val="000000"/>
                </a:solidFill>
                <a:latin typeface="Arial"/>
                <a:ea typeface="Arial"/>
                <a:cs typeface="Arial"/>
                <a:sym typeface="Arial"/>
              </a:rPr>
              <a:t>Считаемся друг с другом и своим вежливым поведением подаем пример окружающим. </a:t>
            </a:r>
            <a:endParaRPr sz="1800" b="0" i="0" u="none" strike="noStrike" cap="none">
              <a:solidFill>
                <a:srgbClr val="000000"/>
              </a:solidFill>
              <a:latin typeface="Arial"/>
              <a:ea typeface="Arial"/>
              <a:cs typeface="Arial"/>
              <a:sym typeface="Arial"/>
            </a:endParaRPr>
          </a:p>
          <a:p>
            <a:pPr marL="0" marR="0" lvl="0" indent="0" algn="just" rtl="0">
              <a:lnSpc>
                <a:spcPct val="107000"/>
              </a:lnSpc>
              <a:spcBef>
                <a:spcPts val="800"/>
              </a:spcBef>
              <a:spcAft>
                <a:spcPts val="0"/>
              </a:spcAft>
              <a:buNone/>
            </a:pPr>
            <a:r>
              <a:rPr lang="ru-RU" sz="1800" b="1" i="0" u="none" strike="noStrike" cap="none">
                <a:solidFill>
                  <a:srgbClr val="000000"/>
                </a:solidFill>
                <a:latin typeface="Arial"/>
                <a:ea typeface="Arial"/>
                <a:cs typeface="Arial"/>
                <a:sym typeface="Arial"/>
              </a:rPr>
              <a:t>ЗАБОТА</a:t>
            </a:r>
            <a:r>
              <a:rPr lang="ru-RU" sz="1800" b="0" i="0" u="none" strike="noStrike" cap="none">
                <a:solidFill>
                  <a:srgbClr val="000000"/>
                </a:solidFill>
                <a:latin typeface="Arial"/>
                <a:ea typeface="Arial"/>
                <a:cs typeface="Arial"/>
                <a:sym typeface="Arial"/>
              </a:rPr>
              <a:t> Проявляем интерес, сочувствие и готовность помочь другим людям.</a:t>
            </a:r>
            <a:endParaRPr/>
          </a:p>
          <a:p>
            <a:pPr marL="0" marR="0" lvl="0" indent="0" algn="just" rtl="0">
              <a:lnSpc>
                <a:spcPct val="100000"/>
              </a:lnSpc>
              <a:spcBef>
                <a:spcPts val="800"/>
              </a:spcBef>
              <a:spcAft>
                <a:spcPts val="0"/>
              </a:spcAft>
              <a:buNone/>
            </a:pPr>
            <a:r>
              <a:rPr lang="ru-RU" sz="1800" b="1" i="0" u="none" strike="noStrike" cap="none">
                <a:solidFill>
                  <a:srgbClr val="000000"/>
                </a:solidFill>
                <a:latin typeface="Arial"/>
                <a:ea typeface="Arial"/>
                <a:cs typeface="Arial"/>
                <a:sym typeface="Arial"/>
              </a:rPr>
              <a:t>СМЕЛОСТЬ</a:t>
            </a:r>
            <a:r>
              <a:rPr lang="ru-RU" sz="1800" b="0" i="0" u="none" strike="noStrike" cap="none">
                <a:solidFill>
                  <a:srgbClr val="000000"/>
                </a:solidFill>
                <a:latin typeface="Arial"/>
                <a:ea typeface="Arial"/>
                <a:cs typeface="Arial"/>
                <a:sym typeface="Arial"/>
              </a:rPr>
              <a:t> Умеем определять свои границы и защищаем друг друга от несправедливости.</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None/>
            </a:pPr>
            <a:r>
              <a:rPr lang="ru-RU" sz="1600" b="0" i="0" u="none" strike="noStrike" cap="none">
                <a:solidFill>
                  <a:schemeClr val="dk1"/>
                </a:solidFill>
                <a:latin typeface="Arial"/>
                <a:ea typeface="Arial"/>
                <a:cs typeface="Arial"/>
                <a:sym typeface="Arial"/>
              </a:rPr>
              <a:t>! Лучшими друзьями становятся по собственной доброй воле, а хорошими приятелями можем и должны быть с каждым, кто находится в нашей группе.</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1" u="none" strike="noStrike" cap="none">
              <a:solidFill>
                <a:schemeClr val="dk1"/>
              </a:solidFill>
              <a:latin typeface="Arial"/>
              <a:ea typeface="Arial"/>
              <a:cs typeface="Arial"/>
              <a:sym typeface="Arial"/>
            </a:endParaRPr>
          </a:p>
        </p:txBody>
      </p:sp>
      <p:pic>
        <p:nvPicPr>
          <p:cNvPr id="262" name="Google Shape;262;p3"/>
          <p:cNvPicPr preferRelativeResize="0"/>
          <p:nvPr/>
        </p:nvPicPr>
        <p:blipFill rotWithShape="1">
          <a:blip r:embed="rId3">
            <a:alphaModFix/>
          </a:blip>
          <a:srcRect/>
          <a:stretch/>
        </p:blipFill>
        <p:spPr>
          <a:xfrm>
            <a:off x="0" y="0"/>
            <a:ext cx="12192000" cy="1493837"/>
          </a:xfrm>
          <a:prstGeom prst="rect">
            <a:avLst/>
          </a:prstGeom>
          <a:noFill/>
          <a:ln>
            <a:noFill/>
          </a:ln>
        </p:spPr>
      </p:pic>
      <p:sp>
        <p:nvSpPr>
          <p:cNvPr id="263" name="Google Shape;263;p3"/>
          <p:cNvSpPr/>
          <p:nvPr/>
        </p:nvSpPr>
        <p:spPr>
          <a:xfrm>
            <a:off x="223718" y="746918"/>
            <a:ext cx="2312100" cy="2011800"/>
          </a:xfrm>
          <a:prstGeom prst="flowChartConnector">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ru-RU" sz="1100" b="1" i="0" u="none" strike="noStrike" cap="none">
                <a:solidFill>
                  <a:srgbClr val="000000"/>
                </a:solidFill>
                <a:latin typeface="Arial"/>
                <a:ea typeface="Arial"/>
                <a:cs typeface="Arial"/>
                <a:sym typeface="Arial"/>
              </a:rPr>
              <a:t>ОЖИДАНИЯ В ОТНОШЕНИИ РОДИТЕЛЕЙ: основные ценности программы применяются также дома и в общении с другими родителями</a:t>
            </a:r>
            <a:endParaRPr/>
          </a:p>
        </p:txBody>
      </p:sp>
      <p:pic>
        <p:nvPicPr>
          <p:cNvPr id="264" name="Google Shape;264;p3"/>
          <p:cNvPicPr preferRelativeResize="0"/>
          <p:nvPr/>
        </p:nvPicPr>
        <p:blipFill rotWithShape="1">
          <a:blip r:embed="rId4">
            <a:alphaModFix/>
          </a:blip>
          <a:srcRect l="33084" t="6650" r="33415" b="9482"/>
          <a:stretch/>
        </p:blipFill>
        <p:spPr>
          <a:xfrm>
            <a:off x="1804891" y="2240755"/>
            <a:ext cx="3081476" cy="43394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9cb1e835b6_0_92"/>
          <p:cNvSpPr txBox="1">
            <a:spLocks noGrp="1"/>
          </p:cNvSpPr>
          <p:nvPr>
            <p:ph type="title"/>
          </p:nvPr>
        </p:nvSpPr>
        <p:spPr>
          <a:xfrm>
            <a:off x="4561840" y="2090550"/>
            <a:ext cx="7061199" cy="383273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ru-RU" sz="1900">
                <a:solidFill>
                  <a:srgbClr val="000000"/>
                </a:solidFill>
              </a:rPr>
              <a:t>Упражнение для родителей:</a:t>
            </a:r>
            <a:r>
              <a:rPr lang="ru-RU" sz="1900" b="0">
                <a:solidFill>
                  <a:srgbClr val="000000"/>
                </a:solidFill>
              </a:rPr>
              <a:t> </a:t>
            </a:r>
            <a:endParaRPr sz="1900" b="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1900">
                <a:solidFill>
                  <a:srgbClr val="000000"/>
                </a:solidFill>
              </a:rPr>
              <a:t>ознакомление с ценностями </a:t>
            </a:r>
            <a:br>
              <a:rPr lang="ru-RU" sz="1900">
                <a:solidFill>
                  <a:srgbClr val="000000"/>
                </a:solidFill>
              </a:rPr>
            </a:br>
            <a:r>
              <a:rPr lang="ru-RU" sz="1900">
                <a:solidFill>
                  <a:srgbClr val="000000"/>
                </a:solidFill>
              </a:rPr>
              <a:t>«Родитель как пример для подражания» </a:t>
            </a:r>
            <a:endParaRPr sz="1900">
              <a:solidFill>
                <a:srgbClr val="000000"/>
              </a:solidFill>
            </a:endParaRPr>
          </a:p>
          <a:p>
            <a:pPr marL="0" lvl="0" indent="0" algn="ctr" rtl="0">
              <a:lnSpc>
                <a:spcPct val="100000"/>
              </a:lnSpc>
              <a:spcBef>
                <a:spcPts val="0"/>
              </a:spcBef>
              <a:spcAft>
                <a:spcPts val="0"/>
              </a:spcAft>
              <a:buClr>
                <a:schemeClr val="dk1"/>
              </a:buClr>
              <a:buSzPts val="1100"/>
              <a:buNone/>
            </a:pPr>
            <a:r>
              <a:rPr lang="ru-RU" sz="1900" b="0">
                <a:solidFill>
                  <a:srgbClr val="000000"/>
                </a:solidFill>
              </a:rPr>
              <a:t>(родители заполняют пустые плакаты в группах)</a:t>
            </a:r>
            <a:br>
              <a:rPr lang="ru-RU" sz="1900" b="0">
                <a:solidFill>
                  <a:srgbClr val="000000"/>
                </a:solidFill>
              </a:rPr>
            </a:br>
            <a:br>
              <a:rPr lang="ru-RU" sz="1900" b="0">
                <a:solidFill>
                  <a:srgbClr val="000000"/>
                </a:solidFill>
              </a:rPr>
            </a:br>
            <a:r>
              <a:rPr lang="ru-RU" sz="1900" b="0">
                <a:solidFill>
                  <a:srgbClr val="000000"/>
                </a:solidFill>
              </a:rPr>
              <a:t>Я – заботливый родитель, потому что я....</a:t>
            </a:r>
            <a:br>
              <a:rPr lang="ru-RU" sz="1900" b="0">
                <a:solidFill>
                  <a:srgbClr val="000000"/>
                </a:solidFill>
              </a:rPr>
            </a:br>
            <a:r>
              <a:rPr lang="ru-RU" sz="1900" b="0">
                <a:solidFill>
                  <a:srgbClr val="000000"/>
                </a:solidFill>
              </a:rPr>
              <a:t>Я – толерантный родитель, потому что я....</a:t>
            </a:r>
            <a:br>
              <a:rPr lang="ru-RU" sz="1900" b="0">
                <a:solidFill>
                  <a:srgbClr val="000000"/>
                </a:solidFill>
              </a:rPr>
            </a:br>
            <a:r>
              <a:rPr lang="ru-RU" sz="1900" b="0">
                <a:solidFill>
                  <a:srgbClr val="000000"/>
                </a:solidFill>
              </a:rPr>
              <a:t>Я – родитель, который проявляет уважение, потому что я....</a:t>
            </a:r>
            <a:br>
              <a:rPr lang="ru-RU" sz="1900" b="0">
                <a:solidFill>
                  <a:srgbClr val="000000"/>
                </a:solidFill>
              </a:rPr>
            </a:br>
            <a:r>
              <a:rPr lang="ru-RU" sz="1900" b="0">
                <a:solidFill>
                  <a:srgbClr val="000000"/>
                </a:solidFill>
              </a:rPr>
              <a:t>Я – смелый родитель, потому что я....</a:t>
            </a:r>
            <a:br>
              <a:rPr lang="ru-RU" sz="1900" b="0">
                <a:solidFill>
                  <a:srgbClr val="000000"/>
                </a:solidFill>
              </a:rPr>
            </a:br>
            <a:br>
              <a:rPr lang="ru-RU" sz="1900" b="0">
                <a:solidFill>
                  <a:srgbClr val="000000"/>
                </a:solidFill>
              </a:rPr>
            </a:br>
            <a:br>
              <a:rPr lang="ru-RU" sz="1900" b="0">
                <a:solidFill>
                  <a:srgbClr val="000000"/>
                </a:solidFill>
              </a:rPr>
            </a:br>
            <a:r>
              <a:rPr lang="ru-RU" sz="1900" b="0">
                <a:solidFill>
                  <a:srgbClr val="000000"/>
                </a:solidFill>
              </a:rPr>
              <a:t>Заполненный плакат остается в помещении класса.</a:t>
            </a:r>
            <a:endParaRPr sz="1900" b="0">
              <a:solidFill>
                <a:srgbClr val="000000"/>
              </a:solidFill>
            </a:endParaRPr>
          </a:p>
        </p:txBody>
      </p:sp>
      <p:pic>
        <p:nvPicPr>
          <p:cNvPr id="271" name="Google Shape;271;g9cb1e835b6_0_92"/>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272" name="Google Shape;272;g9cb1e835b6_0_92"/>
          <p:cNvPicPr preferRelativeResize="0"/>
          <p:nvPr/>
        </p:nvPicPr>
        <p:blipFill rotWithShape="1">
          <a:blip r:embed="rId4">
            <a:alphaModFix/>
          </a:blip>
          <a:srcRect l="26083" t="20123" r="45167" b="2077"/>
          <a:stretch/>
        </p:blipFill>
        <p:spPr>
          <a:xfrm>
            <a:off x="741680" y="1493837"/>
            <a:ext cx="3698240" cy="531655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444D-01A5-4F38-A334-A98E40132EF2}"/>
              </a:ext>
            </a:extLst>
          </p:cNvPr>
          <p:cNvSpPr>
            <a:spLocks noGrp="1"/>
          </p:cNvSpPr>
          <p:nvPr>
            <p:ph type="title"/>
          </p:nvPr>
        </p:nvSpPr>
        <p:spPr>
          <a:xfrm>
            <a:off x="4554746" y="6025390"/>
            <a:ext cx="6799054" cy="523945"/>
          </a:xfrm>
        </p:spPr>
        <p:txBody>
          <a:bodyPr/>
          <a:lstStyle/>
          <a:p>
            <a:r>
              <a:rPr lang="ru-RU" sz="2200" dirty="0"/>
              <a:t>Пример.</a:t>
            </a:r>
            <a:endParaRPr lang="et-EE" sz="2200" dirty="0"/>
          </a:p>
        </p:txBody>
      </p:sp>
      <p:sp>
        <p:nvSpPr>
          <p:cNvPr id="3" name="Text Placeholder 2">
            <a:extLst>
              <a:ext uri="{FF2B5EF4-FFF2-40B4-BE49-F238E27FC236}">
                <a16:creationId xmlns:a16="http://schemas.microsoft.com/office/drawing/2014/main" id="{676DA38D-9BB0-436B-B6F6-C2C9FD33E4D6}"/>
              </a:ext>
            </a:extLst>
          </p:cNvPr>
          <p:cNvSpPr>
            <a:spLocks noGrp="1"/>
          </p:cNvSpPr>
          <p:nvPr>
            <p:ph type="body" idx="1"/>
          </p:nvPr>
        </p:nvSpPr>
        <p:spPr>
          <a:xfrm>
            <a:off x="4554746" y="2431458"/>
            <a:ext cx="7073662" cy="2796150"/>
          </a:xfrm>
        </p:spPr>
        <p:txBody>
          <a:bodyPr/>
          <a:lstStyle/>
          <a:p>
            <a:pPr marL="50800" indent="0" algn="just">
              <a:buNone/>
            </a:pPr>
            <a:r>
              <a:rPr lang="ru-RU" sz="2200" dirty="0">
                <a:latin typeface="Arial" panose="020B0604020202020204" pitchFamily="34" charset="0"/>
                <a:cs typeface="Arial" panose="020B0604020202020204" pitchFamily="34" charset="0"/>
              </a:rPr>
              <a:t>Показываем родителям договоренности, которые были заключены с учениками, чтобы родители могли узнать об этих договоренностях и поддержать их дома.</a:t>
            </a:r>
          </a:p>
          <a:p>
            <a:pPr marL="50800" indent="0" algn="just">
              <a:buNone/>
            </a:pPr>
            <a:endParaRPr lang="ru-RU" sz="2200" dirty="0">
              <a:latin typeface="Arial" panose="020B0604020202020204" pitchFamily="34" charset="0"/>
              <a:cs typeface="Arial" panose="020B0604020202020204" pitchFamily="34" charset="0"/>
            </a:endParaRPr>
          </a:p>
          <a:p>
            <a:pPr marL="50800" indent="0" algn="just">
              <a:buNone/>
            </a:pPr>
            <a:r>
              <a:rPr lang="ru-RU" sz="2200" dirty="0">
                <a:latin typeface="Arial" panose="020B0604020202020204" pitchFamily="34" charset="0"/>
                <a:cs typeface="Arial" panose="020B0604020202020204" pitchFamily="34" charset="0"/>
              </a:rPr>
              <a:t>При необходимости вместе с родителями вносим дополнения или уточнения по ценностным договоренностям класса.</a:t>
            </a:r>
            <a:endParaRPr lang="et-EE" sz="2200" dirty="0">
              <a:latin typeface="Arial" panose="020B0604020202020204" pitchFamily="34" charset="0"/>
              <a:cs typeface="Arial" panose="020B0604020202020204" pitchFamily="34" charset="0"/>
            </a:endParaRPr>
          </a:p>
        </p:txBody>
      </p:sp>
      <p:pic>
        <p:nvPicPr>
          <p:cNvPr id="4" name="Google Shape;271;g9cb1e835b6_0_92">
            <a:extLst>
              <a:ext uri="{FF2B5EF4-FFF2-40B4-BE49-F238E27FC236}">
                <a16:creationId xmlns:a16="http://schemas.microsoft.com/office/drawing/2014/main" id="{C6828884-6943-42E2-879D-42879515769A}"/>
              </a:ext>
            </a:extLst>
          </p:cNvPr>
          <p:cNvPicPr preferRelativeResize="0"/>
          <p:nvPr/>
        </p:nvPicPr>
        <p:blipFill rotWithShape="1">
          <a:blip r:embed="rId2">
            <a:alphaModFix/>
          </a:blip>
          <a:srcRect/>
          <a:stretch/>
        </p:blipFill>
        <p:spPr>
          <a:xfrm>
            <a:off x="0" y="0"/>
            <a:ext cx="12192000" cy="1493837"/>
          </a:xfrm>
          <a:prstGeom prst="rect">
            <a:avLst/>
          </a:prstGeom>
          <a:noFill/>
          <a:ln>
            <a:noFill/>
          </a:ln>
        </p:spPr>
      </p:pic>
      <p:pic>
        <p:nvPicPr>
          <p:cNvPr id="5" name="Google Shape;591;gd231c4a22b_0_9">
            <a:extLst>
              <a:ext uri="{FF2B5EF4-FFF2-40B4-BE49-F238E27FC236}">
                <a16:creationId xmlns:a16="http://schemas.microsoft.com/office/drawing/2014/main" id="{53B28BA3-93B4-4364-8836-7D9DA95B9349}"/>
              </a:ext>
            </a:extLst>
          </p:cNvPr>
          <p:cNvPicPr preferRelativeResize="0"/>
          <p:nvPr/>
        </p:nvPicPr>
        <p:blipFill rotWithShape="1">
          <a:blip r:embed="rId3">
            <a:alphaModFix/>
          </a:blip>
          <a:srcRect t="4334" r="4924" b="10516"/>
          <a:stretch/>
        </p:blipFill>
        <p:spPr>
          <a:xfrm>
            <a:off x="0" y="1185174"/>
            <a:ext cx="4267200" cy="5672825"/>
          </a:xfrm>
          <a:prstGeom prst="rect">
            <a:avLst/>
          </a:prstGeom>
          <a:noFill/>
          <a:ln>
            <a:noFill/>
          </a:ln>
        </p:spPr>
      </p:pic>
    </p:spTree>
    <p:extLst>
      <p:ext uri="{BB962C8B-B14F-4D97-AF65-F5344CB8AC3E}">
        <p14:creationId xmlns:p14="http://schemas.microsoft.com/office/powerpoint/2010/main" val="2310666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77"/>
        <p:cNvGrpSpPr/>
        <p:nvPr/>
      </p:nvGrpSpPr>
      <p:grpSpPr>
        <a:xfrm>
          <a:off x="0" y="0"/>
          <a:ext cx="0" cy="0"/>
          <a:chOff x="0" y="0"/>
          <a:chExt cx="0" cy="0"/>
        </a:xfrm>
      </p:grpSpPr>
      <p:sp>
        <p:nvSpPr>
          <p:cNvPr id="278" name="Google Shape;278;p68"/>
          <p:cNvSpPr txBox="1">
            <a:spLocks noGrp="1"/>
          </p:cNvSpPr>
          <p:nvPr>
            <p:ph type="title"/>
          </p:nvPr>
        </p:nvSpPr>
        <p:spPr>
          <a:xfrm>
            <a:off x="2734225" y="1995200"/>
            <a:ext cx="8188800" cy="98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sz="2400" dirty="0">
                <a:solidFill>
                  <a:srgbClr val="000000"/>
                </a:solidFill>
              </a:rPr>
              <a:t>«Кого касаются, того не травят» – методика обучения хорошему прикосновению</a:t>
            </a:r>
            <a:endParaRPr sz="24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dirty="0"/>
          </a:p>
        </p:txBody>
      </p:sp>
      <p:sp>
        <p:nvSpPr>
          <p:cNvPr id="279" name="Google Shape;279;p68"/>
          <p:cNvSpPr txBox="1">
            <a:spLocks noGrp="1"/>
          </p:cNvSpPr>
          <p:nvPr>
            <p:ph type="body" idx="1"/>
          </p:nvPr>
        </p:nvSpPr>
        <p:spPr>
          <a:xfrm>
            <a:off x="700119" y="2841692"/>
            <a:ext cx="9101579" cy="3878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2800"/>
              <a:buNone/>
            </a:pPr>
            <a:r>
              <a:rPr lang="ru-RU" sz="1700" dirty="0">
                <a:solidFill>
                  <a:srgbClr val="000000"/>
                </a:solidFill>
                <a:latin typeface="Arial"/>
                <a:ea typeface="Arial"/>
                <a:cs typeface="Arial"/>
                <a:sym typeface="Arial"/>
              </a:rPr>
              <a:t>Методика подразумевает, что группа слушает историю, которую читает или рассказывает учитель, и одновременно участники «рисуют» эту историю на спинах друг друга или на спине Друга Медведя.</a:t>
            </a:r>
            <a:endParaRPr dirty="0"/>
          </a:p>
          <a:p>
            <a:pPr marL="0" marR="0" lvl="0" indent="0" algn="just" rtl="0">
              <a:lnSpc>
                <a:spcPct val="100000"/>
              </a:lnSpc>
              <a:spcBef>
                <a:spcPts val="0"/>
              </a:spcBef>
              <a:spcAft>
                <a:spcPts val="0"/>
              </a:spcAft>
              <a:buSzPts val="2800"/>
              <a:buNone/>
            </a:pPr>
            <a:endParaRPr sz="1700" dirty="0">
              <a:solidFill>
                <a:srgbClr val="000000"/>
              </a:solidFill>
              <a:latin typeface="Arial"/>
              <a:ea typeface="Arial"/>
              <a:cs typeface="Arial"/>
              <a:sym typeface="Arial"/>
            </a:endParaRPr>
          </a:p>
          <a:p>
            <a:pPr marL="0" lvl="0" indent="0" algn="just" rtl="0">
              <a:lnSpc>
                <a:spcPct val="100000"/>
              </a:lnSpc>
              <a:spcBef>
                <a:spcPts val="0"/>
              </a:spcBef>
              <a:spcAft>
                <a:spcPts val="0"/>
              </a:spcAft>
              <a:buSzPts val="2800"/>
              <a:buNone/>
            </a:pPr>
            <a:r>
              <a:rPr lang="ru-RU" sz="1700" dirty="0">
                <a:solidFill>
                  <a:srgbClr val="000000"/>
                </a:solidFill>
                <a:latin typeface="Arial"/>
                <a:ea typeface="Arial"/>
                <a:cs typeface="Arial"/>
                <a:sym typeface="Arial"/>
              </a:rPr>
              <a:t>При хороших прикосновениях активизируется синтез «гормона счастья» </a:t>
            </a:r>
            <a:r>
              <a:rPr lang="ru-RU" sz="1700" u="sng" dirty="0">
                <a:solidFill>
                  <a:srgbClr val="000000"/>
                </a:solidFill>
                <a:latin typeface="Arial"/>
                <a:ea typeface="Arial"/>
                <a:cs typeface="Arial"/>
                <a:sym typeface="Arial"/>
              </a:rPr>
              <a:t>окситоцина</a:t>
            </a:r>
            <a:r>
              <a:rPr lang="ru-RU" sz="1700" dirty="0">
                <a:solidFill>
                  <a:srgbClr val="000000"/>
                </a:solidFill>
                <a:latin typeface="Arial"/>
                <a:ea typeface="Arial"/>
                <a:cs typeface="Arial"/>
                <a:sym typeface="Arial"/>
              </a:rPr>
              <a:t>, благодаря чему люди становятся ближе друг другу. </a:t>
            </a:r>
            <a:endParaRPr dirty="0"/>
          </a:p>
          <a:p>
            <a:pPr marL="0" lvl="0" indent="0" algn="just" rtl="0">
              <a:lnSpc>
                <a:spcPct val="100000"/>
              </a:lnSpc>
              <a:spcBef>
                <a:spcPts val="0"/>
              </a:spcBef>
              <a:spcAft>
                <a:spcPts val="0"/>
              </a:spcAft>
              <a:buSzPts val="2800"/>
              <a:buNone/>
            </a:pPr>
            <a:endParaRPr sz="1700" dirty="0">
              <a:latin typeface="Arial"/>
              <a:ea typeface="Arial"/>
              <a:cs typeface="Arial"/>
              <a:sym typeface="Arial"/>
            </a:endParaRPr>
          </a:p>
          <a:p>
            <a:pPr marL="0" marR="0" lvl="0" indent="0" algn="just" rtl="0">
              <a:lnSpc>
                <a:spcPct val="100000"/>
              </a:lnSpc>
              <a:spcBef>
                <a:spcPts val="0"/>
              </a:spcBef>
              <a:spcAft>
                <a:spcPts val="0"/>
              </a:spcAft>
              <a:buSzPts val="2800"/>
              <a:buNone/>
            </a:pPr>
            <a:r>
              <a:rPr lang="ru-RU" sz="1700" b="1" dirty="0">
                <a:solidFill>
                  <a:srgbClr val="000000"/>
                </a:solidFill>
                <a:latin typeface="Arial"/>
                <a:ea typeface="Arial"/>
                <a:cs typeface="Arial"/>
                <a:sym typeface="Arial"/>
              </a:rPr>
              <a:t>Цели использования методики: </a:t>
            </a:r>
            <a:endParaRPr sz="1700" b="1" dirty="0">
              <a:solidFill>
                <a:srgbClr val="000000"/>
              </a:solidFill>
              <a:latin typeface="Arial"/>
              <a:ea typeface="Arial"/>
              <a:cs typeface="Arial"/>
              <a:sym typeface="Arial"/>
            </a:endParaRPr>
          </a:p>
          <a:p>
            <a:pPr marL="457200" marR="0" lvl="0" indent="-349250" algn="just" rtl="0">
              <a:lnSpc>
                <a:spcPct val="100000"/>
              </a:lnSpc>
              <a:spcBef>
                <a:spcPts val="0"/>
              </a:spcBef>
              <a:spcAft>
                <a:spcPts val="0"/>
              </a:spcAft>
              <a:buClr>
                <a:srgbClr val="000000"/>
              </a:buClr>
              <a:buSzPts val="1900"/>
              <a:buChar char="•"/>
            </a:pPr>
            <a:r>
              <a:rPr lang="ru-RU" sz="1700" dirty="0">
                <a:solidFill>
                  <a:srgbClr val="000000"/>
                </a:solidFill>
                <a:latin typeface="Arial"/>
                <a:ea typeface="Arial"/>
                <a:cs typeface="Arial"/>
                <a:sym typeface="Arial"/>
              </a:rPr>
              <a:t>Дети в группе становятся ближе, отношения между ними улучшаются.</a:t>
            </a:r>
            <a:endParaRPr sz="1700" dirty="0">
              <a:solidFill>
                <a:srgbClr val="000000"/>
              </a:solidFill>
              <a:latin typeface="Arial"/>
              <a:ea typeface="Arial"/>
              <a:cs typeface="Arial"/>
              <a:sym typeface="Arial"/>
            </a:endParaRPr>
          </a:p>
          <a:p>
            <a:pPr marL="457200" marR="0" lvl="0" indent="-349250" algn="just" rtl="0">
              <a:lnSpc>
                <a:spcPct val="100000"/>
              </a:lnSpc>
              <a:spcBef>
                <a:spcPts val="0"/>
              </a:spcBef>
              <a:spcAft>
                <a:spcPts val="0"/>
              </a:spcAft>
              <a:buClr>
                <a:srgbClr val="000000"/>
              </a:buClr>
              <a:buSzPts val="1900"/>
              <a:buChar char="•"/>
            </a:pPr>
            <a:r>
              <a:rPr lang="ru-RU" sz="1700" dirty="0">
                <a:solidFill>
                  <a:srgbClr val="000000"/>
                </a:solidFill>
                <a:latin typeface="Arial"/>
                <a:ea typeface="Arial"/>
                <a:cs typeface="Arial"/>
                <a:sym typeface="Arial"/>
              </a:rPr>
              <a:t>Ребенок умеет рассказать, в чем разница между хорошим прикосновением (поглаживание, объятия и т. п.) и плохим прикосновением (удары, щипки и т. п.). </a:t>
            </a:r>
            <a:endParaRPr sz="1700" dirty="0">
              <a:solidFill>
                <a:srgbClr val="000000"/>
              </a:solidFill>
              <a:latin typeface="Arial"/>
              <a:ea typeface="Arial"/>
              <a:cs typeface="Arial"/>
              <a:sym typeface="Arial"/>
            </a:endParaRPr>
          </a:p>
          <a:p>
            <a:pPr marL="457200" marR="0" lvl="0" indent="-349250" algn="just" rtl="0">
              <a:lnSpc>
                <a:spcPct val="100000"/>
              </a:lnSpc>
              <a:spcBef>
                <a:spcPts val="0"/>
              </a:spcBef>
              <a:spcAft>
                <a:spcPts val="0"/>
              </a:spcAft>
              <a:buClr>
                <a:srgbClr val="000000"/>
              </a:buClr>
              <a:buSzPts val="1900"/>
              <a:buChar char="•"/>
            </a:pPr>
            <a:r>
              <a:rPr lang="ru-RU" sz="1700" dirty="0">
                <a:solidFill>
                  <a:srgbClr val="000000"/>
                </a:solidFill>
                <a:latin typeface="Arial"/>
                <a:ea typeface="Arial"/>
                <a:cs typeface="Arial"/>
                <a:sym typeface="Arial"/>
              </a:rPr>
              <a:t>Ребенок не боится высказывать свои предпочтения (отказываться, соглашаться) и знает, что его желания нужно уважать. </a:t>
            </a:r>
          </a:p>
          <a:p>
            <a:pPr marL="457200" marR="0" lvl="0" indent="-349250" algn="just" rtl="0">
              <a:lnSpc>
                <a:spcPct val="100000"/>
              </a:lnSpc>
              <a:spcBef>
                <a:spcPts val="0"/>
              </a:spcBef>
              <a:spcAft>
                <a:spcPts val="0"/>
              </a:spcAft>
              <a:buClr>
                <a:srgbClr val="000000"/>
              </a:buClr>
              <a:buSzPts val="1900"/>
              <a:buChar char="•"/>
            </a:pPr>
            <a:r>
              <a:rPr lang="ru-RU" sz="1700" dirty="0">
                <a:solidFill>
                  <a:srgbClr val="000000"/>
                </a:solidFill>
                <a:latin typeface="Arial"/>
                <a:ea typeface="Arial"/>
                <a:cs typeface="Arial"/>
                <a:sym typeface="Arial"/>
              </a:rPr>
              <a:t>Ребенок расслабляется в школе.</a:t>
            </a:r>
            <a:endParaRPr sz="1700"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SzPts val="2800"/>
              <a:buNone/>
            </a:pPr>
            <a:endParaRPr sz="1800" dirty="0">
              <a:solidFill>
                <a:srgbClr val="000000"/>
              </a:solidFill>
            </a:endParaRPr>
          </a:p>
          <a:p>
            <a:pPr marL="0" marR="0" lvl="0" indent="0" algn="just" rtl="0">
              <a:lnSpc>
                <a:spcPct val="150000"/>
              </a:lnSpc>
              <a:spcBef>
                <a:spcPts val="0"/>
              </a:spcBef>
              <a:spcAft>
                <a:spcPts val="0"/>
              </a:spcAft>
              <a:buSzPts val="2800"/>
              <a:buNone/>
            </a:pPr>
            <a:endParaRPr sz="1600" dirty="0">
              <a:solidFill>
                <a:srgbClr val="000000"/>
              </a:solidFill>
              <a:latin typeface="Arial"/>
              <a:ea typeface="Arial"/>
              <a:cs typeface="Arial"/>
              <a:sym typeface="Arial"/>
            </a:endParaRPr>
          </a:p>
          <a:p>
            <a:pPr marL="457200" marR="0" lvl="0" indent="0" algn="just" rtl="0">
              <a:lnSpc>
                <a:spcPct val="150000"/>
              </a:lnSpc>
              <a:spcBef>
                <a:spcPts val="0"/>
              </a:spcBef>
              <a:spcAft>
                <a:spcPts val="0"/>
              </a:spcAft>
              <a:buSzPts val="2800"/>
              <a:buNone/>
            </a:pPr>
            <a:endParaRPr sz="1600" dirty="0">
              <a:solidFill>
                <a:srgbClr val="002060"/>
              </a:solidFill>
              <a:latin typeface="Arial"/>
              <a:ea typeface="Arial"/>
              <a:cs typeface="Arial"/>
              <a:sym typeface="Arial"/>
            </a:endParaRPr>
          </a:p>
          <a:p>
            <a:pPr marL="0" marR="0" lvl="0" indent="0" algn="just" rtl="0">
              <a:lnSpc>
                <a:spcPct val="150000"/>
              </a:lnSpc>
              <a:spcBef>
                <a:spcPts val="0"/>
              </a:spcBef>
              <a:spcAft>
                <a:spcPts val="0"/>
              </a:spcAft>
              <a:buSzPts val="2800"/>
              <a:buNone/>
            </a:pPr>
            <a:endParaRPr sz="1600" dirty="0">
              <a:latin typeface="Arial"/>
              <a:ea typeface="Arial"/>
              <a:cs typeface="Arial"/>
              <a:sym typeface="Arial"/>
            </a:endParaRPr>
          </a:p>
        </p:txBody>
      </p:sp>
      <p:pic>
        <p:nvPicPr>
          <p:cNvPr id="280" name="Google Shape;280;p68"/>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281" name="Google Shape;281;p68"/>
          <p:cNvPicPr preferRelativeResize="0"/>
          <p:nvPr/>
        </p:nvPicPr>
        <p:blipFill rotWithShape="1">
          <a:blip r:embed="rId4">
            <a:alphaModFix/>
          </a:blip>
          <a:srcRect/>
          <a:stretch/>
        </p:blipFill>
        <p:spPr>
          <a:xfrm>
            <a:off x="1268975" y="1493837"/>
            <a:ext cx="1207625" cy="1180352"/>
          </a:xfrm>
          <a:prstGeom prst="rect">
            <a:avLst/>
          </a:prstGeom>
          <a:noFill/>
          <a:ln>
            <a:noFill/>
          </a:ln>
        </p:spPr>
      </p:pic>
      <p:pic>
        <p:nvPicPr>
          <p:cNvPr id="6" name="Google Shape;323;p68">
            <a:extLst>
              <a:ext uri="{FF2B5EF4-FFF2-40B4-BE49-F238E27FC236}">
                <a16:creationId xmlns:a16="http://schemas.microsoft.com/office/drawing/2014/main" id="{A25C2AA7-166C-4F10-B6C0-ED4F6498EC39}"/>
              </a:ext>
            </a:extLst>
          </p:cNvPr>
          <p:cNvPicPr preferRelativeResize="0"/>
          <p:nvPr/>
        </p:nvPicPr>
        <p:blipFill rotWithShape="1">
          <a:blip r:embed="rId5">
            <a:alphaModFix/>
          </a:blip>
          <a:srcRect/>
          <a:stretch/>
        </p:blipFill>
        <p:spPr>
          <a:xfrm>
            <a:off x="9967669" y="4223471"/>
            <a:ext cx="1910712" cy="22484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286"/>
        <p:cNvGrpSpPr/>
        <p:nvPr/>
      </p:nvGrpSpPr>
      <p:grpSpPr>
        <a:xfrm>
          <a:off x="0" y="0"/>
          <a:ext cx="0" cy="0"/>
          <a:chOff x="0" y="0"/>
          <a:chExt cx="0" cy="0"/>
        </a:xfrm>
      </p:grpSpPr>
      <p:sp>
        <p:nvSpPr>
          <p:cNvPr id="287" name="Google Shape;287;g928d8f59ee_0_136"/>
          <p:cNvSpPr txBox="1"/>
          <p:nvPr/>
        </p:nvSpPr>
        <p:spPr>
          <a:xfrm>
            <a:off x="1227600" y="2170779"/>
            <a:ext cx="9736800" cy="118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2600" b="1" i="0" u="none" strike="noStrike" cap="none" dirty="0">
                <a:solidFill>
                  <a:srgbClr val="000000"/>
                </a:solidFill>
                <a:latin typeface="Arial"/>
                <a:ea typeface="Arial"/>
                <a:cs typeface="Arial"/>
                <a:sym typeface="Arial"/>
              </a:rPr>
              <a:t>Давайте попробуем</a:t>
            </a:r>
            <a:r>
              <a:rPr lang="et-EE" sz="2600" b="1" i="0" u="none" strike="noStrike" cap="none" dirty="0">
                <a:solidFill>
                  <a:srgbClr val="000000"/>
                </a:solidFill>
                <a:latin typeface="Arial"/>
                <a:ea typeface="Arial"/>
                <a:cs typeface="Arial"/>
                <a:sym typeface="Arial"/>
              </a:rPr>
              <a:t> </a:t>
            </a:r>
            <a:r>
              <a:rPr lang="ru-RU" sz="2600" b="1" dirty="0"/>
              <a:t>как дети</a:t>
            </a:r>
            <a:r>
              <a:rPr lang="ru-RU" sz="2600" b="1" i="0" u="none" strike="noStrike" cap="none" dirty="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ts val="3200"/>
              <a:buFont typeface="Arial"/>
              <a:buNone/>
            </a:pPr>
            <a:r>
              <a:rPr lang="ru-RU" sz="2600" b="1" i="0" u="none" strike="noStrike" cap="none" dirty="0">
                <a:solidFill>
                  <a:srgbClr val="000000"/>
                </a:solidFill>
                <a:latin typeface="Arial"/>
                <a:ea typeface="Arial"/>
                <a:cs typeface="Arial"/>
                <a:sym typeface="Arial"/>
              </a:rPr>
              <a:t>Найдите напарника и попросите у него разрешения «рисовать» у него на спине. </a:t>
            </a:r>
            <a:endParaRPr sz="2600" b="1" i="0" u="none" strike="noStrike" cap="none" dirty="0">
              <a:solidFill>
                <a:srgbClr val="000000"/>
              </a:solidFill>
              <a:latin typeface="Arial"/>
              <a:ea typeface="Arial"/>
              <a:cs typeface="Arial"/>
              <a:sym typeface="Arial"/>
            </a:endParaRPr>
          </a:p>
        </p:txBody>
      </p:sp>
      <p:sp>
        <p:nvSpPr>
          <p:cNvPr id="289" name="Google Shape;289;g928d8f59ee_0_136"/>
          <p:cNvSpPr txBox="1"/>
          <p:nvPr/>
        </p:nvSpPr>
        <p:spPr>
          <a:xfrm>
            <a:off x="2167168" y="4687221"/>
            <a:ext cx="7329900" cy="135127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dirty="0">
                <a:solidFill>
                  <a:srgbClr val="000000"/>
                </a:solidFill>
                <a:latin typeface="Arial"/>
                <a:ea typeface="Arial"/>
                <a:cs typeface="Arial"/>
                <a:sym typeface="Arial"/>
              </a:rPr>
              <a:t>Книга заданий и игр</a:t>
            </a:r>
          </a:p>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dirty="0">
                <a:solidFill>
                  <a:srgbClr val="000000"/>
                </a:solidFill>
                <a:latin typeface="Arial"/>
                <a:ea typeface="Arial"/>
                <a:cs typeface="Arial"/>
                <a:sym typeface="Arial"/>
              </a:rPr>
              <a:t>Рассказ «ДРУГ МЕДВЕДЬ ПРИЕЗЖАЕТ К НАМ В ЭСТОНИЮ»</a:t>
            </a:r>
          </a:p>
          <a:p>
            <a:pPr marL="0" marR="0" lvl="0" indent="0" algn="ctr" rtl="0">
              <a:lnSpc>
                <a:spcPct val="100000"/>
              </a:lnSpc>
              <a:spcBef>
                <a:spcPts val="0"/>
              </a:spcBef>
              <a:spcAft>
                <a:spcPts val="0"/>
              </a:spcAft>
              <a:buClr>
                <a:srgbClr val="000000"/>
              </a:buClr>
              <a:buSzPts val="1800"/>
              <a:buFont typeface="Arial"/>
              <a:buNone/>
            </a:pPr>
            <a:endParaRPr lang="ru-RU" sz="1600" b="1" i="1" dirty="0"/>
          </a:p>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dirty="0">
                <a:solidFill>
                  <a:srgbClr val="000000"/>
                </a:solidFill>
                <a:latin typeface="Arial"/>
                <a:ea typeface="Arial"/>
                <a:cs typeface="Arial"/>
                <a:sym typeface="Arial"/>
              </a:rPr>
              <a:t>Во время чтения истории держите одну руку на плече напарника.</a:t>
            </a:r>
            <a:endParaRPr sz="1600" b="1" i="1" u="none" strike="noStrike" cap="none" dirty="0">
              <a:solidFill>
                <a:srgbClr val="000000"/>
              </a:solidFill>
              <a:latin typeface="Arial"/>
              <a:ea typeface="Arial"/>
              <a:cs typeface="Arial"/>
              <a:sym typeface="Arial"/>
            </a:endParaRPr>
          </a:p>
        </p:txBody>
      </p:sp>
      <p:pic>
        <p:nvPicPr>
          <p:cNvPr id="290" name="Google Shape;290;g928d8f59ee_0_136"/>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291" name="Google Shape;291;g928d8f59ee_0_136"/>
          <p:cNvPicPr preferRelativeResize="0"/>
          <p:nvPr/>
        </p:nvPicPr>
        <p:blipFill rotWithShape="1">
          <a:blip r:embed="rId4">
            <a:alphaModFix/>
          </a:blip>
          <a:srcRect/>
          <a:stretch/>
        </p:blipFill>
        <p:spPr>
          <a:xfrm>
            <a:off x="9661585" y="4687221"/>
            <a:ext cx="2236520" cy="17345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96"/>
        <p:cNvGrpSpPr/>
        <p:nvPr/>
      </p:nvGrpSpPr>
      <p:grpSpPr>
        <a:xfrm>
          <a:off x="0" y="0"/>
          <a:ext cx="0" cy="0"/>
          <a:chOff x="0" y="0"/>
          <a:chExt cx="0" cy="0"/>
        </a:xfrm>
      </p:grpSpPr>
      <p:pic>
        <p:nvPicPr>
          <p:cNvPr id="297" name="Google Shape;297;g93aaaef1fb_0_4"/>
          <p:cNvPicPr preferRelativeResize="0"/>
          <p:nvPr/>
        </p:nvPicPr>
        <p:blipFill rotWithShape="1">
          <a:blip r:embed="rId3">
            <a:alphaModFix/>
          </a:blip>
          <a:srcRect l="13481" t="34523" r="76460" b="25163"/>
          <a:stretch/>
        </p:blipFill>
        <p:spPr>
          <a:xfrm>
            <a:off x="2983470" y="1955355"/>
            <a:ext cx="1954290" cy="4242245"/>
          </a:xfrm>
          <a:prstGeom prst="rect">
            <a:avLst/>
          </a:prstGeom>
          <a:noFill/>
          <a:ln>
            <a:noFill/>
          </a:ln>
        </p:spPr>
      </p:pic>
      <p:sp>
        <p:nvSpPr>
          <p:cNvPr id="298" name="Google Shape;298;g93aaaef1fb_0_4"/>
          <p:cNvSpPr txBox="1"/>
          <p:nvPr/>
        </p:nvSpPr>
        <p:spPr>
          <a:xfrm>
            <a:off x="5547360" y="2965317"/>
            <a:ext cx="4348480" cy="142763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В далекой Австралии среди облаков появилось солнце.</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0" i="0" u="none" strike="noStrike" cap="none">
                <a:solidFill>
                  <a:srgbClr val="000000"/>
                </a:solidFill>
                <a:latin typeface="Arial"/>
                <a:ea typeface="Arial"/>
                <a:cs typeface="Arial"/>
                <a:sym typeface="Arial"/>
              </a:rPr>
              <a:t>Нарисуйте круг как солнце.</a:t>
            </a:r>
            <a:endParaRPr sz="2000" b="0" i="0" u="none" strike="noStrike" cap="none">
              <a:solidFill>
                <a:srgbClr val="000000"/>
              </a:solidFill>
              <a:latin typeface="Arial"/>
              <a:ea typeface="Arial"/>
              <a:cs typeface="Arial"/>
              <a:sym typeface="Arial"/>
            </a:endParaRPr>
          </a:p>
        </p:txBody>
      </p:sp>
      <p:pic>
        <p:nvPicPr>
          <p:cNvPr id="299" name="Google Shape;299;g93aaaef1fb_0_4"/>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04"/>
        <p:cNvGrpSpPr/>
        <p:nvPr/>
      </p:nvGrpSpPr>
      <p:grpSpPr>
        <a:xfrm>
          <a:off x="0" y="0"/>
          <a:ext cx="0" cy="0"/>
          <a:chOff x="0" y="0"/>
          <a:chExt cx="0" cy="0"/>
        </a:xfrm>
      </p:grpSpPr>
      <p:pic>
        <p:nvPicPr>
          <p:cNvPr id="305" name="Google Shape;305;g9e40148c1d_0_49"/>
          <p:cNvPicPr preferRelativeResize="0"/>
          <p:nvPr/>
        </p:nvPicPr>
        <p:blipFill rotWithShape="1">
          <a:blip r:embed="rId3">
            <a:alphaModFix/>
          </a:blip>
          <a:srcRect l="44084" t="12789" r="48384" b="54513"/>
          <a:stretch/>
        </p:blipFill>
        <p:spPr>
          <a:xfrm>
            <a:off x="3442600" y="1971775"/>
            <a:ext cx="1606920" cy="3778785"/>
          </a:xfrm>
          <a:prstGeom prst="rect">
            <a:avLst/>
          </a:prstGeom>
          <a:noFill/>
          <a:ln>
            <a:noFill/>
          </a:ln>
        </p:spPr>
      </p:pic>
      <p:sp>
        <p:nvSpPr>
          <p:cNvPr id="306" name="Google Shape;306;g9e40148c1d_0_49"/>
          <p:cNvSpPr txBox="1"/>
          <p:nvPr/>
        </p:nvSpPr>
        <p:spPr>
          <a:xfrm>
            <a:off x="5588000" y="2458507"/>
            <a:ext cx="5171440" cy="2805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Друг Медведь нашел письмо в почтовом ящике.</a:t>
            </a:r>
            <a:r>
              <a:rPr lang="ru-RU" sz="2000" b="0" i="0" u="none" strike="noStrike" cap="none">
                <a:solidFill>
                  <a:srgbClr val="000000"/>
                </a:solidFill>
                <a:latin typeface="Arial"/>
                <a:ea typeface="Arial"/>
                <a:cs typeface="Arial"/>
                <a:sym typeface="Arial"/>
              </a:rPr>
              <a:t> </a:t>
            </a:r>
            <a:r>
              <a:rPr lang="ru-RU" sz="2000" b="1" i="0" u="none" strike="noStrike" cap="none">
                <a:solidFill>
                  <a:srgbClr val="000000"/>
                </a:solidFill>
                <a:latin typeface="Arial"/>
                <a:ea typeface="Arial"/>
                <a:cs typeface="Arial"/>
                <a:sym typeface="Arial"/>
              </a:rPr>
              <a:t>В письме было написано: Дорогой Друг Медведь, мы приглашаем тебя в гости?</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0" i="0" u="none" strike="noStrike" cap="none">
                <a:solidFill>
                  <a:srgbClr val="000000"/>
                </a:solidFill>
                <a:latin typeface="Arial"/>
                <a:ea typeface="Arial"/>
                <a:cs typeface="Arial"/>
                <a:sym typeface="Arial"/>
              </a:rPr>
              <a:t>Нарисуйте четырехугольный лист бумаги и волны текста на нем.</a:t>
            </a:r>
            <a:endParaRPr sz="2000" b="0" i="0" u="none" strike="noStrike" cap="none">
              <a:solidFill>
                <a:srgbClr val="000000"/>
              </a:solidFill>
              <a:latin typeface="Arial"/>
              <a:ea typeface="Arial"/>
              <a:cs typeface="Arial"/>
              <a:sym typeface="Arial"/>
            </a:endParaRPr>
          </a:p>
        </p:txBody>
      </p:sp>
      <p:pic>
        <p:nvPicPr>
          <p:cNvPr id="307" name="Google Shape;307;g9e40148c1d_0_49"/>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12"/>
        <p:cNvGrpSpPr/>
        <p:nvPr/>
      </p:nvGrpSpPr>
      <p:grpSpPr>
        <a:xfrm>
          <a:off x="0" y="0"/>
          <a:ext cx="0" cy="0"/>
          <a:chOff x="0" y="0"/>
          <a:chExt cx="0" cy="0"/>
        </a:xfrm>
      </p:grpSpPr>
      <p:pic>
        <p:nvPicPr>
          <p:cNvPr id="313" name="Google Shape;313;g9e40148c1d_0_72"/>
          <p:cNvPicPr preferRelativeResize="0"/>
          <p:nvPr/>
        </p:nvPicPr>
        <p:blipFill rotWithShape="1">
          <a:blip r:embed="rId3">
            <a:alphaModFix/>
          </a:blip>
          <a:srcRect l="16409" t="46890" r="74902" b="6790"/>
          <a:stretch/>
        </p:blipFill>
        <p:spPr>
          <a:xfrm>
            <a:off x="2945785" y="1490074"/>
            <a:ext cx="1616056" cy="4666885"/>
          </a:xfrm>
          <a:prstGeom prst="rect">
            <a:avLst/>
          </a:prstGeom>
          <a:noFill/>
          <a:ln>
            <a:noFill/>
          </a:ln>
        </p:spPr>
      </p:pic>
      <p:sp>
        <p:nvSpPr>
          <p:cNvPr id="314" name="Google Shape;314;g9e40148c1d_0_72"/>
          <p:cNvSpPr txBox="1"/>
          <p:nvPr/>
        </p:nvSpPr>
        <p:spPr>
          <a:xfrm>
            <a:off x="5344160" y="2420856"/>
            <a:ext cx="5638800" cy="2805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Мы хотели бы научиться помогать друг другу, как вы делаете</a:t>
            </a:r>
            <a:r>
              <a:rPr lang="ru-RU" sz="2000" b="0" i="0" u="none" strike="noStrike" cap="none">
                <a:solidFill>
                  <a:srgbClr val="000000"/>
                </a:solidFill>
                <a:latin typeface="Arial"/>
                <a:ea typeface="Arial"/>
                <a:cs typeface="Arial"/>
                <a:sym typeface="Arial"/>
              </a:rPr>
              <a:t> </a:t>
            </a:r>
            <a:r>
              <a:rPr lang="ru-RU" sz="2000" b="1" i="0" u="none" strike="noStrike" cap="none">
                <a:solidFill>
                  <a:srgbClr val="000000"/>
                </a:solidFill>
                <a:latin typeface="Arial"/>
                <a:ea typeface="Arial"/>
                <a:cs typeface="Arial"/>
                <a:sym typeface="Arial"/>
              </a:rPr>
              <a:t>это в Австралии.</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Внизу стояла подпись: </a:t>
            </a:r>
            <a:endParaRPr sz="2000" b="0" i="0" u="none" strike="noStrike" cap="none">
              <a:solidFill>
                <a:srgbClr val="000000"/>
              </a:solidFill>
              <a:latin typeface="Arial"/>
              <a:ea typeface="Arial"/>
              <a:cs typeface="Arial"/>
              <a:sym typeface="Arial"/>
            </a:endParaRPr>
          </a:p>
          <a:p>
            <a:pPr marL="0" marR="0" lvl="0" indent="45720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С наилучшими пожеланиями -</a:t>
            </a:r>
            <a:endParaRPr sz="2000" b="0" i="0" u="none" strike="noStrike" cap="none">
              <a:solidFill>
                <a:srgbClr val="000000"/>
              </a:solidFill>
              <a:latin typeface="Arial"/>
              <a:ea typeface="Arial"/>
              <a:cs typeface="Arial"/>
              <a:sym typeface="Arial"/>
            </a:endParaRPr>
          </a:p>
          <a:p>
            <a:pPr marL="0" marR="0" lvl="0" indent="45720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Детские сады Эстонии.</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0" i="0" u="none" strike="noStrike" cap="none">
                <a:solidFill>
                  <a:srgbClr val="000000"/>
                </a:solidFill>
                <a:latin typeface="Arial"/>
                <a:ea typeface="Arial"/>
                <a:cs typeface="Arial"/>
                <a:sym typeface="Arial"/>
              </a:rPr>
              <a:t>Кончиками пальцев нарисуйте сердечки.</a:t>
            </a:r>
            <a:endParaRPr sz="2000" b="0" i="0" u="none" strike="noStrike" cap="none">
              <a:solidFill>
                <a:srgbClr val="000000"/>
              </a:solidFill>
              <a:latin typeface="Arial"/>
              <a:ea typeface="Arial"/>
              <a:cs typeface="Arial"/>
              <a:sym typeface="Arial"/>
            </a:endParaRPr>
          </a:p>
        </p:txBody>
      </p:sp>
      <p:pic>
        <p:nvPicPr>
          <p:cNvPr id="315" name="Google Shape;315;g9e40148c1d_0_72"/>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pic>
        <p:nvPicPr>
          <p:cNvPr id="321" name="Google Shape;321;g9e40148c1d_0_67"/>
          <p:cNvPicPr preferRelativeResize="0"/>
          <p:nvPr/>
        </p:nvPicPr>
        <p:blipFill rotWithShape="1">
          <a:blip r:embed="rId3">
            <a:alphaModFix/>
          </a:blip>
          <a:srcRect l="43065" t="49714" r="47973" b="11586"/>
          <a:stretch/>
        </p:blipFill>
        <p:spPr>
          <a:xfrm>
            <a:off x="2827310" y="1537465"/>
            <a:ext cx="1805650" cy="4223255"/>
          </a:xfrm>
          <a:prstGeom prst="rect">
            <a:avLst/>
          </a:prstGeom>
          <a:noFill/>
          <a:ln>
            <a:noFill/>
          </a:ln>
        </p:spPr>
      </p:pic>
      <p:sp>
        <p:nvSpPr>
          <p:cNvPr id="322" name="Google Shape;322;g9e40148c1d_0_67"/>
          <p:cNvSpPr txBox="1"/>
          <p:nvPr/>
        </p:nvSpPr>
        <p:spPr>
          <a:xfrm>
            <a:off x="5140960" y="2032071"/>
            <a:ext cx="6116320" cy="372864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Друг Медведь был готов с радостью приехать и начал сразу собирать свой новенький чемодан. У него было столько много занимательных вещей, которые нужно было взять в Эстонию, что последние пришлось заталкивать в чемодан.</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0" i="0" u="none" strike="noStrike" cap="none">
                <a:solidFill>
                  <a:srgbClr val="000000"/>
                </a:solidFill>
                <a:latin typeface="Arial"/>
                <a:ea typeface="Arial"/>
                <a:cs typeface="Arial"/>
                <a:sym typeface="Arial"/>
              </a:rPr>
              <a:t>Несильно нажмите обеими руками, словно Большой Медведь заталкивает вещи в чемодан.</a:t>
            </a:r>
            <a:endParaRPr sz="2000" b="0" i="0" u="none" strike="noStrike" cap="none">
              <a:solidFill>
                <a:srgbClr val="000000"/>
              </a:solidFill>
              <a:latin typeface="Arial"/>
              <a:ea typeface="Arial"/>
              <a:cs typeface="Arial"/>
              <a:sym typeface="Arial"/>
            </a:endParaRPr>
          </a:p>
        </p:txBody>
      </p:sp>
      <p:pic>
        <p:nvPicPr>
          <p:cNvPr id="323" name="Google Shape;323;g9e40148c1d_0_67"/>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28"/>
        <p:cNvGrpSpPr/>
        <p:nvPr/>
      </p:nvGrpSpPr>
      <p:grpSpPr>
        <a:xfrm>
          <a:off x="0" y="0"/>
          <a:ext cx="0" cy="0"/>
          <a:chOff x="0" y="0"/>
          <a:chExt cx="0" cy="0"/>
        </a:xfrm>
      </p:grpSpPr>
      <p:pic>
        <p:nvPicPr>
          <p:cNvPr id="329" name="Google Shape;329;g9e40148c1d_0_62"/>
          <p:cNvPicPr preferRelativeResize="0"/>
          <p:nvPr/>
        </p:nvPicPr>
        <p:blipFill rotWithShape="1">
          <a:blip r:embed="rId3">
            <a:alphaModFix/>
          </a:blip>
          <a:srcRect l="17339" t="38584" r="74713" b="25212"/>
          <a:stretch/>
        </p:blipFill>
        <p:spPr>
          <a:xfrm>
            <a:off x="3354900" y="1655050"/>
            <a:ext cx="1836860" cy="4532390"/>
          </a:xfrm>
          <a:prstGeom prst="rect">
            <a:avLst/>
          </a:prstGeom>
          <a:noFill/>
          <a:ln>
            <a:noFill/>
          </a:ln>
        </p:spPr>
      </p:pic>
      <p:sp>
        <p:nvSpPr>
          <p:cNvPr id="330" name="Google Shape;330;g9e40148c1d_0_62"/>
          <p:cNvSpPr txBox="1"/>
          <p:nvPr/>
        </p:nvSpPr>
        <p:spPr>
          <a:xfrm>
            <a:off x="5547360" y="2898970"/>
            <a:ext cx="5069840" cy="234365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По пути в аэропорт Друг Медведь встретил кенгуру, которые быстро прыгали.</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0" i="0" u="none" strike="noStrike" cap="none">
                <a:solidFill>
                  <a:srgbClr val="000000"/>
                </a:solidFill>
                <a:latin typeface="Arial"/>
                <a:ea typeface="Arial"/>
                <a:cs typeface="Arial"/>
                <a:sym typeface="Arial"/>
              </a:rPr>
              <a:t>Мягко нажмите на спину, изображая прыжки кенгуру. </a:t>
            </a:r>
            <a:endParaRPr sz="2000" b="0" i="0" u="none" strike="noStrike" cap="none">
              <a:solidFill>
                <a:srgbClr val="000000"/>
              </a:solidFill>
              <a:latin typeface="Arial"/>
              <a:ea typeface="Arial"/>
              <a:cs typeface="Arial"/>
              <a:sym typeface="Arial"/>
            </a:endParaRPr>
          </a:p>
        </p:txBody>
      </p:sp>
      <p:pic>
        <p:nvPicPr>
          <p:cNvPr id="331" name="Google Shape;331;g9e40148c1d_0_62"/>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9e02c22856_0_96"/>
          <p:cNvSpPr txBox="1">
            <a:spLocks noGrp="1"/>
          </p:cNvSpPr>
          <p:nvPr>
            <p:ph type="ctrTitle"/>
          </p:nvPr>
        </p:nvSpPr>
        <p:spPr>
          <a:xfrm>
            <a:off x="1117600" y="1918225"/>
            <a:ext cx="10170160" cy="3181800"/>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SzPts val="4400"/>
              <a:buNone/>
            </a:pPr>
            <a:endParaRPr sz="1800" b="0" i="1">
              <a:solidFill>
                <a:schemeClr val="dk1"/>
              </a:solidFill>
            </a:endParaRPr>
          </a:p>
          <a:p>
            <a:pPr marL="0" lvl="0" indent="0" algn="just" rtl="0">
              <a:lnSpc>
                <a:spcPct val="100000"/>
              </a:lnSpc>
              <a:spcBef>
                <a:spcPts val="0"/>
              </a:spcBef>
              <a:spcAft>
                <a:spcPts val="0"/>
              </a:spcAft>
              <a:buSzPts val="4400"/>
              <a:buNone/>
            </a:pPr>
            <a:endParaRPr sz="1800" b="0" i="1">
              <a:solidFill>
                <a:schemeClr val="dk1"/>
              </a:solidFill>
            </a:endParaRPr>
          </a:p>
          <a:p>
            <a:pPr marL="0" lvl="0" indent="0" algn="just" rtl="0">
              <a:lnSpc>
                <a:spcPct val="100000"/>
              </a:lnSpc>
              <a:spcBef>
                <a:spcPts val="0"/>
              </a:spcBef>
              <a:spcAft>
                <a:spcPts val="0"/>
              </a:spcAft>
              <a:buSzPts val="4400"/>
              <a:buNone/>
            </a:pPr>
            <a:r>
              <a:rPr lang="ru-RU" sz="1500" i="1">
                <a:solidFill>
                  <a:schemeClr val="dk1"/>
                </a:solidFill>
              </a:rPr>
              <a:t>Главы</a:t>
            </a:r>
            <a:r>
              <a:rPr lang="ru-RU" sz="1500" b="0" i="1">
                <a:solidFill>
                  <a:schemeClr val="dk1"/>
                </a:solidFill>
              </a:rPr>
              <a:t> для проведения родительского собрания по программе «Освободимся от травли!» </a:t>
            </a:r>
            <a:r>
              <a:rPr lang="ru-RU" sz="1500" i="1">
                <a:solidFill>
                  <a:schemeClr val="dk1"/>
                </a:solidFill>
              </a:rPr>
              <a:t>учителя выбирают самостоятельно, от выбранных глав также зависит ход собрания</a:t>
            </a:r>
            <a:r>
              <a:rPr lang="ru-RU" sz="1500" b="0" i="1">
                <a:solidFill>
                  <a:schemeClr val="dk1"/>
                </a:solidFill>
              </a:rPr>
              <a:t>. Рекомендуется не просто информировать родителей о принципах программы и связанных с ней упражнениях, а выполнять ВМЕСТЕ с родителями те же самые упражнения, которые учитель проводит в группе.</a:t>
            </a:r>
            <a:endParaRPr sz="1500" b="0" i="1">
              <a:solidFill>
                <a:schemeClr val="dk1"/>
              </a:solidFill>
            </a:endParaRPr>
          </a:p>
          <a:p>
            <a:pPr marL="0" lvl="0" indent="0" algn="just" rtl="0">
              <a:lnSpc>
                <a:spcPct val="100000"/>
              </a:lnSpc>
              <a:spcBef>
                <a:spcPts val="0"/>
              </a:spcBef>
              <a:spcAft>
                <a:spcPts val="0"/>
              </a:spcAft>
              <a:buSzPts val="4400"/>
              <a:buNone/>
            </a:pPr>
            <a:endParaRPr sz="1500" b="0" i="1">
              <a:solidFill>
                <a:schemeClr val="dk1"/>
              </a:solidFill>
            </a:endParaRPr>
          </a:p>
          <a:p>
            <a:pPr marL="0" lvl="0" indent="0" algn="just" rtl="0">
              <a:lnSpc>
                <a:spcPct val="100000"/>
              </a:lnSpc>
              <a:spcBef>
                <a:spcPts val="0"/>
              </a:spcBef>
              <a:spcAft>
                <a:spcPts val="0"/>
              </a:spcAft>
              <a:buClr>
                <a:schemeClr val="dk1"/>
              </a:buClr>
              <a:buSzPts val="4400"/>
              <a:buNone/>
            </a:pPr>
            <a:r>
              <a:rPr lang="ru-RU" sz="1500" b="0" i="1">
                <a:solidFill>
                  <a:schemeClr val="dk1"/>
                </a:solidFill>
              </a:rPr>
              <a:t>Глава I презентации рассказывает о феномене травли. Глава II знакомит родителей с программой «Освободимся от травли!». Глава III представляет собой методику для проигрывания элементов методики вместе с родителями – это призвано сформировать чувство сплоченности между родителями и повысить эффективность совместной работы в интересах детей.</a:t>
            </a:r>
            <a:endParaRPr sz="1500" b="0" i="1">
              <a:solidFill>
                <a:schemeClr val="dk1"/>
              </a:solidFill>
            </a:endParaRPr>
          </a:p>
          <a:p>
            <a:pPr marL="0" lvl="0" indent="0" algn="just" rtl="0">
              <a:lnSpc>
                <a:spcPct val="100000"/>
              </a:lnSpc>
              <a:spcBef>
                <a:spcPts val="0"/>
              </a:spcBef>
              <a:spcAft>
                <a:spcPts val="0"/>
              </a:spcAft>
              <a:buSzPts val="4400"/>
              <a:buNone/>
            </a:pPr>
            <a:endParaRPr sz="1500" b="0" i="1">
              <a:solidFill>
                <a:schemeClr val="dk1"/>
              </a:solidFill>
            </a:endParaRPr>
          </a:p>
          <a:p>
            <a:pPr marL="0" lvl="0" indent="0" algn="just" rtl="0">
              <a:lnSpc>
                <a:spcPct val="100000"/>
              </a:lnSpc>
              <a:spcBef>
                <a:spcPts val="0"/>
              </a:spcBef>
              <a:spcAft>
                <a:spcPts val="0"/>
              </a:spcAft>
              <a:buClr>
                <a:schemeClr val="dk1"/>
              </a:buClr>
              <a:buSzPts val="4400"/>
              <a:buNone/>
            </a:pPr>
            <a:r>
              <a:rPr lang="ru-RU" sz="1500" b="0" i="1">
                <a:solidFill>
                  <a:schemeClr val="dk1"/>
                </a:solidFill>
              </a:rPr>
              <a:t>Продолжительность родительского собрания составляет 1–1,5 часа. В течение учебного года рекомендуется проводить не менее двух родительских собраний по программе «Освободимся от травли!».</a:t>
            </a:r>
            <a:endParaRPr sz="1500" b="0" i="1">
              <a:solidFill>
                <a:schemeClr val="dk1"/>
              </a:solidFill>
            </a:endParaRPr>
          </a:p>
          <a:p>
            <a:pPr marL="0" lvl="0" indent="0" algn="ctr" rtl="0">
              <a:lnSpc>
                <a:spcPct val="90000"/>
              </a:lnSpc>
              <a:spcBef>
                <a:spcPts val="0"/>
              </a:spcBef>
              <a:spcAft>
                <a:spcPts val="0"/>
              </a:spcAft>
              <a:buSzPts val="4400"/>
              <a:buNone/>
            </a:pPr>
            <a:endParaRPr/>
          </a:p>
        </p:txBody>
      </p:sp>
      <p:sp>
        <p:nvSpPr>
          <p:cNvPr id="63" name="Google Shape;63;g9e02c22856_0_96"/>
          <p:cNvSpPr txBox="1">
            <a:spLocks noGrp="1"/>
          </p:cNvSpPr>
          <p:nvPr>
            <p:ph type="subTitle" idx="1"/>
          </p:nvPr>
        </p:nvSpPr>
        <p:spPr>
          <a:xfrm>
            <a:off x="5801360" y="5292925"/>
            <a:ext cx="5112614" cy="80621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400"/>
              <a:buNone/>
            </a:pPr>
            <a:r>
              <a:rPr lang="ru-RU" sz="1500" i="1"/>
              <a:t>Желаем вам интересно и с пользой провести время, </a:t>
            </a:r>
            <a:endParaRPr/>
          </a:p>
          <a:p>
            <a:pPr marL="0" lvl="0" indent="0" algn="ctr" rtl="0">
              <a:lnSpc>
                <a:spcPct val="100000"/>
              </a:lnSpc>
              <a:spcBef>
                <a:spcPts val="0"/>
              </a:spcBef>
              <a:spcAft>
                <a:spcPts val="0"/>
              </a:spcAft>
              <a:buSzPts val="2400"/>
              <a:buNone/>
            </a:pPr>
            <a:br>
              <a:rPr lang="ru-RU" sz="1500" i="1"/>
            </a:br>
            <a:r>
              <a:rPr lang="ru-RU" sz="1500" i="1"/>
              <a:t>Команда антибуллинговой профилактической учебной программы  «Освободимся от травли!» </a:t>
            </a:r>
            <a:endParaRPr/>
          </a:p>
        </p:txBody>
      </p:sp>
      <p:pic>
        <p:nvPicPr>
          <p:cNvPr id="64" name="Google Shape;64;g9e02c22856_0_96"/>
          <p:cNvPicPr preferRelativeResize="0"/>
          <p:nvPr/>
        </p:nvPicPr>
        <p:blipFill rotWithShape="1">
          <a:blip r:embed="rId3">
            <a:alphaModFix/>
          </a:blip>
          <a:srcRect/>
          <a:stretch/>
        </p:blipFill>
        <p:spPr>
          <a:xfrm>
            <a:off x="0" y="0"/>
            <a:ext cx="12192000" cy="149383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36"/>
        <p:cNvGrpSpPr/>
        <p:nvPr/>
      </p:nvGrpSpPr>
      <p:grpSpPr>
        <a:xfrm>
          <a:off x="0" y="0"/>
          <a:ext cx="0" cy="0"/>
          <a:chOff x="0" y="0"/>
          <a:chExt cx="0" cy="0"/>
        </a:xfrm>
      </p:grpSpPr>
      <p:sp>
        <p:nvSpPr>
          <p:cNvPr id="337" name="Google Shape;337;g93aaaef1fb_0_76"/>
          <p:cNvSpPr txBox="1"/>
          <p:nvPr/>
        </p:nvSpPr>
        <p:spPr>
          <a:xfrm>
            <a:off x="2217625" y="2166400"/>
            <a:ext cx="8484000" cy="142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Поблагодарите, спросите у напарника разрешения и поменяйтесь ролями. </a:t>
            </a:r>
            <a:endParaRPr sz="2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Рассказ продолжается.</a:t>
            </a:r>
            <a:endParaRPr sz="2800" b="1" i="0" u="none" strike="noStrike" cap="none">
              <a:solidFill>
                <a:srgbClr val="000000"/>
              </a:solidFill>
              <a:latin typeface="Arial"/>
              <a:ea typeface="Arial"/>
              <a:cs typeface="Arial"/>
              <a:sym typeface="Arial"/>
            </a:endParaRPr>
          </a:p>
        </p:txBody>
      </p:sp>
      <p:sp>
        <p:nvSpPr>
          <p:cNvPr id="338" name="Google Shape;338;g93aaaef1fb_0_76"/>
          <p:cNvSpPr txBox="1"/>
          <p:nvPr/>
        </p:nvSpPr>
        <p:spPr>
          <a:xfrm>
            <a:off x="2217625" y="4946090"/>
            <a:ext cx="7329900" cy="110927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ru-RU" sz="1600" b="1" i="1" u="none" strike="noStrike" cap="none" dirty="0">
                <a:solidFill>
                  <a:srgbClr val="000000"/>
                </a:solidFill>
                <a:latin typeface="Arial"/>
                <a:ea typeface="Arial"/>
                <a:cs typeface="Arial"/>
                <a:sym typeface="Arial"/>
              </a:rPr>
              <a:t>Книга заданий и иг</a:t>
            </a:r>
            <a:r>
              <a:rPr lang="ru-RU" sz="1600" b="1" i="1" dirty="0"/>
              <a:t>р</a:t>
            </a:r>
          </a:p>
          <a:p>
            <a:pPr marL="0" marR="0" lvl="0" indent="0" algn="ctr" rtl="0">
              <a:lnSpc>
                <a:spcPct val="100000"/>
              </a:lnSpc>
              <a:spcBef>
                <a:spcPts val="0"/>
              </a:spcBef>
              <a:spcAft>
                <a:spcPts val="0"/>
              </a:spcAft>
              <a:buNone/>
            </a:pPr>
            <a:r>
              <a:rPr lang="ru-RU" sz="1600" b="1" i="1" u="none" strike="noStrike" cap="none" dirty="0">
                <a:solidFill>
                  <a:srgbClr val="000000"/>
                </a:solidFill>
                <a:latin typeface="Arial"/>
                <a:ea typeface="Arial"/>
                <a:cs typeface="Arial"/>
                <a:sym typeface="Arial"/>
              </a:rPr>
              <a:t>Рассказ «ДРУГ МЕДВЕДЬ ПРИЕЗЖАЕТ К НАМ В ЭСТОНИЮ»</a:t>
            </a:r>
          </a:p>
          <a:p>
            <a:pPr marL="0" marR="0" lvl="0" indent="0" algn="ctr" rtl="0">
              <a:lnSpc>
                <a:spcPct val="100000"/>
              </a:lnSpc>
              <a:spcBef>
                <a:spcPts val="0"/>
              </a:spcBef>
              <a:spcAft>
                <a:spcPts val="0"/>
              </a:spcAft>
              <a:buNone/>
            </a:pPr>
            <a:endParaRPr lang="ru-RU" sz="1600" b="1" i="1" dirty="0"/>
          </a:p>
          <a:p>
            <a:pPr marL="0" marR="0" lvl="0" indent="0" algn="ctr" rtl="0">
              <a:lnSpc>
                <a:spcPct val="100000"/>
              </a:lnSpc>
              <a:spcBef>
                <a:spcPts val="0"/>
              </a:spcBef>
              <a:spcAft>
                <a:spcPts val="0"/>
              </a:spcAft>
              <a:buNone/>
            </a:pPr>
            <a:r>
              <a:rPr lang="ru-RU" sz="1400" b="1" i="1" u="none" strike="noStrike" cap="none" dirty="0">
                <a:solidFill>
                  <a:srgbClr val="000000"/>
                </a:solidFill>
                <a:latin typeface="Arial"/>
                <a:ea typeface="Arial"/>
                <a:cs typeface="Arial"/>
                <a:sym typeface="Arial"/>
              </a:rPr>
              <a:t>Во время чтения истории держите одну руку на плече напарника.</a:t>
            </a:r>
            <a:endParaRPr dirty="0"/>
          </a:p>
          <a:p>
            <a:pPr marL="0" marR="0" lvl="0" indent="0" algn="ctr" rtl="0">
              <a:lnSpc>
                <a:spcPct val="100000"/>
              </a:lnSpc>
              <a:spcBef>
                <a:spcPts val="0"/>
              </a:spcBef>
              <a:spcAft>
                <a:spcPts val="0"/>
              </a:spcAft>
              <a:buClr>
                <a:srgbClr val="000000"/>
              </a:buClr>
              <a:buSzPts val="1800"/>
              <a:buFont typeface="Arial"/>
              <a:buNone/>
            </a:pPr>
            <a:endParaRPr sz="1600" b="1" i="1" u="none" strike="noStrike" cap="none" dirty="0">
              <a:solidFill>
                <a:srgbClr val="000000"/>
              </a:solidFill>
              <a:latin typeface="Arial"/>
              <a:ea typeface="Arial"/>
              <a:cs typeface="Arial"/>
              <a:sym typeface="Arial"/>
            </a:endParaRPr>
          </a:p>
        </p:txBody>
      </p:sp>
      <p:pic>
        <p:nvPicPr>
          <p:cNvPr id="339" name="Google Shape;339;g93aaaef1fb_0_76"/>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340" name="Google Shape;340;g93aaaef1fb_0_76"/>
          <p:cNvPicPr preferRelativeResize="0"/>
          <p:nvPr/>
        </p:nvPicPr>
        <p:blipFill rotWithShape="1">
          <a:blip r:embed="rId4">
            <a:alphaModFix/>
          </a:blip>
          <a:srcRect/>
          <a:stretch/>
        </p:blipFill>
        <p:spPr>
          <a:xfrm>
            <a:off x="9383788" y="4260963"/>
            <a:ext cx="2423863" cy="216255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45"/>
        <p:cNvGrpSpPr/>
        <p:nvPr/>
      </p:nvGrpSpPr>
      <p:grpSpPr>
        <a:xfrm>
          <a:off x="0" y="0"/>
          <a:ext cx="0" cy="0"/>
          <a:chOff x="0" y="0"/>
          <a:chExt cx="0" cy="0"/>
        </a:xfrm>
      </p:grpSpPr>
      <p:pic>
        <p:nvPicPr>
          <p:cNvPr id="346" name="Google Shape;346;g9e40148c1d_0_57"/>
          <p:cNvPicPr preferRelativeResize="0"/>
          <p:nvPr/>
        </p:nvPicPr>
        <p:blipFill rotWithShape="1">
          <a:blip r:embed="rId3">
            <a:alphaModFix/>
          </a:blip>
          <a:srcRect l="44848" t="43287" r="48542" b="26124"/>
          <a:stretch/>
        </p:blipFill>
        <p:spPr>
          <a:xfrm>
            <a:off x="3232271" y="2208573"/>
            <a:ext cx="1481969" cy="3714707"/>
          </a:xfrm>
          <a:prstGeom prst="rect">
            <a:avLst/>
          </a:prstGeom>
          <a:noFill/>
          <a:ln>
            <a:noFill/>
          </a:ln>
        </p:spPr>
      </p:pic>
      <p:sp>
        <p:nvSpPr>
          <p:cNvPr id="347" name="Google Shape;347;g9e40148c1d_0_57"/>
          <p:cNvSpPr txBox="1"/>
          <p:nvPr/>
        </p:nvSpPr>
        <p:spPr>
          <a:xfrm>
            <a:off x="5191760" y="2803734"/>
            <a:ext cx="5008880" cy="234365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Наконец, Друг Медведь сел в самолет и помахал на прощание из иллюминатора.</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0" i="0" u="none" strike="noStrike" cap="none">
                <a:solidFill>
                  <a:srgbClr val="000000"/>
                </a:solidFill>
                <a:latin typeface="Arial"/>
                <a:ea typeface="Arial"/>
                <a:cs typeface="Arial"/>
                <a:sym typeface="Arial"/>
              </a:rPr>
              <a:t>Нарисуйте две линии как взлетные полосы.</a:t>
            </a:r>
            <a:endParaRPr sz="2000" b="0" i="0" u="none" strike="noStrike" cap="none">
              <a:solidFill>
                <a:srgbClr val="000000"/>
              </a:solidFill>
              <a:latin typeface="Arial"/>
              <a:ea typeface="Arial"/>
              <a:cs typeface="Arial"/>
              <a:sym typeface="Arial"/>
            </a:endParaRPr>
          </a:p>
        </p:txBody>
      </p:sp>
      <p:pic>
        <p:nvPicPr>
          <p:cNvPr id="348" name="Google Shape;348;g9e40148c1d_0_57"/>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pic>
        <p:nvPicPr>
          <p:cNvPr id="354" name="Google Shape;354;g9e40148c1d_0_93"/>
          <p:cNvPicPr preferRelativeResize="0"/>
          <p:nvPr/>
        </p:nvPicPr>
        <p:blipFill rotWithShape="1">
          <a:blip r:embed="rId3">
            <a:alphaModFix/>
          </a:blip>
          <a:srcRect l="16915" t="28081" r="74761" b="30942"/>
          <a:stretch/>
        </p:blipFill>
        <p:spPr>
          <a:xfrm>
            <a:off x="3808701" y="1829150"/>
            <a:ext cx="1626900" cy="4337970"/>
          </a:xfrm>
          <a:prstGeom prst="rect">
            <a:avLst/>
          </a:prstGeom>
          <a:noFill/>
          <a:ln>
            <a:noFill/>
          </a:ln>
        </p:spPr>
      </p:pic>
      <p:sp>
        <p:nvSpPr>
          <p:cNvPr id="355" name="Google Shape;355;g9e40148c1d_0_93"/>
          <p:cNvSpPr txBox="1"/>
          <p:nvPr/>
        </p:nvSpPr>
        <p:spPr>
          <a:xfrm>
            <a:off x="5689600" y="2731121"/>
            <a:ext cx="5455920" cy="253402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1800" b="1" i="0" u="none" strike="noStrike" cap="none">
                <a:solidFill>
                  <a:srgbClr val="000000"/>
                </a:solidFill>
                <a:latin typeface="Arial"/>
                <a:ea typeface="Arial"/>
                <a:cs typeface="Arial"/>
                <a:sym typeface="Arial"/>
              </a:rPr>
              <a:t>После того как самолет поднялся в высь, Друг Медведь немного задрожал от страха, ведь он летел первый раз. Однако вскоре он крепко уснул. </a:t>
            </a:r>
            <a:endParaRPr sz="18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1800" b="0" i="0" u="none" strike="noStrike" cap="none">
                <a:solidFill>
                  <a:srgbClr val="000000"/>
                </a:solidFill>
                <a:latin typeface="Arial"/>
                <a:ea typeface="Arial"/>
                <a:cs typeface="Arial"/>
                <a:sym typeface="Arial"/>
              </a:rPr>
              <a:t>Постучите кончиками пальцев, словно Друг Медведь дрожит.</a:t>
            </a:r>
            <a:endParaRPr sz="1800" b="0" i="0" u="none" strike="noStrike" cap="none">
              <a:solidFill>
                <a:srgbClr val="000000"/>
              </a:solidFill>
              <a:latin typeface="Arial"/>
              <a:ea typeface="Arial"/>
              <a:cs typeface="Arial"/>
              <a:sym typeface="Arial"/>
            </a:endParaRPr>
          </a:p>
        </p:txBody>
      </p:sp>
      <p:pic>
        <p:nvPicPr>
          <p:cNvPr id="356" name="Google Shape;356;g9e40148c1d_0_93"/>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361"/>
        <p:cNvGrpSpPr/>
        <p:nvPr/>
      </p:nvGrpSpPr>
      <p:grpSpPr>
        <a:xfrm>
          <a:off x="0" y="0"/>
          <a:ext cx="0" cy="0"/>
          <a:chOff x="0" y="0"/>
          <a:chExt cx="0" cy="0"/>
        </a:xfrm>
      </p:grpSpPr>
      <p:pic>
        <p:nvPicPr>
          <p:cNvPr id="362" name="Google Shape;362;g9e40148c1d_0_88"/>
          <p:cNvPicPr preferRelativeResize="0"/>
          <p:nvPr/>
        </p:nvPicPr>
        <p:blipFill rotWithShape="1">
          <a:blip r:embed="rId3">
            <a:alphaModFix/>
          </a:blip>
          <a:srcRect l="43489" t="32155" r="48612" b="32815"/>
          <a:stretch/>
        </p:blipFill>
        <p:spPr>
          <a:xfrm>
            <a:off x="3814085" y="1890151"/>
            <a:ext cx="1458955" cy="3504810"/>
          </a:xfrm>
          <a:prstGeom prst="rect">
            <a:avLst/>
          </a:prstGeom>
          <a:noFill/>
          <a:ln>
            <a:noFill/>
          </a:ln>
        </p:spPr>
      </p:pic>
      <p:sp>
        <p:nvSpPr>
          <p:cNvPr id="363" name="Google Shape;363;g9e40148c1d_0_88"/>
          <p:cNvSpPr txBox="1"/>
          <p:nvPr/>
        </p:nvSpPr>
        <p:spPr>
          <a:xfrm>
            <a:off x="5496560" y="2742774"/>
            <a:ext cx="5374640" cy="234365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Через 24 часа Друг Медведь проснулся в тот момент, когда самолет мягко опустился на посадочную полосу Таллиннского аэропорта. </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0" i="0" u="none" strike="noStrike" cap="none">
                <a:solidFill>
                  <a:srgbClr val="000000"/>
                </a:solidFill>
                <a:latin typeface="Arial"/>
                <a:ea typeface="Arial"/>
                <a:cs typeface="Arial"/>
                <a:sym typeface="Arial"/>
              </a:rPr>
              <a:t>Нарисуйте на спине посадочную полосу.</a:t>
            </a:r>
            <a:endParaRPr sz="2000" b="0" i="0" u="none" strike="noStrike" cap="none">
              <a:solidFill>
                <a:srgbClr val="000000"/>
              </a:solidFill>
              <a:latin typeface="Arial"/>
              <a:ea typeface="Arial"/>
              <a:cs typeface="Arial"/>
              <a:sym typeface="Arial"/>
            </a:endParaRPr>
          </a:p>
        </p:txBody>
      </p:sp>
      <p:pic>
        <p:nvPicPr>
          <p:cNvPr id="364" name="Google Shape;364;g9e40148c1d_0_88"/>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369"/>
        <p:cNvGrpSpPr/>
        <p:nvPr/>
      </p:nvGrpSpPr>
      <p:grpSpPr>
        <a:xfrm>
          <a:off x="0" y="0"/>
          <a:ext cx="0" cy="0"/>
          <a:chOff x="0" y="0"/>
          <a:chExt cx="0" cy="0"/>
        </a:xfrm>
      </p:grpSpPr>
      <p:pic>
        <p:nvPicPr>
          <p:cNvPr id="370" name="Google Shape;370;g9e40148c1d_0_101"/>
          <p:cNvPicPr preferRelativeResize="0"/>
          <p:nvPr/>
        </p:nvPicPr>
        <p:blipFill rotWithShape="1">
          <a:blip r:embed="rId3">
            <a:alphaModFix/>
          </a:blip>
          <a:srcRect l="16491" t="28554" r="75083" b="33480"/>
          <a:stretch/>
        </p:blipFill>
        <p:spPr>
          <a:xfrm>
            <a:off x="2936527" y="2170673"/>
            <a:ext cx="1584674" cy="3868241"/>
          </a:xfrm>
          <a:prstGeom prst="rect">
            <a:avLst/>
          </a:prstGeom>
          <a:noFill/>
          <a:ln>
            <a:noFill/>
          </a:ln>
        </p:spPr>
      </p:pic>
      <p:sp>
        <p:nvSpPr>
          <p:cNvPr id="371" name="Google Shape;371;g9e40148c1d_0_101"/>
          <p:cNvSpPr txBox="1"/>
          <p:nvPr/>
        </p:nvSpPr>
        <p:spPr>
          <a:xfrm>
            <a:off x="5140960" y="2702134"/>
            <a:ext cx="5892800" cy="2805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Многие дети пришли в аэропорт встречать Друга Медведя в Эстонию. Когда Друг Медведь вышел из самолета, все дети аплодировали. </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0" i="0" u="none" strike="noStrike" cap="none">
                <a:solidFill>
                  <a:srgbClr val="000000"/>
                </a:solidFill>
                <a:latin typeface="Arial"/>
                <a:ea typeface="Arial"/>
                <a:cs typeface="Arial"/>
                <a:sym typeface="Arial"/>
              </a:rPr>
              <a:t>Совершите небольшие постукивания по спине, словно дети хлопают.</a:t>
            </a:r>
            <a:endParaRPr sz="2000" b="0" i="0" u="none" strike="noStrike" cap="none">
              <a:solidFill>
                <a:srgbClr val="000000"/>
              </a:solidFill>
              <a:latin typeface="Arial"/>
              <a:ea typeface="Arial"/>
              <a:cs typeface="Arial"/>
              <a:sym typeface="Arial"/>
            </a:endParaRPr>
          </a:p>
        </p:txBody>
      </p:sp>
      <p:pic>
        <p:nvPicPr>
          <p:cNvPr id="372" name="Google Shape;372;g9e40148c1d_0_101"/>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377"/>
        <p:cNvGrpSpPr/>
        <p:nvPr/>
      </p:nvGrpSpPr>
      <p:grpSpPr>
        <a:xfrm>
          <a:off x="0" y="0"/>
          <a:ext cx="0" cy="0"/>
          <a:chOff x="0" y="0"/>
          <a:chExt cx="0" cy="0"/>
        </a:xfrm>
      </p:grpSpPr>
      <p:pic>
        <p:nvPicPr>
          <p:cNvPr id="378" name="Google Shape;378;g9e40148c1d_0_83"/>
          <p:cNvPicPr preferRelativeResize="0"/>
          <p:nvPr/>
        </p:nvPicPr>
        <p:blipFill rotWithShape="1">
          <a:blip r:embed="rId3">
            <a:alphaModFix/>
          </a:blip>
          <a:srcRect l="42726" t="27612" r="48204" b="33843"/>
          <a:stretch/>
        </p:blipFill>
        <p:spPr>
          <a:xfrm>
            <a:off x="2699058" y="2223075"/>
            <a:ext cx="1598622" cy="3679885"/>
          </a:xfrm>
          <a:prstGeom prst="rect">
            <a:avLst/>
          </a:prstGeom>
          <a:noFill/>
          <a:ln>
            <a:noFill/>
          </a:ln>
        </p:spPr>
      </p:pic>
      <p:sp>
        <p:nvSpPr>
          <p:cNvPr id="379" name="Google Shape;379;g9e40148c1d_0_83"/>
          <p:cNvSpPr txBox="1"/>
          <p:nvPr/>
        </p:nvSpPr>
        <p:spPr>
          <a:xfrm>
            <a:off x="4836160" y="2559894"/>
            <a:ext cx="5852160" cy="2805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ru-RU" sz="2000" b="1" i="0" u="none" strike="noStrike" cap="none">
                <a:solidFill>
                  <a:srgbClr val="000000"/>
                </a:solidFill>
                <a:latin typeface="Arial"/>
                <a:ea typeface="Arial"/>
                <a:cs typeface="Arial"/>
                <a:sym typeface="Arial"/>
              </a:rPr>
              <a:t>Друг Медведь радостно помахал всем детям и с удовольствием показал вещи в своих чемоданах – зеленом, оранжевом и синем.</a:t>
            </a:r>
            <a:endParaRPr sz="20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None/>
            </a:pPr>
            <a:r>
              <a:rPr lang="ru-RU" sz="2000" b="0" i="0" u="none" strike="noStrike" cap="none">
                <a:solidFill>
                  <a:srgbClr val="000000"/>
                </a:solidFill>
                <a:latin typeface="Arial"/>
                <a:ea typeface="Arial"/>
                <a:cs typeface="Arial"/>
                <a:sym typeface="Arial"/>
              </a:rPr>
              <a:t>Нарисуйте две линии вниз, словно Друг Медведь открывает чемодан.</a:t>
            </a:r>
            <a:endParaRPr sz="2000" b="0" i="0" u="none" strike="noStrike" cap="none">
              <a:solidFill>
                <a:srgbClr val="000000"/>
              </a:solidFill>
              <a:latin typeface="Arial"/>
              <a:ea typeface="Arial"/>
              <a:cs typeface="Arial"/>
              <a:sym typeface="Arial"/>
            </a:endParaRPr>
          </a:p>
        </p:txBody>
      </p:sp>
      <p:pic>
        <p:nvPicPr>
          <p:cNvPr id="380" name="Google Shape;380;g9e40148c1d_0_83"/>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385"/>
        <p:cNvGrpSpPr/>
        <p:nvPr/>
      </p:nvGrpSpPr>
      <p:grpSpPr>
        <a:xfrm>
          <a:off x="0" y="0"/>
          <a:ext cx="0" cy="0"/>
          <a:chOff x="0" y="0"/>
          <a:chExt cx="0" cy="0"/>
        </a:xfrm>
      </p:grpSpPr>
      <p:sp>
        <p:nvSpPr>
          <p:cNvPr id="386" name="Google Shape;386;g92c6d11acb_0_56"/>
          <p:cNvSpPr txBox="1"/>
          <p:nvPr/>
        </p:nvSpPr>
        <p:spPr>
          <a:xfrm>
            <a:off x="362310" y="1979014"/>
            <a:ext cx="7207498" cy="394426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2300" b="1" i="0" u="none" strike="noStrike" cap="none" dirty="0">
                <a:solidFill>
                  <a:srgbClr val="000000"/>
                </a:solidFill>
                <a:latin typeface="Arial"/>
                <a:ea typeface="Arial"/>
                <a:cs typeface="Arial"/>
                <a:sym typeface="Arial"/>
              </a:rPr>
              <a:t>Обсуждение</a:t>
            </a:r>
            <a:endParaRPr sz="23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3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300" b="0" i="0" u="none" strike="noStrike" cap="none" dirty="0">
                <a:solidFill>
                  <a:srgbClr val="000000"/>
                </a:solidFill>
                <a:latin typeface="Arial"/>
                <a:ea typeface="Arial"/>
                <a:cs typeface="Arial"/>
                <a:sym typeface="Arial"/>
              </a:rPr>
              <a:t>По методике в пары ставят дете</a:t>
            </a:r>
            <a:r>
              <a:rPr lang="ru-RU" sz="2300" dirty="0"/>
              <a:t>й, которые обычно много не общаются в классе друг с другом.</a:t>
            </a:r>
            <a:r>
              <a:rPr lang="ru-RU" sz="2300" b="0" i="0" u="none" strike="noStrike" cap="none" dirty="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ts val="3200"/>
              <a:buFont typeface="Arial"/>
              <a:buNone/>
            </a:pPr>
            <a:r>
              <a:rPr lang="ru-RU" sz="2300" dirty="0"/>
              <a:t>Как Вы думаете, </a:t>
            </a:r>
            <a:r>
              <a:rPr lang="ru-RU" sz="2300" b="0" i="0" u="none" strike="noStrike" cap="none" dirty="0">
                <a:solidFill>
                  <a:srgbClr val="000000"/>
                </a:solidFill>
                <a:latin typeface="Arial"/>
                <a:ea typeface="Arial"/>
                <a:cs typeface="Arial"/>
                <a:sym typeface="Arial"/>
              </a:rPr>
              <a:t>почему это более эффективно для применения программы?</a:t>
            </a:r>
            <a:endParaRPr sz="23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3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300" b="0" i="0" u="none" strike="noStrike" cap="none" dirty="0">
                <a:solidFill>
                  <a:srgbClr val="000000"/>
                </a:solidFill>
                <a:latin typeface="Arial"/>
                <a:ea typeface="Arial"/>
                <a:cs typeface="Arial"/>
                <a:sym typeface="Arial"/>
              </a:rPr>
              <a:t>Можете ли вы выполнять такое упражнение с детьми дома </a:t>
            </a:r>
            <a:r>
              <a:rPr lang="ru-RU" sz="2300" b="0" i="0" u="none" strike="noStrike" cap="none" dirty="0">
                <a:solidFill>
                  <a:schemeClr val="dk1"/>
                </a:solidFill>
                <a:latin typeface="Arial"/>
                <a:ea typeface="Arial"/>
                <a:cs typeface="Arial"/>
                <a:sym typeface="Arial"/>
              </a:rPr>
              <a:t>(рисунки, стихи, песни, прогноз погоды, счет, буквы)?</a:t>
            </a:r>
            <a:endParaRPr sz="23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1800" b="0" i="0" u="none" strike="noStrike" cap="none" dirty="0">
              <a:solidFill>
                <a:srgbClr val="002060"/>
              </a:solidFill>
              <a:latin typeface="Arial"/>
              <a:ea typeface="Arial"/>
              <a:cs typeface="Arial"/>
              <a:sym typeface="Arial"/>
            </a:endParaRPr>
          </a:p>
        </p:txBody>
      </p:sp>
      <p:pic>
        <p:nvPicPr>
          <p:cNvPr id="387" name="Google Shape;387;g92c6d11acb_0_56"/>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5" name="Google Shape;567;p30">
            <a:extLst>
              <a:ext uri="{FF2B5EF4-FFF2-40B4-BE49-F238E27FC236}">
                <a16:creationId xmlns:a16="http://schemas.microsoft.com/office/drawing/2014/main" id="{FA1A3D2D-34E6-48F3-B133-4470836B3B26}"/>
              </a:ext>
            </a:extLst>
          </p:cNvPr>
          <p:cNvPicPr preferRelativeResize="0"/>
          <p:nvPr/>
        </p:nvPicPr>
        <p:blipFill rotWithShape="1">
          <a:blip r:embed="rId4">
            <a:alphaModFix/>
          </a:blip>
          <a:srcRect/>
          <a:stretch/>
        </p:blipFill>
        <p:spPr>
          <a:xfrm>
            <a:off x="7798307" y="1858244"/>
            <a:ext cx="4031383" cy="3748238"/>
          </a:xfrm>
          <a:prstGeom prst="rect">
            <a:avLst/>
          </a:prstGeom>
          <a:noFill/>
          <a:ln>
            <a:noFill/>
          </a:ln>
        </p:spPr>
      </p:pic>
      <p:sp>
        <p:nvSpPr>
          <p:cNvPr id="7" name="TextBox 6">
            <a:extLst>
              <a:ext uri="{FF2B5EF4-FFF2-40B4-BE49-F238E27FC236}">
                <a16:creationId xmlns:a16="http://schemas.microsoft.com/office/drawing/2014/main" id="{9A8B77B5-85DC-41F3-9296-665920D4C3C4}"/>
              </a:ext>
            </a:extLst>
          </p:cNvPr>
          <p:cNvSpPr txBox="1"/>
          <p:nvPr/>
        </p:nvSpPr>
        <p:spPr>
          <a:xfrm>
            <a:off x="5896155" y="5634783"/>
            <a:ext cx="6098874" cy="997645"/>
          </a:xfrm>
          <a:prstGeom prst="rect">
            <a:avLst/>
          </a:prstGeom>
          <a:noFill/>
        </p:spPr>
        <p:txBody>
          <a:bodyPr wrap="square">
            <a:spAutoFit/>
          </a:bodyPr>
          <a:lstStyle/>
          <a:p>
            <a:pPr algn="just">
              <a:lnSpc>
                <a:spcPct val="107000"/>
              </a:lnSpc>
              <a:spcAft>
                <a:spcPts val="800"/>
              </a:spcAft>
            </a:pPr>
            <a:r>
              <a:rPr lang="ru-RU" sz="1400" dirty="0">
                <a:effectLst/>
                <a:latin typeface="Arial" panose="020B0604020202020204" pitchFamily="34" charset="0"/>
                <a:ea typeface="Calibri" panose="020F0502020204030204" pitchFamily="34" charset="0"/>
                <a:cs typeface="Arial" panose="020B0604020202020204" pitchFamily="34" charset="0"/>
              </a:rPr>
              <a:t>Если ребенок не хочет выполнять это задание, он может рисовать историю на спине учительского Друга Медведя или в воздухе. Как правило, через некоторое время все дети рады выполнять эти задания вместе.</a:t>
            </a:r>
            <a:endParaRPr lang="et-EE" sz="14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9e40148c1d_0_5"/>
          <p:cNvSpPr txBox="1">
            <a:spLocks noGrp="1"/>
          </p:cNvSpPr>
          <p:nvPr>
            <p:ph type="title"/>
          </p:nvPr>
        </p:nvSpPr>
        <p:spPr>
          <a:xfrm>
            <a:off x="2401650" y="3047524"/>
            <a:ext cx="8362200" cy="1046955"/>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sz="2200" dirty="0">
                <a:solidFill>
                  <a:schemeClr val="dk1"/>
                </a:solidFill>
              </a:rPr>
              <a:t>СЕМЬ СОВЕТОВ РОДИТЕЛЮ</a:t>
            </a:r>
            <a:br>
              <a:rPr lang="ru-RU" sz="2200" dirty="0">
                <a:solidFill>
                  <a:schemeClr val="dk1"/>
                </a:solidFill>
              </a:rPr>
            </a:br>
            <a:r>
              <a:rPr lang="ru-RU" sz="2200" dirty="0">
                <a:solidFill>
                  <a:schemeClr val="dk1"/>
                </a:solidFill>
              </a:rPr>
              <a:t>ПО ПРОГРАММЕ «ОСВОБОДИМСЯ ОТ ТРАВЛИ!»</a:t>
            </a:r>
            <a:endParaRPr sz="2200" dirty="0">
              <a:solidFill>
                <a:schemeClr val="dk1"/>
              </a:solidFill>
            </a:endParaRPr>
          </a:p>
          <a:p>
            <a:pPr marL="0" lvl="0" indent="0" algn="l" rtl="0">
              <a:lnSpc>
                <a:spcPct val="100000"/>
              </a:lnSpc>
              <a:spcBef>
                <a:spcPts val="0"/>
              </a:spcBef>
              <a:spcAft>
                <a:spcPts val="0"/>
              </a:spcAft>
              <a:buSzPts val="3200"/>
              <a:buNone/>
            </a:pPr>
            <a:endParaRPr sz="2200" dirty="0">
              <a:solidFill>
                <a:schemeClr val="dk1"/>
              </a:solidFill>
            </a:endParaRPr>
          </a:p>
        </p:txBody>
      </p:sp>
      <p:pic>
        <p:nvPicPr>
          <p:cNvPr id="395" name="Google Shape;395;g9e40148c1d_0_5"/>
          <p:cNvPicPr preferRelativeResize="0"/>
          <p:nvPr/>
        </p:nvPicPr>
        <p:blipFill rotWithShape="1">
          <a:blip r:embed="rId3">
            <a:alphaModFix/>
          </a:blip>
          <a:srcRect/>
          <a:stretch/>
        </p:blipFill>
        <p:spPr>
          <a:xfrm>
            <a:off x="0" y="0"/>
            <a:ext cx="12192000" cy="149383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00"/>
        <p:cNvGrpSpPr/>
        <p:nvPr/>
      </p:nvGrpSpPr>
      <p:grpSpPr>
        <a:xfrm>
          <a:off x="0" y="0"/>
          <a:ext cx="0" cy="0"/>
          <a:chOff x="0" y="0"/>
          <a:chExt cx="0" cy="0"/>
        </a:xfrm>
      </p:grpSpPr>
      <p:sp>
        <p:nvSpPr>
          <p:cNvPr id="401" name="Google Shape;401;ga0ec2b0205_0_56"/>
          <p:cNvSpPr txBox="1"/>
          <p:nvPr/>
        </p:nvSpPr>
        <p:spPr>
          <a:xfrm>
            <a:off x="4294862" y="2447999"/>
            <a:ext cx="7344300" cy="3686137"/>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800"/>
              <a:buFont typeface="Arial"/>
              <a:buNone/>
            </a:pPr>
            <a:r>
              <a:rPr lang="ru-RU" sz="2600" b="1" i="0" u="none" strike="noStrike" cap="none" dirty="0">
                <a:solidFill>
                  <a:srgbClr val="000000"/>
                </a:solidFill>
                <a:latin typeface="Arial"/>
                <a:ea typeface="Arial"/>
                <a:cs typeface="Arial"/>
                <a:sym typeface="Arial"/>
              </a:rPr>
              <a:t>Семь советов родителю</a:t>
            </a:r>
            <a:endParaRPr sz="2600" b="1" i="0" u="none" strike="noStrike" cap="none" dirty="0">
              <a:solidFill>
                <a:srgbClr val="000000"/>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800"/>
              <a:buFont typeface="Arial"/>
              <a:buNone/>
            </a:pP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dirty="0">
                <a:solidFill>
                  <a:srgbClr val="000000"/>
                </a:solidFill>
                <a:latin typeface="Arial"/>
                <a:ea typeface="Arial"/>
                <a:cs typeface="Arial"/>
                <a:sym typeface="Arial"/>
              </a:rPr>
              <a:t>Упражнение: </a:t>
            </a:r>
            <a:r>
              <a:rPr lang="ru-RU" sz="1900" b="0" i="0" u="none" strike="noStrike" cap="none" dirty="0">
                <a:solidFill>
                  <a:srgbClr val="000000"/>
                </a:solidFill>
                <a:latin typeface="Arial"/>
                <a:ea typeface="Arial"/>
                <a:cs typeface="Arial"/>
                <a:sym typeface="Arial"/>
              </a:rPr>
              <a:t>Родители делятся на пять групп.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Путем жребия каждая группа получает один совет.</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Задача родителей – обсудить доставшийся им совет. </a:t>
            </a: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Что они думают об этом совете, как они уже руководствуются им, что в этой области можно еще улучшить в школе?</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После выполнения задания в группах можно обсудить в расширенном составе, полон ли список советов, не нужно ли в него добавить еще какой-то пункт.</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pic>
        <p:nvPicPr>
          <p:cNvPr id="402" name="Google Shape;402;ga0ec2b0205_0_56"/>
          <p:cNvPicPr preferRelativeResize="0"/>
          <p:nvPr/>
        </p:nvPicPr>
        <p:blipFill rotWithShape="1">
          <a:blip r:embed="rId3">
            <a:alphaModFix/>
          </a:blip>
          <a:srcRect/>
          <a:stretch/>
        </p:blipFill>
        <p:spPr>
          <a:xfrm>
            <a:off x="0" y="0"/>
            <a:ext cx="12192000" cy="1493837"/>
          </a:xfrm>
          <a:prstGeom prst="rect">
            <a:avLst/>
          </a:prstGeom>
          <a:noFill/>
          <a:ln>
            <a:noFill/>
          </a:ln>
        </p:spPr>
      </p:pic>
      <p:sp>
        <p:nvSpPr>
          <p:cNvPr id="403" name="Google Shape;403;ga0ec2b0205_0_56"/>
          <p:cNvSpPr/>
          <p:nvPr/>
        </p:nvSpPr>
        <p:spPr>
          <a:xfrm>
            <a:off x="8945507" y="152400"/>
            <a:ext cx="2457330" cy="214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u-RU" sz="1200" b="1" i="0" u="none" strike="noStrike" cap="none">
                <a:solidFill>
                  <a:srgbClr val="000000"/>
                </a:solidFill>
                <a:latin typeface="Arial"/>
                <a:ea typeface="Arial"/>
                <a:cs typeface="Arial"/>
                <a:sym typeface="Arial"/>
              </a:rPr>
              <a:t>Первый вариант: </a:t>
            </a:r>
            <a:r>
              <a:rPr lang="ru-RU" sz="1200" b="0" i="0" u="none" strike="noStrike" cap="none">
                <a:solidFill>
                  <a:srgbClr val="000000"/>
                </a:solidFill>
                <a:latin typeface="Arial"/>
                <a:ea typeface="Arial"/>
                <a:cs typeface="Arial"/>
                <a:sym typeface="Arial"/>
              </a:rPr>
              <a:t>ознакомить родителей с советами программы «Освободимся от травли!» при помощи плаката и провести обсуждение.</a:t>
            </a:r>
            <a:endParaRPr sz="1200" b="0" i="0" u="none" strike="noStrike" cap="none">
              <a:solidFill>
                <a:srgbClr val="000000"/>
              </a:solidFill>
              <a:latin typeface="Arial"/>
              <a:ea typeface="Arial"/>
              <a:cs typeface="Arial"/>
              <a:sym typeface="Arial"/>
            </a:endParaRPr>
          </a:p>
        </p:txBody>
      </p:sp>
      <p:sp>
        <p:nvSpPr>
          <p:cNvPr id="8" name="Google Shape;402;ga0ec2b0205_0_56">
            <a:extLst>
              <a:ext uri="{FF2B5EF4-FFF2-40B4-BE49-F238E27FC236}">
                <a16:creationId xmlns:a16="http://schemas.microsoft.com/office/drawing/2014/main" id="{1392CC6E-F2C6-48D2-9F78-89899167B58C}"/>
              </a:ext>
            </a:extLst>
          </p:cNvPr>
          <p:cNvSpPr txBox="1"/>
          <p:nvPr/>
        </p:nvSpPr>
        <p:spPr>
          <a:xfrm>
            <a:off x="107676" y="6050855"/>
            <a:ext cx="3541253" cy="487968"/>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800"/>
              <a:buFont typeface="Arial"/>
              <a:buNone/>
            </a:pPr>
            <a:r>
              <a:rPr lang="ru-RU" sz="1200" b="1" i="0" u="none" strike="noStrike" cap="none" dirty="0">
                <a:solidFill>
                  <a:srgbClr val="000000"/>
                </a:solidFill>
                <a:latin typeface="Arial"/>
                <a:ea typeface="Arial"/>
                <a:cs typeface="Arial"/>
                <a:sym typeface="Arial"/>
              </a:rPr>
              <a:t>Плакат </a:t>
            </a:r>
            <a:r>
              <a:rPr lang="ru-RU" sz="1200" b="1" dirty="0"/>
              <a:t>можно скачать на сайте программы</a:t>
            </a:r>
            <a:endParaRPr sz="12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71A5D56-5BDD-4964-84A6-7A4675C77D5A}"/>
              </a:ext>
            </a:extLst>
          </p:cNvPr>
          <p:cNvPicPr>
            <a:picLocks noChangeAspect="1"/>
          </p:cNvPicPr>
          <p:nvPr/>
        </p:nvPicPr>
        <p:blipFill rotWithShape="1">
          <a:blip r:embed="rId4"/>
          <a:srcRect l="36333" t="17765" r="37000" b="9521"/>
          <a:stretch/>
        </p:blipFill>
        <p:spPr>
          <a:xfrm>
            <a:off x="602089" y="1585104"/>
            <a:ext cx="3082774" cy="446575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12;ga0ec2b0205_0_80">
            <a:extLst>
              <a:ext uri="{FF2B5EF4-FFF2-40B4-BE49-F238E27FC236}">
                <a16:creationId xmlns:a16="http://schemas.microsoft.com/office/drawing/2014/main" id="{E1CCE9D5-F609-4C09-B7A8-914A53CB7973}"/>
              </a:ext>
            </a:extLst>
          </p:cNvPr>
          <p:cNvPicPr preferRelativeResize="0"/>
          <p:nvPr/>
        </p:nvPicPr>
        <p:blipFill rotWithShape="1">
          <a:blip r:embed="rId2">
            <a:alphaModFix/>
          </a:blip>
          <a:srcRect/>
          <a:stretch/>
        </p:blipFill>
        <p:spPr>
          <a:xfrm>
            <a:off x="0" y="0"/>
            <a:ext cx="12192000" cy="1493837"/>
          </a:xfrm>
          <a:prstGeom prst="rect">
            <a:avLst/>
          </a:prstGeom>
          <a:noFill/>
          <a:ln>
            <a:noFill/>
          </a:ln>
        </p:spPr>
      </p:pic>
      <p:pic>
        <p:nvPicPr>
          <p:cNvPr id="3" name="Picture 2">
            <a:extLst>
              <a:ext uri="{FF2B5EF4-FFF2-40B4-BE49-F238E27FC236}">
                <a16:creationId xmlns:a16="http://schemas.microsoft.com/office/drawing/2014/main" id="{3D48FD33-7FA7-47CB-A17A-2FC0DE9D1A36}"/>
              </a:ext>
            </a:extLst>
          </p:cNvPr>
          <p:cNvPicPr>
            <a:picLocks noChangeAspect="1"/>
          </p:cNvPicPr>
          <p:nvPr/>
        </p:nvPicPr>
        <p:blipFill rotWithShape="1">
          <a:blip r:embed="rId3"/>
          <a:srcRect t="11547" b="5021"/>
          <a:stretch/>
        </p:blipFill>
        <p:spPr>
          <a:xfrm>
            <a:off x="2015028" y="2423604"/>
            <a:ext cx="6734636" cy="4127625"/>
          </a:xfrm>
          <a:prstGeom prst="rect">
            <a:avLst/>
          </a:prstGeom>
        </p:spPr>
      </p:pic>
      <p:sp>
        <p:nvSpPr>
          <p:cNvPr id="5" name="Google Shape;413;ga0ec2b0205_0_80">
            <a:extLst>
              <a:ext uri="{FF2B5EF4-FFF2-40B4-BE49-F238E27FC236}">
                <a16:creationId xmlns:a16="http://schemas.microsoft.com/office/drawing/2014/main" id="{288BE1C4-1A5A-4082-BAB7-4805CC8EE694}"/>
              </a:ext>
            </a:extLst>
          </p:cNvPr>
          <p:cNvSpPr/>
          <p:nvPr/>
        </p:nvSpPr>
        <p:spPr>
          <a:xfrm>
            <a:off x="8374847" y="1084570"/>
            <a:ext cx="2685900" cy="234443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ru-RU" sz="1200" b="1" i="0" u="none" strike="noStrike" cap="none" dirty="0">
                <a:solidFill>
                  <a:srgbClr val="000000"/>
                </a:solidFill>
                <a:latin typeface="Arial"/>
                <a:ea typeface="Arial"/>
                <a:cs typeface="Arial"/>
                <a:sym typeface="Arial"/>
              </a:rPr>
              <a:t>Второй вариант: </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ru-RU" sz="1200" b="0" i="0" u="none" strike="noStrike" cap="none" dirty="0">
                <a:solidFill>
                  <a:srgbClr val="000000"/>
                </a:solidFill>
                <a:latin typeface="Arial"/>
                <a:ea typeface="Arial"/>
                <a:cs typeface="Arial"/>
                <a:sym typeface="Arial"/>
              </a:rPr>
              <a:t>ознакомить родителей с советами при помощи тематических карточек, диалоговых карт и других методических инструментов программы «Освободимся от травли!»</a:t>
            </a:r>
            <a:endParaRPr sz="1200" b="0" i="0" u="none" strike="noStrike" cap="none" dirty="0">
              <a:solidFill>
                <a:srgbClr val="000000"/>
              </a:solidFill>
              <a:latin typeface="Arial"/>
              <a:ea typeface="Arial"/>
              <a:cs typeface="Arial"/>
              <a:sym typeface="Arial"/>
            </a:endParaRPr>
          </a:p>
        </p:txBody>
      </p:sp>
      <p:pic>
        <p:nvPicPr>
          <p:cNvPr id="6" name="Google Shape;405;ga0ec2b0205_0_56">
            <a:extLst>
              <a:ext uri="{FF2B5EF4-FFF2-40B4-BE49-F238E27FC236}">
                <a16:creationId xmlns:a16="http://schemas.microsoft.com/office/drawing/2014/main" id="{06169F8E-0902-44EC-B82B-1C91A62AB8AA}"/>
              </a:ext>
            </a:extLst>
          </p:cNvPr>
          <p:cNvPicPr preferRelativeResize="0"/>
          <p:nvPr/>
        </p:nvPicPr>
        <p:blipFill rotWithShape="1">
          <a:blip r:embed="rId4">
            <a:alphaModFix/>
          </a:blip>
          <a:srcRect/>
          <a:stretch/>
        </p:blipFill>
        <p:spPr>
          <a:xfrm>
            <a:off x="500837" y="4728447"/>
            <a:ext cx="1514191" cy="1259328"/>
          </a:xfrm>
          <a:prstGeom prst="rect">
            <a:avLst/>
          </a:prstGeom>
          <a:noFill/>
          <a:ln>
            <a:noFill/>
          </a:ln>
        </p:spPr>
      </p:pic>
    </p:spTree>
    <p:extLst>
      <p:ext uri="{BB962C8B-B14F-4D97-AF65-F5344CB8AC3E}">
        <p14:creationId xmlns:p14="http://schemas.microsoft.com/office/powerpoint/2010/main" val="3950293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5"/>
        <p:cNvGrpSpPr/>
        <p:nvPr/>
      </p:nvGrpSpPr>
      <p:grpSpPr>
        <a:xfrm>
          <a:off x="0" y="0"/>
          <a:ext cx="0" cy="0"/>
          <a:chOff x="0" y="0"/>
          <a:chExt cx="0" cy="0"/>
        </a:xfrm>
      </p:grpSpPr>
      <p:sp>
        <p:nvSpPr>
          <p:cNvPr id="76" name="Google Shape;76;g926fe10a02_0_26"/>
          <p:cNvSpPr/>
          <p:nvPr/>
        </p:nvSpPr>
        <p:spPr>
          <a:xfrm>
            <a:off x="2682462" y="4502630"/>
            <a:ext cx="1165800" cy="419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sp>
        <p:nvSpPr>
          <p:cNvPr id="77" name="Google Shape;77;g926fe10a02_0_26"/>
          <p:cNvSpPr/>
          <p:nvPr/>
        </p:nvSpPr>
        <p:spPr>
          <a:xfrm>
            <a:off x="7534792" y="4411729"/>
            <a:ext cx="807894" cy="510001"/>
          </a:xfrm>
          <a:prstGeom prst="right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sp>
        <p:nvSpPr>
          <p:cNvPr id="78" name="Google Shape;78;g926fe10a02_0_26"/>
          <p:cNvSpPr/>
          <p:nvPr/>
        </p:nvSpPr>
        <p:spPr>
          <a:xfrm>
            <a:off x="508000" y="1778439"/>
            <a:ext cx="10744579" cy="651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ru-RU" sz="1400" b="1" i="0" u="none" strike="noStrike" cap="none">
                <a:solidFill>
                  <a:srgbClr val="000000"/>
                </a:solidFill>
                <a:latin typeface="Arial"/>
                <a:ea typeface="Arial"/>
                <a:cs typeface="Arial"/>
                <a:sym typeface="Arial"/>
              </a:rPr>
              <a:t>В начале родительского собрания по программе «Освободимся от травли!» рекомендуется сыграть в пару игр по программе, предусмотренных для детей. Это сплотит родителей, побудит их общаться с присутствующими и хорошо провести время вместе.</a:t>
            </a:r>
            <a:endParaRPr sz="1400" b="1" i="0" u="none" strike="noStrike" cap="none">
              <a:solidFill>
                <a:srgbClr val="000000"/>
              </a:solidFill>
              <a:latin typeface="Arial"/>
              <a:ea typeface="Arial"/>
              <a:cs typeface="Arial"/>
              <a:sym typeface="Arial"/>
            </a:endParaRPr>
          </a:p>
        </p:txBody>
      </p:sp>
      <p:sp>
        <p:nvSpPr>
          <p:cNvPr id="79" name="Google Shape;79;g926fe10a02_0_26"/>
          <p:cNvSpPr txBox="1"/>
          <p:nvPr/>
        </p:nvSpPr>
        <p:spPr>
          <a:xfrm>
            <a:off x="8466151" y="5502700"/>
            <a:ext cx="3433856" cy="96922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ru-RU" sz="1200" b="1" i="0" u="none" strike="noStrike" cap="none" dirty="0">
                <a:solidFill>
                  <a:srgbClr val="000000"/>
                </a:solidFill>
                <a:latin typeface="Arial"/>
                <a:ea typeface="Arial"/>
                <a:cs typeface="Arial"/>
                <a:sym typeface="Arial"/>
              </a:rPr>
              <a:t>Плакат с играми из книги заданий «Освободимся от травли!» и книги «Вместе во дворе»  можно расспечатать или заказать </a:t>
            </a:r>
            <a:r>
              <a:rPr lang="ru-RU" sz="1200" b="1"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ЗДЕСЬ</a:t>
            </a:r>
            <a:r>
              <a:rPr lang="ru-RU" sz="1200" b="1" i="0" u="none" strike="noStrike" cap="none" dirty="0">
                <a:solidFill>
                  <a:srgbClr val="000000"/>
                </a:solidFill>
                <a:latin typeface="Arial"/>
                <a:ea typeface="Arial"/>
                <a:cs typeface="Arial"/>
                <a:sym typeface="Arial"/>
              </a:rPr>
              <a:t> </a:t>
            </a:r>
            <a:endParaRPr sz="1200" b="1" i="0" u="none" strike="noStrike" cap="none" dirty="0">
              <a:solidFill>
                <a:srgbClr val="000000"/>
              </a:solidFill>
              <a:latin typeface="Arial"/>
              <a:ea typeface="Arial"/>
              <a:cs typeface="Arial"/>
              <a:sym typeface="Arial"/>
            </a:endParaRPr>
          </a:p>
        </p:txBody>
      </p:sp>
      <p:pic>
        <p:nvPicPr>
          <p:cNvPr id="80" name="Google Shape;80;g926fe10a02_0_26"/>
          <p:cNvPicPr preferRelativeResize="0"/>
          <p:nvPr/>
        </p:nvPicPr>
        <p:blipFill rotWithShape="1">
          <a:blip r:embed="rId4">
            <a:alphaModFix/>
          </a:blip>
          <a:srcRect l="11370" t="29058" r="72750" b="41879"/>
          <a:stretch/>
        </p:blipFill>
        <p:spPr>
          <a:xfrm>
            <a:off x="250001" y="2707163"/>
            <a:ext cx="2970338" cy="3035617"/>
          </a:xfrm>
          <a:prstGeom prst="rect">
            <a:avLst/>
          </a:prstGeom>
          <a:noFill/>
          <a:ln>
            <a:noFill/>
          </a:ln>
        </p:spPr>
      </p:pic>
      <p:pic>
        <p:nvPicPr>
          <p:cNvPr id="83" name="Google Shape;83;g926fe10a02_0_26"/>
          <p:cNvPicPr preferRelativeResize="0"/>
          <p:nvPr/>
        </p:nvPicPr>
        <p:blipFill rotWithShape="1">
          <a:blip r:embed="rId5">
            <a:alphaModFix/>
          </a:blip>
          <a:srcRect/>
          <a:stretch/>
        </p:blipFill>
        <p:spPr>
          <a:xfrm>
            <a:off x="0" y="0"/>
            <a:ext cx="12192000" cy="1493837"/>
          </a:xfrm>
          <a:prstGeom prst="rect">
            <a:avLst/>
          </a:prstGeom>
          <a:noFill/>
          <a:ln>
            <a:noFill/>
          </a:ln>
        </p:spPr>
      </p:pic>
      <p:pic>
        <p:nvPicPr>
          <p:cNvPr id="2" name="Picture 1">
            <a:extLst>
              <a:ext uri="{FF2B5EF4-FFF2-40B4-BE49-F238E27FC236}">
                <a16:creationId xmlns:a16="http://schemas.microsoft.com/office/drawing/2014/main" id="{528B6C21-C761-4E4C-8A47-6D3A83BE873E}"/>
              </a:ext>
            </a:extLst>
          </p:cNvPr>
          <p:cNvPicPr>
            <a:picLocks noChangeAspect="1"/>
          </p:cNvPicPr>
          <p:nvPr/>
        </p:nvPicPr>
        <p:blipFill rotWithShape="1">
          <a:blip r:embed="rId6"/>
          <a:srcRect l="10378" t="21847" r="36770" b="5431"/>
          <a:stretch/>
        </p:blipFill>
        <p:spPr>
          <a:xfrm>
            <a:off x="3725850" y="2714941"/>
            <a:ext cx="4142186" cy="3027839"/>
          </a:xfrm>
          <a:prstGeom prst="rect">
            <a:avLst/>
          </a:prstGeom>
        </p:spPr>
      </p:pic>
      <p:pic>
        <p:nvPicPr>
          <p:cNvPr id="3" name="Picture 2">
            <a:extLst>
              <a:ext uri="{FF2B5EF4-FFF2-40B4-BE49-F238E27FC236}">
                <a16:creationId xmlns:a16="http://schemas.microsoft.com/office/drawing/2014/main" id="{00DB25B2-ED48-4ABE-A7B2-D11D958773F5}"/>
              </a:ext>
            </a:extLst>
          </p:cNvPr>
          <p:cNvPicPr>
            <a:picLocks noChangeAspect="1"/>
          </p:cNvPicPr>
          <p:nvPr/>
        </p:nvPicPr>
        <p:blipFill rotWithShape="1">
          <a:blip r:embed="rId7"/>
          <a:srcRect l="12907" t="20122" r="28227" b="3020"/>
          <a:stretch/>
        </p:blipFill>
        <p:spPr>
          <a:xfrm>
            <a:off x="8452262" y="2987562"/>
            <a:ext cx="3398097" cy="2356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Google Shape;421;ga0ec2b0205_0_93"/>
          <p:cNvSpPr txBox="1"/>
          <p:nvPr/>
        </p:nvSpPr>
        <p:spPr>
          <a:xfrm>
            <a:off x="5411008" y="3051556"/>
            <a:ext cx="6115163" cy="243484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2300" dirty="0"/>
              <a:t>Р</a:t>
            </a:r>
            <a:r>
              <a:rPr lang="ru-RU" sz="2300" b="0" i="0" u="none" strike="noStrike" cap="none" dirty="0">
                <a:solidFill>
                  <a:srgbClr val="000000"/>
                </a:solidFill>
                <a:latin typeface="Arial"/>
                <a:ea typeface="Arial"/>
                <a:cs typeface="Arial"/>
                <a:sym typeface="Arial"/>
              </a:rPr>
              <a:t>одители в группах рассуждают на вопрос</a:t>
            </a:r>
            <a:r>
              <a:rPr lang="et-EE" sz="2300" b="0" i="0" u="none" strike="noStrike" cap="none" dirty="0">
                <a:solidFill>
                  <a:srgbClr val="000000"/>
                </a:solidFill>
                <a:latin typeface="Arial"/>
                <a:ea typeface="Arial"/>
                <a:cs typeface="Arial"/>
                <a:sym typeface="Arial"/>
              </a:rPr>
              <a:t>:</a:t>
            </a:r>
            <a:endParaRPr sz="23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3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2300" b="0" i="0" u="none" strike="noStrike" cap="none" dirty="0">
                <a:solidFill>
                  <a:srgbClr val="000000"/>
                </a:solidFill>
                <a:latin typeface="Arial"/>
                <a:ea typeface="Arial"/>
                <a:cs typeface="Arial"/>
                <a:sym typeface="Arial"/>
              </a:rPr>
              <a:t>Какую поддержку родители могут оказать своему ребенку, чтобы он </a:t>
            </a:r>
            <a:r>
              <a:rPr lang="ru-RU" sz="2300" dirty="0"/>
              <a:t>нашел себе приятелей для игр и общения</a:t>
            </a:r>
            <a:r>
              <a:rPr lang="ru-RU" sz="2300" b="0" i="0" u="none" strike="noStrike" cap="none" dirty="0">
                <a:solidFill>
                  <a:srgbClr val="000000"/>
                </a:solidFill>
                <a:latin typeface="Arial"/>
                <a:ea typeface="Arial"/>
                <a:cs typeface="Arial"/>
                <a:sym typeface="Arial"/>
              </a:rPr>
              <a:t>?</a:t>
            </a: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dirty="0">
              <a:solidFill>
                <a:srgbClr val="FF0000"/>
              </a:solidFill>
              <a:latin typeface="Arial"/>
              <a:ea typeface="Arial"/>
              <a:cs typeface="Arial"/>
              <a:sym typeface="Arial"/>
            </a:endParaRPr>
          </a:p>
        </p:txBody>
      </p:sp>
      <p:pic>
        <p:nvPicPr>
          <p:cNvPr id="422" name="Google Shape;422;ga0ec2b0205_0_93"/>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7" name="Picture 6">
            <a:extLst>
              <a:ext uri="{FF2B5EF4-FFF2-40B4-BE49-F238E27FC236}">
                <a16:creationId xmlns:a16="http://schemas.microsoft.com/office/drawing/2014/main" id="{E2FCD44C-FA3C-416A-B77B-73B2A9A88496}"/>
              </a:ext>
            </a:extLst>
          </p:cNvPr>
          <p:cNvPicPr>
            <a:picLocks noChangeAspect="1"/>
          </p:cNvPicPr>
          <p:nvPr/>
        </p:nvPicPr>
        <p:blipFill>
          <a:blip r:embed="rId4"/>
          <a:stretch>
            <a:fillRect/>
          </a:stretch>
        </p:blipFill>
        <p:spPr>
          <a:xfrm>
            <a:off x="665829" y="1858717"/>
            <a:ext cx="4405852" cy="4405852"/>
          </a:xfrm>
          <a:prstGeom prst="rect">
            <a:avLst/>
          </a:prstGeom>
        </p:spPr>
      </p:pic>
      <p:sp>
        <p:nvSpPr>
          <p:cNvPr id="3" name="Title 2">
            <a:extLst>
              <a:ext uri="{FF2B5EF4-FFF2-40B4-BE49-F238E27FC236}">
                <a16:creationId xmlns:a16="http://schemas.microsoft.com/office/drawing/2014/main" id="{8AD01C2C-9253-444D-B54B-6A007F6D4FE1}"/>
              </a:ext>
            </a:extLst>
          </p:cNvPr>
          <p:cNvSpPr>
            <a:spLocks noGrp="1"/>
          </p:cNvSpPr>
          <p:nvPr>
            <p:ph type="title"/>
          </p:nvPr>
        </p:nvSpPr>
        <p:spPr>
          <a:xfrm>
            <a:off x="5607170" y="2171559"/>
            <a:ext cx="5919001" cy="879997"/>
          </a:xfrm>
        </p:spPr>
        <p:txBody>
          <a:bodyPr/>
          <a:lstStyle/>
          <a:p>
            <a:r>
              <a:rPr lang="ru-RU" sz="3200" b="1" i="0" u="none" strike="noStrike" cap="none" dirty="0">
                <a:solidFill>
                  <a:srgbClr val="000000"/>
                </a:solidFill>
                <a:latin typeface="Arial"/>
                <a:ea typeface="Arial"/>
                <a:cs typeface="Arial"/>
                <a:sym typeface="Arial"/>
              </a:rPr>
              <a:t>Упражнение - обсуждение</a:t>
            </a:r>
            <a:endParaRPr lang="et-EE"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ga0ec2b0205_0_101"/>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5" name="Picture 4">
            <a:extLst>
              <a:ext uri="{FF2B5EF4-FFF2-40B4-BE49-F238E27FC236}">
                <a16:creationId xmlns:a16="http://schemas.microsoft.com/office/drawing/2014/main" id="{35F2022E-C815-4818-B536-F49DC78E4F21}"/>
              </a:ext>
            </a:extLst>
          </p:cNvPr>
          <p:cNvPicPr>
            <a:picLocks noChangeAspect="1"/>
          </p:cNvPicPr>
          <p:nvPr/>
        </p:nvPicPr>
        <p:blipFill>
          <a:blip r:embed="rId4"/>
          <a:stretch>
            <a:fillRect/>
          </a:stretch>
        </p:blipFill>
        <p:spPr>
          <a:xfrm>
            <a:off x="740546" y="3101314"/>
            <a:ext cx="3107924" cy="3107924"/>
          </a:xfrm>
          <a:prstGeom prst="rect">
            <a:avLst/>
          </a:prstGeom>
        </p:spPr>
      </p:pic>
      <p:sp>
        <p:nvSpPr>
          <p:cNvPr id="8" name="Google Shape;458;g9da6a2eb16_0_19">
            <a:extLst>
              <a:ext uri="{FF2B5EF4-FFF2-40B4-BE49-F238E27FC236}">
                <a16:creationId xmlns:a16="http://schemas.microsoft.com/office/drawing/2014/main" id="{B7CCF327-8D49-4263-8A7A-12B81A56B84A}"/>
              </a:ext>
            </a:extLst>
          </p:cNvPr>
          <p:cNvSpPr txBox="1"/>
          <p:nvPr/>
        </p:nvSpPr>
        <p:spPr>
          <a:xfrm>
            <a:off x="282750" y="1545689"/>
            <a:ext cx="11626500" cy="1402167"/>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800" b="1" dirty="0">
                <a:solidFill>
                  <a:schemeClr val="dk1"/>
                </a:solidFill>
              </a:rPr>
              <a:t>Первый совет программы «Освободимся от травли!»</a:t>
            </a:r>
            <a:r>
              <a:rPr lang="ru-RU" sz="2800" b="1" i="0" u="none" strike="noStrike" cap="none" dirty="0">
                <a:solidFill>
                  <a:schemeClr val="dk1"/>
                </a:solidFill>
                <a:latin typeface="Arial"/>
                <a:ea typeface="Arial"/>
                <a:cs typeface="Arial"/>
                <a:sym typeface="Arial"/>
              </a:rPr>
              <a:t>:</a:t>
            </a:r>
            <a:endParaRPr sz="28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600"/>
              <a:buFont typeface="Arial"/>
              <a:buNone/>
            </a:pPr>
            <a:r>
              <a:rPr lang="ru-RU" sz="2800" b="1" i="0" u="none" strike="noStrike" cap="none" dirty="0">
                <a:solidFill>
                  <a:schemeClr val="dk1"/>
                </a:solidFill>
                <a:latin typeface="Arial"/>
                <a:ea typeface="Arial"/>
                <a:cs typeface="Arial"/>
                <a:sym typeface="Arial"/>
              </a:rPr>
              <a:t> </a:t>
            </a:r>
            <a:r>
              <a:rPr lang="ru-RU" sz="3200" b="1" i="0" u="none" strike="noStrike" cap="none" dirty="0">
                <a:solidFill>
                  <a:schemeClr val="dk1"/>
                </a:solidFill>
                <a:latin typeface="Arial"/>
                <a:ea typeface="Arial"/>
                <a:cs typeface="Arial"/>
                <a:sym typeface="Arial"/>
              </a:rPr>
              <a:t>«</a:t>
            </a:r>
            <a:r>
              <a:rPr lang="ru-RU" sz="3200" b="1" dirty="0"/>
              <a:t>Побуждайте своего ребенка в школе и в свободное время играть с разными детьми»</a:t>
            </a:r>
            <a:endParaRPr sz="32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800" b="0" i="0" u="none" strike="noStrike" cap="none" dirty="0">
              <a:solidFill>
                <a:schemeClr val="dk1"/>
              </a:solidFill>
              <a:latin typeface="Arial"/>
              <a:ea typeface="Arial"/>
              <a:cs typeface="Arial"/>
              <a:sym typeface="Arial"/>
            </a:endParaRPr>
          </a:p>
        </p:txBody>
      </p:sp>
      <p:sp>
        <p:nvSpPr>
          <p:cNvPr id="10" name="TextBox 9">
            <a:extLst>
              <a:ext uri="{FF2B5EF4-FFF2-40B4-BE49-F238E27FC236}">
                <a16:creationId xmlns:a16="http://schemas.microsoft.com/office/drawing/2014/main" id="{8B2F5DA2-C2C8-4828-824C-10E36C6EBBCD}"/>
              </a:ext>
            </a:extLst>
          </p:cNvPr>
          <p:cNvSpPr txBox="1"/>
          <p:nvPr/>
        </p:nvSpPr>
        <p:spPr>
          <a:xfrm>
            <a:off x="4114432" y="3148877"/>
            <a:ext cx="7484267" cy="3139321"/>
          </a:xfrm>
          <a:prstGeom prst="rect">
            <a:avLst/>
          </a:prstGeom>
          <a:noFill/>
        </p:spPr>
        <p:txBody>
          <a:bodyPr wrap="square">
            <a:spAutoFit/>
          </a:bodyPr>
          <a:lstStyle/>
          <a:p>
            <a:pPr algn="just"/>
            <a:r>
              <a:rPr lang="ru-RU" sz="2200" dirty="0"/>
              <a:t>Если дети хорошо знают друг друга, это способствует укреплению духа сплоченности в группе и предотвращению травли. Например, Вы можете пригласить в гости или на прогулку детей из класса, с которыми ребенок часто не общается, в таком случае дети начнут контактировать между собой в неформальной обстановке и продолжат общение в школе. Таким образом, Ваш ребенок научится поддерживать отношения с разными людьми.</a:t>
            </a:r>
            <a:endParaRPr lang="et-EE" sz="2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446"/>
        <p:cNvGrpSpPr/>
        <p:nvPr/>
      </p:nvGrpSpPr>
      <p:grpSpPr>
        <a:xfrm>
          <a:off x="0" y="0"/>
          <a:ext cx="0" cy="0"/>
          <a:chOff x="0" y="0"/>
          <a:chExt cx="0" cy="0"/>
        </a:xfrm>
      </p:grpSpPr>
      <p:sp>
        <p:nvSpPr>
          <p:cNvPr id="447" name="Google Shape;447;ga0ec2b0205_0_115"/>
          <p:cNvSpPr txBox="1">
            <a:spLocks noGrp="1"/>
          </p:cNvSpPr>
          <p:nvPr>
            <p:ph type="title"/>
          </p:nvPr>
        </p:nvSpPr>
        <p:spPr>
          <a:xfrm>
            <a:off x="309308" y="1534490"/>
            <a:ext cx="11168655" cy="680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sz="2400" dirty="0">
                <a:solidFill>
                  <a:srgbClr val="000000"/>
                </a:solidFill>
              </a:rPr>
              <a:t>Тематическая карточка «Освободимся от травли!» для родителей, </a:t>
            </a:r>
            <a:r>
              <a:rPr lang="ru-RU" sz="3000" dirty="0">
                <a:solidFill>
                  <a:srgbClr val="000000"/>
                </a:solidFill>
              </a:rPr>
              <a:t>карточка № 18 «Семейный ужин»</a:t>
            </a:r>
            <a:endParaRPr sz="3000" dirty="0"/>
          </a:p>
        </p:txBody>
      </p:sp>
      <p:sp>
        <p:nvSpPr>
          <p:cNvPr id="448" name="Google Shape;448;ga0ec2b0205_0_115"/>
          <p:cNvSpPr txBox="1"/>
          <p:nvPr/>
        </p:nvSpPr>
        <p:spPr>
          <a:xfrm>
            <a:off x="7538425" y="4064675"/>
            <a:ext cx="3000000" cy="680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a0ec2b0205_0_115"/>
          <p:cNvSpPr txBox="1"/>
          <p:nvPr/>
        </p:nvSpPr>
        <p:spPr>
          <a:xfrm>
            <a:off x="6543040" y="2534452"/>
            <a:ext cx="5166011" cy="4159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2000" b="1" i="0" u="none" strike="noStrike" cap="none" dirty="0">
                <a:solidFill>
                  <a:srgbClr val="000000"/>
                </a:solidFill>
                <a:latin typeface="Arial"/>
                <a:ea typeface="Arial"/>
                <a:cs typeface="Arial"/>
                <a:sym typeface="Arial"/>
              </a:rPr>
              <a:t>Упражнение:</a:t>
            </a:r>
            <a:r>
              <a:rPr lang="ru-RU" sz="2800" b="1" i="0" u="none" strike="noStrike" cap="none" dirty="0">
                <a:solidFill>
                  <a:srgbClr val="000000"/>
                </a:solidFill>
                <a:latin typeface="Arial"/>
                <a:ea typeface="Arial"/>
                <a:cs typeface="Arial"/>
                <a:sym typeface="Arial"/>
              </a:rPr>
              <a:t> </a:t>
            </a:r>
            <a:r>
              <a:rPr lang="ru-RU" sz="2000" b="0" i="0" u="none" strike="noStrike" cap="none" dirty="0">
                <a:solidFill>
                  <a:srgbClr val="000000"/>
                </a:solidFill>
                <a:latin typeface="Arial"/>
                <a:ea typeface="Arial"/>
                <a:cs typeface="Arial"/>
                <a:sym typeface="Arial"/>
              </a:rPr>
              <a:t>2 минуты на самостоятельное обдумывание.</a:t>
            </a: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ru-RU" sz="2000" b="1" i="0" u="none" strike="noStrike" cap="none" dirty="0">
                <a:solidFill>
                  <a:srgbClr val="000000"/>
                </a:solidFill>
                <a:latin typeface="Arial"/>
                <a:ea typeface="Arial"/>
                <a:cs typeface="Arial"/>
                <a:sym typeface="Arial"/>
              </a:rPr>
              <a:t>«Как я отзываюсь о других родителях, детях и учителях?»</a:t>
            </a:r>
            <a:endParaRPr dirty="0"/>
          </a:p>
          <a:p>
            <a:pPr marL="0" marR="0" lvl="0" indent="0" algn="ctr" rtl="0">
              <a:lnSpc>
                <a:spcPct val="100000"/>
              </a:lnSpc>
              <a:spcBef>
                <a:spcPts val="0"/>
              </a:spcBef>
              <a:spcAft>
                <a:spcPts val="0"/>
              </a:spcAft>
              <a:buNone/>
            </a:pPr>
            <a:endParaRPr sz="2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ru-RU" sz="2000" b="1" i="0" u="none" strike="noStrike" cap="none" dirty="0">
                <a:solidFill>
                  <a:srgbClr val="000000"/>
                </a:solidFill>
                <a:latin typeface="Arial"/>
                <a:ea typeface="Arial"/>
                <a:cs typeface="Arial"/>
                <a:sym typeface="Arial"/>
              </a:rPr>
              <a:t>«Как я говорю с родителями, детьми и учителями?»</a:t>
            </a:r>
            <a:endParaRPr dirty="0"/>
          </a:p>
          <a:p>
            <a:pPr marL="0" marR="0" lvl="0" indent="0" algn="ctr" rtl="0">
              <a:lnSpc>
                <a:spcPct val="100000"/>
              </a:lnSpc>
              <a:spcBef>
                <a:spcPts val="0"/>
              </a:spcBef>
              <a:spcAft>
                <a:spcPts val="0"/>
              </a:spcAft>
              <a:buNone/>
            </a:pPr>
            <a:endParaRPr sz="20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ru-RU" sz="2000" b="0" i="0" u="none" strike="noStrike" cap="none" dirty="0">
                <a:solidFill>
                  <a:schemeClr val="dk1"/>
                </a:solidFill>
                <a:latin typeface="Arial"/>
                <a:ea typeface="Arial"/>
                <a:cs typeface="Arial"/>
                <a:sym typeface="Arial"/>
              </a:rPr>
              <a:t>После самостоятельной работы обсудите в группах вопросы, приведенные на обратной стороне карточки.</a:t>
            </a:r>
            <a:endParaRPr sz="2000" b="0" i="0" u="none" strike="noStrike" cap="none" dirty="0">
              <a:solidFill>
                <a:schemeClr val="dk1"/>
              </a:solidFill>
              <a:latin typeface="Arial"/>
              <a:ea typeface="Arial"/>
              <a:cs typeface="Arial"/>
              <a:sym typeface="Arial"/>
            </a:endParaRPr>
          </a:p>
        </p:txBody>
      </p:sp>
      <p:pic>
        <p:nvPicPr>
          <p:cNvPr id="450" name="Google Shape;450;ga0ec2b0205_0_115"/>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8" name="Picture 7">
            <a:extLst>
              <a:ext uri="{FF2B5EF4-FFF2-40B4-BE49-F238E27FC236}">
                <a16:creationId xmlns:a16="http://schemas.microsoft.com/office/drawing/2014/main" id="{16926DE8-F6B6-4D8B-8E15-2931A23BD407}"/>
              </a:ext>
            </a:extLst>
          </p:cNvPr>
          <p:cNvPicPr>
            <a:picLocks noChangeAspect="1"/>
          </p:cNvPicPr>
          <p:nvPr/>
        </p:nvPicPr>
        <p:blipFill rotWithShape="1">
          <a:blip r:embed="rId4"/>
          <a:srcRect l="17833" t="17608" r="18750" b="352"/>
          <a:stretch/>
        </p:blipFill>
        <p:spPr>
          <a:xfrm>
            <a:off x="482949" y="2632705"/>
            <a:ext cx="5766430" cy="3963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ga0ec2b0205_0_125"/>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3" name="Picture 2">
            <a:extLst>
              <a:ext uri="{FF2B5EF4-FFF2-40B4-BE49-F238E27FC236}">
                <a16:creationId xmlns:a16="http://schemas.microsoft.com/office/drawing/2014/main" id="{4ACAC359-4849-4373-8DAE-62F71EBBD099}"/>
              </a:ext>
            </a:extLst>
          </p:cNvPr>
          <p:cNvPicPr>
            <a:picLocks noChangeAspect="1"/>
          </p:cNvPicPr>
          <p:nvPr/>
        </p:nvPicPr>
        <p:blipFill rotWithShape="1">
          <a:blip r:embed="rId4"/>
          <a:srcRect l="23208" t="20123" r="24717" b="9711"/>
          <a:stretch/>
        </p:blipFill>
        <p:spPr>
          <a:xfrm>
            <a:off x="189781" y="1493837"/>
            <a:ext cx="6349042" cy="4544655"/>
          </a:xfrm>
          <a:prstGeom prst="rect">
            <a:avLst/>
          </a:prstGeom>
        </p:spPr>
      </p:pic>
      <p:pic>
        <p:nvPicPr>
          <p:cNvPr id="7" name="Picture 6">
            <a:extLst>
              <a:ext uri="{FF2B5EF4-FFF2-40B4-BE49-F238E27FC236}">
                <a16:creationId xmlns:a16="http://schemas.microsoft.com/office/drawing/2014/main" id="{A21445DE-8327-4462-8300-77C96DAE0C48}"/>
              </a:ext>
            </a:extLst>
          </p:cNvPr>
          <p:cNvPicPr>
            <a:picLocks noChangeAspect="1"/>
          </p:cNvPicPr>
          <p:nvPr/>
        </p:nvPicPr>
        <p:blipFill rotWithShape="1">
          <a:blip r:embed="rId5"/>
          <a:srcRect l="17833" t="17608" r="18750" b="352"/>
          <a:stretch/>
        </p:blipFill>
        <p:spPr>
          <a:xfrm>
            <a:off x="6728604" y="2760907"/>
            <a:ext cx="5330390" cy="366333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a0ec2b0205_0_108"/>
          <p:cNvSpPr txBox="1"/>
          <p:nvPr/>
        </p:nvSpPr>
        <p:spPr>
          <a:xfrm>
            <a:off x="6114971" y="3132296"/>
            <a:ext cx="5478931" cy="2888942"/>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ru-RU" sz="2200" dirty="0"/>
              <a:t>Дети отражают поведение своих родителей. Если Ваше отношение к учебному заведению, учителям, друзьям и их родителям будет позитивным, то и Ваш ребенок будет поступать соответственно. </a:t>
            </a:r>
          </a:p>
          <a:p>
            <a:pPr marL="0" marR="0" lvl="0" indent="0" algn="just" rtl="0">
              <a:lnSpc>
                <a:spcPct val="100000"/>
              </a:lnSpc>
              <a:spcBef>
                <a:spcPts val="0"/>
              </a:spcBef>
              <a:spcAft>
                <a:spcPts val="0"/>
              </a:spcAft>
              <a:buNone/>
            </a:pPr>
            <a:endParaRPr lang="ru-RU" sz="2200" dirty="0"/>
          </a:p>
          <a:p>
            <a:pPr marL="0" marR="0" lvl="0" indent="0" algn="just" rtl="0">
              <a:lnSpc>
                <a:spcPct val="100000"/>
              </a:lnSpc>
              <a:spcBef>
                <a:spcPts val="0"/>
              </a:spcBef>
              <a:spcAft>
                <a:spcPts val="0"/>
              </a:spcAft>
              <a:buNone/>
            </a:pPr>
            <a:r>
              <a:rPr lang="ru-RU" sz="2200" dirty="0"/>
              <a:t>Запомните имена одноклассников вашего ребенка. </a:t>
            </a:r>
            <a:endParaRPr sz="2200" b="0" i="0" u="none" strike="noStrike" cap="none" dirty="0">
              <a:solidFill>
                <a:srgbClr val="000000"/>
              </a:solidFill>
              <a:latin typeface="Arial"/>
              <a:ea typeface="Arial"/>
              <a:cs typeface="Arial"/>
              <a:sym typeface="Arial"/>
            </a:endParaRPr>
          </a:p>
        </p:txBody>
      </p:sp>
      <p:pic>
        <p:nvPicPr>
          <p:cNvPr id="467" name="Google Shape;467;ga0ec2b0205_0_108"/>
          <p:cNvPicPr preferRelativeResize="0"/>
          <p:nvPr/>
        </p:nvPicPr>
        <p:blipFill rotWithShape="1">
          <a:blip r:embed="rId3">
            <a:alphaModFix/>
          </a:blip>
          <a:srcRect/>
          <a:stretch/>
        </p:blipFill>
        <p:spPr>
          <a:xfrm>
            <a:off x="481340" y="3132296"/>
            <a:ext cx="5232375" cy="3202825"/>
          </a:xfrm>
          <a:prstGeom prst="rect">
            <a:avLst/>
          </a:prstGeom>
          <a:noFill/>
          <a:ln>
            <a:noFill/>
          </a:ln>
        </p:spPr>
      </p:pic>
      <p:sp>
        <p:nvSpPr>
          <p:cNvPr id="468" name="Google Shape;468;ga0ec2b0205_0_108"/>
          <p:cNvSpPr txBox="1"/>
          <p:nvPr/>
        </p:nvSpPr>
        <p:spPr>
          <a:xfrm>
            <a:off x="481340" y="1654321"/>
            <a:ext cx="11112562"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ru-RU" sz="2400" b="1" i="0" u="none" strike="noStrike" cap="none" dirty="0">
                <a:solidFill>
                  <a:schemeClr val="dk1"/>
                </a:solidFill>
                <a:latin typeface="Arial"/>
                <a:ea typeface="Arial"/>
                <a:cs typeface="Arial"/>
                <a:sym typeface="Arial"/>
              </a:rPr>
              <a:t>Второй совет «Освободимся от травли!» </a:t>
            </a:r>
            <a:endParaRPr sz="24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None/>
            </a:pPr>
            <a:r>
              <a:rPr lang="ru-RU" sz="2600" b="1" i="0" u="none" strike="noStrike" cap="none" dirty="0">
                <a:solidFill>
                  <a:schemeClr val="dk1"/>
                </a:solidFill>
                <a:latin typeface="Arial"/>
                <a:ea typeface="Arial"/>
                <a:cs typeface="Arial"/>
                <a:sym typeface="Arial"/>
              </a:rPr>
              <a:t>«</a:t>
            </a:r>
            <a:r>
              <a:rPr lang="ru-RU" sz="2600" b="1" dirty="0"/>
              <a:t>В общении с другими детьми, их родителями и учителями будьте вежливы, не отзывайтесь о них плохо</a:t>
            </a:r>
            <a:r>
              <a:rPr lang="ru-RU" sz="2600" b="1" i="0" u="none" strike="noStrike" cap="none" dirty="0">
                <a:solidFill>
                  <a:srgbClr val="000000"/>
                </a:solidFill>
                <a:latin typeface="Arial"/>
                <a:ea typeface="Arial"/>
                <a:cs typeface="Arial"/>
                <a:sym typeface="Arial"/>
              </a:rPr>
              <a:t>»</a:t>
            </a:r>
            <a:endParaRPr sz="2600" b="1" i="0" u="none" strike="noStrike" cap="none" dirty="0">
              <a:solidFill>
                <a:srgbClr val="000000"/>
              </a:solidFill>
              <a:latin typeface="Arial"/>
              <a:ea typeface="Arial"/>
              <a:cs typeface="Arial"/>
              <a:sym typeface="Arial"/>
            </a:endParaRPr>
          </a:p>
        </p:txBody>
      </p:sp>
      <p:pic>
        <p:nvPicPr>
          <p:cNvPr id="469" name="Google Shape;469;ga0ec2b0205_0_108"/>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Google Shape;476;p18"/>
          <p:cNvSpPr txBox="1"/>
          <p:nvPr/>
        </p:nvSpPr>
        <p:spPr>
          <a:xfrm>
            <a:off x="5658928" y="2363638"/>
            <a:ext cx="5759745" cy="38104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ru-RU" sz="2100" b="1" i="0" u="none" strike="noStrike" cap="none" dirty="0">
                <a:solidFill>
                  <a:srgbClr val="000000"/>
                </a:solidFill>
                <a:latin typeface="Arial"/>
                <a:ea typeface="Arial"/>
                <a:cs typeface="Arial"/>
                <a:sym typeface="Arial"/>
              </a:rPr>
              <a:t>Обсуждение и заключение договоренностей</a:t>
            </a:r>
            <a:r>
              <a:rPr lang="ru-RU" sz="2100" b="0" i="0" u="none" strike="noStrike" cap="none" dirty="0">
                <a:solidFill>
                  <a:srgbClr val="000000"/>
                </a:solidFill>
                <a:latin typeface="Arial"/>
                <a:ea typeface="Arial"/>
                <a:cs typeface="Arial"/>
                <a:sym typeface="Arial"/>
              </a:rPr>
              <a:t>: </a:t>
            </a:r>
            <a:endParaRPr dirty="0"/>
          </a:p>
          <a:p>
            <a:pPr marL="0" marR="0" lvl="0" indent="0" algn="ctr" rtl="0">
              <a:lnSpc>
                <a:spcPct val="100000"/>
              </a:lnSpc>
              <a:spcBef>
                <a:spcPts val="0"/>
              </a:spcBef>
              <a:spcAft>
                <a:spcPts val="0"/>
              </a:spcAft>
              <a:buNone/>
            </a:pPr>
            <a:endParaRPr sz="21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a:buChar char="-"/>
            </a:pPr>
            <a:r>
              <a:rPr lang="ru-RU" sz="2100" b="0" i="0" u="none" strike="noStrike" cap="none" dirty="0">
                <a:solidFill>
                  <a:srgbClr val="000000"/>
                </a:solidFill>
                <a:latin typeface="Arial"/>
                <a:ea typeface="Arial"/>
                <a:cs typeface="Arial"/>
                <a:sym typeface="Arial"/>
              </a:rPr>
              <a:t>Как мы будем приглашать гостей на дни рождения?</a:t>
            </a:r>
          </a:p>
          <a:p>
            <a:pPr marR="0" lvl="0" algn="ctr" rtl="0">
              <a:lnSpc>
                <a:spcPct val="100000"/>
              </a:lnSpc>
              <a:spcBef>
                <a:spcPts val="0"/>
              </a:spcBef>
              <a:spcAft>
                <a:spcPts val="0"/>
              </a:spcAft>
              <a:buClr>
                <a:schemeClr val="dk1"/>
              </a:buClr>
              <a:buSzPts val="1100"/>
            </a:pPr>
            <a:endParaRPr dirty="0"/>
          </a:p>
          <a:p>
            <a:pPr marL="342900" marR="0" lvl="0" indent="-342900" algn="ctr" rtl="0">
              <a:lnSpc>
                <a:spcPct val="100000"/>
              </a:lnSpc>
              <a:spcBef>
                <a:spcPts val="0"/>
              </a:spcBef>
              <a:spcAft>
                <a:spcPts val="0"/>
              </a:spcAft>
              <a:buClr>
                <a:schemeClr val="dk1"/>
              </a:buClr>
              <a:buSzPts val="1100"/>
              <a:buFont typeface="Arial"/>
              <a:buChar char="-"/>
            </a:pPr>
            <a:r>
              <a:rPr lang="ru-RU" sz="2100" b="0" i="0" u="none" strike="noStrike" cap="none" dirty="0">
                <a:solidFill>
                  <a:srgbClr val="000000"/>
                </a:solidFill>
                <a:latin typeface="Arial"/>
                <a:ea typeface="Arial"/>
                <a:cs typeface="Arial"/>
                <a:sym typeface="Arial"/>
              </a:rPr>
              <a:t>Как сообщать о том, что кто-то не может/может прийти</a:t>
            </a:r>
            <a:r>
              <a:rPr lang="et-EE" sz="2100" b="0" i="0" u="none" strike="noStrike" cap="none" dirty="0">
                <a:solidFill>
                  <a:srgbClr val="000000"/>
                </a:solidFill>
                <a:latin typeface="Arial"/>
                <a:ea typeface="Arial"/>
                <a:cs typeface="Arial"/>
                <a:sym typeface="Arial"/>
              </a:rPr>
              <a:t>?</a:t>
            </a:r>
            <a:endParaRPr lang="ru-RU" sz="21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a:buChar char="-"/>
            </a:pPr>
            <a:endParaRPr lang="et-EE" sz="21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a:buChar char="-"/>
            </a:pPr>
            <a:r>
              <a:rPr lang="ru-RU" sz="2100" dirty="0"/>
              <a:t>К</a:t>
            </a:r>
            <a:r>
              <a:rPr lang="ru-RU" sz="2100" b="0" i="0" u="none" strike="noStrike" cap="none" dirty="0">
                <a:solidFill>
                  <a:srgbClr val="000000"/>
                </a:solidFill>
                <a:latin typeface="Arial"/>
                <a:ea typeface="Arial"/>
                <a:cs typeface="Arial"/>
                <a:sym typeface="Arial"/>
              </a:rPr>
              <a:t>ак делимся впечатлениями после дня рождения?”</a:t>
            </a:r>
            <a:endParaRPr sz="2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2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2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200" b="1" i="0" u="none" strike="noStrike" cap="none" dirty="0">
              <a:solidFill>
                <a:srgbClr val="FF0000"/>
              </a:solidFill>
              <a:latin typeface="Arial"/>
              <a:ea typeface="Arial"/>
              <a:cs typeface="Arial"/>
              <a:sym typeface="Arial"/>
            </a:endParaRPr>
          </a:p>
        </p:txBody>
      </p:sp>
      <p:pic>
        <p:nvPicPr>
          <p:cNvPr id="477" name="Google Shape;477;p18"/>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7" name="Picture 6">
            <a:extLst>
              <a:ext uri="{FF2B5EF4-FFF2-40B4-BE49-F238E27FC236}">
                <a16:creationId xmlns:a16="http://schemas.microsoft.com/office/drawing/2014/main" id="{40BE2FDE-88EE-42DD-B5E4-1EDF90AE1F26}"/>
              </a:ext>
            </a:extLst>
          </p:cNvPr>
          <p:cNvPicPr>
            <a:picLocks noChangeAspect="1"/>
          </p:cNvPicPr>
          <p:nvPr/>
        </p:nvPicPr>
        <p:blipFill rotWithShape="1">
          <a:blip r:embed="rId4"/>
          <a:srcRect r="30633"/>
          <a:stretch/>
        </p:blipFill>
        <p:spPr>
          <a:xfrm>
            <a:off x="884061" y="1809348"/>
            <a:ext cx="4398151" cy="436471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9da6a2eb16_0_40"/>
          <p:cNvSpPr txBox="1"/>
          <p:nvPr/>
        </p:nvSpPr>
        <p:spPr>
          <a:xfrm>
            <a:off x="4275062" y="2626386"/>
            <a:ext cx="7310982" cy="3849299"/>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ru-RU" sz="1800" dirty="0"/>
              <a:t>Праздники крайне важны для каждого ребенка. Обидно и ребенку, которого не пригласили на День Рождения, и ребенку, к которому не пришли на праздник. </a:t>
            </a:r>
          </a:p>
          <a:p>
            <a:pPr marL="285750" marR="0" lvl="0" indent="-285750" algn="just" rtl="0">
              <a:lnSpc>
                <a:spcPct val="100000"/>
              </a:lnSpc>
              <a:spcBef>
                <a:spcPts val="0"/>
              </a:spcBef>
              <a:spcAft>
                <a:spcPts val="0"/>
              </a:spcAft>
              <a:buFontTx/>
              <a:buChar char="-"/>
            </a:pPr>
            <a:r>
              <a:rPr lang="ru-RU" sz="1800" dirty="0"/>
              <a:t>Если Вы хотите устроить праздник по случаю Дня Рождения своего ребенка или отпраздновать другое важное событие, пригласите или всю группу, или только мальчиков/только девочек. </a:t>
            </a:r>
          </a:p>
          <a:p>
            <a:pPr marL="285750" marR="0" lvl="0" indent="-285750" algn="just" rtl="0">
              <a:lnSpc>
                <a:spcPct val="100000"/>
              </a:lnSpc>
              <a:spcBef>
                <a:spcPts val="0"/>
              </a:spcBef>
              <a:spcAft>
                <a:spcPts val="0"/>
              </a:spcAft>
              <a:buFontTx/>
              <a:buChar char="-"/>
            </a:pPr>
            <a:r>
              <a:rPr lang="ru-RU" sz="1800" dirty="0"/>
              <a:t>Если были приглашены не все, необходимо приложить усилия, чтобы отсутствовавшие дети не чувствовали себя отверженными (например, при передаче приглашений на праздник используйте электронную почту). </a:t>
            </a:r>
          </a:p>
          <a:p>
            <a:pPr marL="285750" marR="0" lvl="0" indent="-285750" algn="just" rtl="0">
              <a:lnSpc>
                <a:spcPct val="100000"/>
              </a:lnSpc>
              <a:spcBef>
                <a:spcPts val="0"/>
              </a:spcBef>
              <a:spcAft>
                <a:spcPts val="0"/>
              </a:spcAft>
              <a:buFontTx/>
              <a:buChar char="-"/>
            </a:pPr>
            <a:r>
              <a:rPr lang="ru-RU" sz="1800" dirty="0"/>
              <a:t>Если Вашего ребенка пригласили на праздник, позвольте ему пойти. Обязательно сообщите, если Ваш ребенок не сможет участвовать.</a:t>
            </a:r>
            <a:endParaRPr sz="1800" b="0" i="0" u="none" strike="noStrike" cap="none" dirty="0">
              <a:solidFill>
                <a:srgbClr val="000000"/>
              </a:solidFill>
              <a:latin typeface="Calibri"/>
              <a:ea typeface="Calibri"/>
              <a:cs typeface="Calibri"/>
              <a:sym typeface="Calibri"/>
            </a:endParaRPr>
          </a:p>
        </p:txBody>
      </p:sp>
      <p:sp>
        <p:nvSpPr>
          <p:cNvPr id="486" name="Google Shape;486;g9da6a2eb16_0_40"/>
          <p:cNvSpPr txBox="1"/>
          <p:nvPr/>
        </p:nvSpPr>
        <p:spPr>
          <a:xfrm>
            <a:off x="415496" y="1586698"/>
            <a:ext cx="11329464"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ru-RU" sz="2400" b="1" i="0" u="none" strike="noStrike" cap="none" dirty="0">
                <a:solidFill>
                  <a:schemeClr val="dk1"/>
                </a:solidFill>
                <a:latin typeface="Arial"/>
                <a:ea typeface="Arial"/>
                <a:cs typeface="Arial"/>
                <a:sym typeface="Arial"/>
              </a:rPr>
              <a:t>Третий совет «Освободимся от травли!» </a:t>
            </a:r>
            <a:endParaRPr sz="24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None/>
            </a:pPr>
            <a:r>
              <a:rPr lang="ru-RU" sz="2400" b="1" i="0" u="none" strike="noStrike" cap="none" dirty="0">
                <a:solidFill>
                  <a:schemeClr val="dk1"/>
                </a:solidFill>
                <a:latin typeface="Arial"/>
                <a:ea typeface="Arial"/>
                <a:cs typeface="Arial"/>
                <a:sym typeface="Arial"/>
              </a:rPr>
              <a:t>«</a:t>
            </a:r>
            <a:r>
              <a:rPr lang="ru-RU" sz="2400" b="1" i="0" u="none" strike="noStrike" cap="none" dirty="0">
                <a:solidFill>
                  <a:srgbClr val="000000"/>
                </a:solidFill>
                <a:latin typeface="Arial"/>
                <a:ea typeface="Arial"/>
                <a:cs typeface="Arial"/>
                <a:sym typeface="Arial"/>
              </a:rPr>
              <a:t>Соблюдайте важные принципы в отношении детских праздников</a:t>
            </a:r>
            <a:r>
              <a:rPr lang="ru-RU" sz="2400" b="1" i="0" u="none" strike="noStrike" cap="none" dirty="0">
                <a:solidFill>
                  <a:schemeClr val="dk1"/>
                </a:solidFill>
                <a:latin typeface="Arial"/>
                <a:ea typeface="Arial"/>
                <a:cs typeface="Arial"/>
                <a:sym typeface="Arial"/>
              </a:rPr>
              <a:t>»</a:t>
            </a:r>
            <a:endParaRPr sz="2400" b="1" i="0" u="none" strike="noStrike" cap="none" dirty="0">
              <a:solidFill>
                <a:srgbClr val="000000"/>
              </a:solidFill>
              <a:latin typeface="Arial"/>
              <a:ea typeface="Arial"/>
              <a:cs typeface="Arial"/>
              <a:sym typeface="Arial"/>
            </a:endParaRPr>
          </a:p>
        </p:txBody>
      </p:sp>
      <p:pic>
        <p:nvPicPr>
          <p:cNvPr id="487" name="Google Shape;487;g9da6a2eb16_0_40"/>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6" name="Picture 5">
            <a:extLst>
              <a:ext uri="{FF2B5EF4-FFF2-40B4-BE49-F238E27FC236}">
                <a16:creationId xmlns:a16="http://schemas.microsoft.com/office/drawing/2014/main" id="{C3EBF045-CA23-464C-A525-AD7B3D9CF45B}"/>
              </a:ext>
            </a:extLst>
          </p:cNvPr>
          <p:cNvPicPr>
            <a:picLocks noChangeAspect="1"/>
          </p:cNvPicPr>
          <p:nvPr/>
        </p:nvPicPr>
        <p:blipFill rotWithShape="1">
          <a:blip r:embed="rId4"/>
          <a:srcRect r="30633"/>
          <a:stretch/>
        </p:blipFill>
        <p:spPr>
          <a:xfrm>
            <a:off x="733308" y="2844799"/>
            <a:ext cx="3528141" cy="350132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4"/>
          <p:cNvPicPr preferRelativeResize="0"/>
          <p:nvPr/>
        </p:nvPicPr>
        <p:blipFill rotWithShape="1">
          <a:blip r:embed="rId3">
            <a:alphaModFix/>
          </a:blip>
          <a:srcRect/>
          <a:stretch/>
        </p:blipFill>
        <p:spPr>
          <a:xfrm>
            <a:off x="1249680" y="2931160"/>
            <a:ext cx="8896350" cy="3590925"/>
          </a:xfrm>
          <a:prstGeom prst="rect">
            <a:avLst/>
          </a:prstGeom>
          <a:noFill/>
          <a:ln>
            <a:noFill/>
          </a:ln>
        </p:spPr>
      </p:pic>
      <p:sp>
        <p:nvSpPr>
          <p:cNvPr id="494" name="Google Shape;494;p4"/>
          <p:cNvSpPr txBox="1"/>
          <p:nvPr/>
        </p:nvSpPr>
        <p:spPr>
          <a:xfrm>
            <a:off x="1249680" y="1493837"/>
            <a:ext cx="969264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ru-RU" sz="2600" b="1" i="0" u="none" strike="noStrike" cap="none" dirty="0">
                <a:solidFill>
                  <a:srgbClr val="000000"/>
                </a:solidFill>
                <a:latin typeface="Arial"/>
                <a:ea typeface="Arial"/>
                <a:cs typeface="Arial"/>
                <a:sym typeface="Arial"/>
              </a:rPr>
              <a:t>Посмотрите вместе с родителями видео программы “Освободимся от травли!” - </a:t>
            </a:r>
            <a:r>
              <a:rPr lang="ru-RU" sz="2600" b="1" i="0" strike="noStrike" cap="none" dirty="0">
                <a:latin typeface="Arial"/>
                <a:ea typeface="Arial"/>
                <a:cs typeface="Arial"/>
                <a:sym typeface="Arial"/>
              </a:rPr>
              <a:t> </a:t>
            </a:r>
            <a:r>
              <a:rPr lang="ru-RU" sz="2600" b="1" i="0" u="none" strike="noStrike" cap="none"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a:t>
            </a:r>
            <a:r>
              <a:rPr lang="ru-RU" sz="2600" b="1" i="0" u="none" strike="noStrike" cap="none" dirty="0">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Стоп!</a:t>
            </a:r>
            <a:r>
              <a:rPr lang="ru-RU" sz="2600" b="1" dirty="0"/>
              <a:t>»</a:t>
            </a:r>
            <a:r>
              <a:rPr lang="ru-RU" sz="2600" b="1" i="0" u="none" strike="noStrike" cap="none" dirty="0">
                <a:solidFill>
                  <a:srgbClr val="000000"/>
                </a:solidFill>
                <a:latin typeface="Arial"/>
                <a:ea typeface="Arial"/>
                <a:cs typeface="Arial"/>
                <a:sym typeface="Arial"/>
              </a:rPr>
              <a:t>: </a:t>
            </a:r>
            <a:endParaRPr sz="2600" b="0" i="0" u="none" strike="noStrike" cap="none" dirty="0">
              <a:solidFill>
                <a:srgbClr val="000000"/>
              </a:solidFill>
              <a:latin typeface="Arial"/>
              <a:ea typeface="Arial"/>
              <a:cs typeface="Arial"/>
              <a:sym typeface="Arial"/>
            </a:endParaRPr>
          </a:p>
        </p:txBody>
      </p:sp>
      <p:pic>
        <p:nvPicPr>
          <p:cNvPr id="495" name="Google Shape;495;p4"/>
          <p:cNvPicPr preferRelativeResize="0"/>
          <p:nvPr/>
        </p:nvPicPr>
        <p:blipFill rotWithShape="1">
          <a:blip r:embed="rId5">
            <a:alphaModFix/>
          </a:blip>
          <a:srcRect/>
          <a:stretch/>
        </p:blipFill>
        <p:spPr>
          <a:xfrm>
            <a:off x="0" y="0"/>
            <a:ext cx="12192000" cy="149383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g9e40148c1d_0_144"/>
          <p:cNvPicPr preferRelativeResize="0"/>
          <p:nvPr/>
        </p:nvPicPr>
        <p:blipFill rotWithShape="1">
          <a:blip r:embed="rId3">
            <a:alphaModFix/>
          </a:blip>
          <a:srcRect l="35720" t="10102" r="40987" b="25790"/>
          <a:stretch/>
        </p:blipFill>
        <p:spPr>
          <a:xfrm>
            <a:off x="8382000" y="1653932"/>
            <a:ext cx="2389475" cy="3901101"/>
          </a:xfrm>
          <a:prstGeom prst="rect">
            <a:avLst/>
          </a:prstGeom>
          <a:noFill/>
          <a:ln>
            <a:noFill/>
          </a:ln>
        </p:spPr>
      </p:pic>
      <p:sp>
        <p:nvSpPr>
          <p:cNvPr id="502" name="Google Shape;502;g9e40148c1d_0_144"/>
          <p:cNvSpPr txBox="1"/>
          <p:nvPr/>
        </p:nvSpPr>
        <p:spPr>
          <a:xfrm>
            <a:off x="892105" y="2045083"/>
            <a:ext cx="7489895" cy="31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ru-RU" sz="2200" b="1" i="0" u="none" strike="noStrike" cap="none" dirty="0">
                <a:solidFill>
                  <a:schemeClr val="dk1"/>
                </a:solidFill>
                <a:latin typeface="Arial"/>
                <a:ea typeface="Arial"/>
                <a:cs typeface="Arial"/>
                <a:sym typeface="Arial"/>
              </a:rPr>
              <a:t>Упражнение – обсуждение: </a:t>
            </a:r>
            <a:endParaRPr sz="22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ru-RU" sz="2200" b="0" i="0" u="none" strike="noStrike" cap="none" dirty="0">
                <a:solidFill>
                  <a:schemeClr val="dk1"/>
                </a:solidFill>
                <a:latin typeface="Arial"/>
                <a:ea typeface="Arial"/>
                <a:cs typeface="Arial"/>
                <a:sym typeface="Arial"/>
              </a:rPr>
              <a:t>При помощи Друга Медведя родители делятся на группы. Каждый член группы называет один способ, при помощи которого они учат (если учат) своего ребенка быть смелым и защищать одноклассника  от несправедливости (если приятеля или друга не хотят брать в игру, если его вещи берут без спроса, если ему угрожают, его толкают и т. п.). </a:t>
            </a:r>
            <a:endParaRPr sz="2200" b="0" i="0" u="none" strike="noStrike" cap="none" dirty="0">
              <a:solidFill>
                <a:schemeClr val="dk1"/>
              </a:solidFill>
              <a:latin typeface="Arial"/>
              <a:ea typeface="Arial"/>
              <a:cs typeface="Arial"/>
              <a:sym typeface="Arial"/>
            </a:endParaRPr>
          </a:p>
        </p:txBody>
      </p:sp>
      <p:sp>
        <p:nvSpPr>
          <p:cNvPr id="503" name="Google Shape;503;g9e40148c1d_0_144"/>
          <p:cNvSpPr txBox="1"/>
          <p:nvPr/>
        </p:nvSpPr>
        <p:spPr>
          <a:xfrm>
            <a:off x="892105" y="5555033"/>
            <a:ext cx="10066500" cy="664967"/>
          </a:xfrm>
          <a:prstGeom prst="rect">
            <a:avLst/>
          </a:prstGeom>
          <a:noFill/>
          <a:ln>
            <a:noFill/>
          </a:ln>
        </p:spPr>
        <p:txBody>
          <a:bodyPr spcFirstLastPara="1" wrap="square" lIns="91425" tIns="91425" rIns="91425" bIns="91425" anchor="t" anchorCtr="0">
            <a:noAutofit/>
          </a:bodyPr>
          <a:lstStyle/>
          <a:p>
            <a:pPr marL="0" marR="0" lvl="0" indent="0" algn="just" rtl="0">
              <a:lnSpc>
                <a:spcPct val="70000"/>
              </a:lnSpc>
              <a:spcBef>
                <a:spcPts val="1000"/>
              </a:spcBef>
              <a:spcAft>
                <a:spcPts val="0"/>
              </a:spcAft>
              <a:buNone/>
            </a:pPr>
            <a:r>
              <a:rPr lang="ru-RU" sz="1500" b="0" i="1" u="none" strike="noStrike" cap="none" dirty="0">
                <a:solidFill>
                  <a:schemeClr val="dk1"/>
                </a:solidFill>
                <a:latin typeface="Arial"/>
                <a:ea typeface="Arial"/>
                <a:cs typeface="Arial"/>
                <a:sym typeface="Arial"/>
              </a:rPr>
              <a:t>Выполняя упражнение, помните, что травля возможна только в том случае, если наблюдатели непосредственно либо косвенно одобряют такое поведение и не реагируют на него..</a:t>
            </a:r>
            <a:endParaRPr sz="1500" b="0" i="1" u="none" strike="noStrike" cap="none" dirty="0">
              <a:solidFill>
                <a:srgbClr val="000000"/>
              </a:solidFill>
              <a:latin typeface="Arial"/>
              <a:ea typeface="Arial"/>
              <a:cs typeface="Arial"/>
              <a:sym typeface="Arial"/>
            </a:endParaRPr>
          </a:p>
        </p:txBody>
      </p:sp>
      <p:pic>
        <p:nvPicPr>
          <p:cNvPr id="504" name="Google Shape;504;g9e40148c1d_0_144"/>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9da6a2eb16_0_54"/>
          <p:cNvSpPr txBox="1"/>
          <p:nvPr/>
        </p:nvSpPr>
        <p:spPr>
          <a:xfrm>
            <a:off x="5400136" y="3070443"/>
            <a:ext cx="6382274" cy="3496887"/>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ru-RU" sz="2100" dirty="0"/>
              <a:t>Дети, которые по какой-то причине не вовлечены и исключаются из группы, нуждаются в помощи приятеля и конкретном приглашении. </a:t>
            </a:r>
          </a:p>
          <a:p>
            <a:pPr marL="0" marR="0" lvl="0" indent="0" algn="just" rtl="0">
              <a:lnSpc>
                <a:spcPct val="100000"/>
              </a:lnSpc>
              <a:spcBef>
                <a:spcPts val="0"/>
              </a:spcBef>
              <a:spcAft>
                <a:spcPts val="0"/>
              </a:spcAft>
              <a:buNone/>
            </a:pPr>
            <a:r>
              <a:rPr lang="ru-RU" sz="2100" dirty="0"/>
              <a:t>Хвалите своего ребенка в ситуациях, когда он приходит на помощь ребенку, не включенному в группу, и оказывает ему поддержку. </a:t>
            </a:r>
          </a:p>
          <a:p>
            <a:pPr marL="0" marR="0" lvl="0" indent="0" algn="just" rtl="0">
              <a:lnSpc>
                <a:spcPct val="100000"/>
              </a:lnSpc>
              <a:spcBef>
                <a:spcPts val="0"/>
              </a:spcBef>
              <a:spcAft>
                <a:spcPts val="0"/>
              </a:spcAft>
              <a:buNone/>
            </a:pPr>
            <a:r>
              <a:rPr lang="ru-RU" sz="2100" dirty="0"/>
              <a:t>Дети, которые осмеливаются постоять как сами за себя, так и при виде несправедливости сказать другим «Хватит!» или «Прекратите!», внутренне растут сами. </a:t>
            </a:r>
          </a:p>
        </p:txBody>
      </p:sp>
      <p:sp>
        <p:nvSpPr>
          <p:cNvPr id="511" name="Google Shape;511;g9da6a2eb16_0_54"/>
          <p:cNvSpPr txBox="1"/>
          <p:nvPr/>
        </p:nvSpPr>
        <p:spPr>
          <a:xfrm>
            <a:off x="409590" y="1613940"/>
            <a:ext cx="11555700" cy="1109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ru-RU" sz="2400" b="1" i="0" u="none" strike="noStrike" cap="none" dirty="0">
                <a:solidFill>
                  <a:schemeClr val="dk1"/>
                </a:solidFill>
                <a:latin typeface="Arial"/>
                <a:ea typeface="Arial"/>
                <a:cs typeface="Arial"/>
                <a:sym typeface="Arial"/>
              </a:rPr>
              <a:t>Четверный совет «Освободимся от травли!» </a:t>
            </a:r>
            <a:endParaRPr dirty="0"/>
          </a:p>
          <a:p>
            <a:pPr marL="0" marR="0" lvl="0" indent="0" algn="ctr" rtl="0">
              <a:lnSpc>
                <a:spcPct val="90000"/>
              </a:lnSpc>
              <a:spcBef>
                <a:spcPts val="0"/>
              </a:spcBef>
              <a:spcAft>
                <a:spcPts val="0"/>
              </a:spcAft>
              <a:buNone/>
            </a:pPr>
            <a:r>
              <a:rPr lang="ru-RU" sz="2800" b="1" i="0" u="none" strike="noStrike" cap="none" dirty="0">
                <a:solidFill>
                  <a:schemeClr val="dk1"/>
                </a:solidFill>
                <a:latin typeface="Arial"/>
                <a:ea typeface="Arial"/>
                <a:cs typeface="Arial"/>
                <a:sym typeface="Arial"/>
              </a:rPr>
              <a:t>«</a:t>
            </a:r>
            <a:r>
              <a:rPr lang="ru-RU" sz="2800" b="1" dirty="0"/>
              <a:t>Побуждайте своего ребенка поддерживать и защищать приятелей, которые не могут защитить себя сами</a:t>
            </a:r>
            <a:r>
              <a:rPr lang="ru-RU" sz="2800" b="1" i="0" u="none" strike="noStrike" cap="none" dirty="0">
                <a:solidFill>
                  <a:srgbClr val="000000"/>
                </a:solidFill>
                <a:latin typeface="Arial"/>
                <a:ea typeface="Arial"/>
                <a:cs typeface="Arial"/>
                <a:sym typeface="Arial"/>
              </a:rPr>
              <a:t>»</a:t>
            </a:r>
            <a:endParaRPr sz="2800" b="1"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p:txBody>
      </p:sp>
      <p:pic>
        <p:nvPicPr>
          <p:cNvPr id="512" name="Google Shape;512;g9da6a2eb16_0_54"/>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6" name="Picture 5">
            <a:extLst>
              <a:ext uri="{FF2B5EF4-FFF2-40B4-BE49-F238E27FC236}">
                <a16:creationId xmlns:a16="http://schemas.microsoft.com/office/drawing/2014/main" id="{F7742A23-5358-46A1-8DE9-9C9E8B9B3927}"/>
              </a:ext>
            </a:extLst>
          </p:cNvPr>
          <p:cNvPicPr>
            <a:picLocks noChangeAspect="1"/>
          </p:cNvPicPr>
          <p:nvPr/>
        </p:nvPicPr>
        <p:blipFill>
          <a:blip r:embed="rId4"/>
          <a:stretch>
            <a:fillRect/>
          </a:stretch>
        </p:blipFill>
        <p:spPr>
          <a:xfrm>
            <a:off x="409590" y="3001712"/>
            <a:ext cx="4783512" cy="32929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89" name="Google Shape;89;g92e6739a07_0_106"/>
          <p:cNvSpPr txBox="1">
            <a:spLocks noGrp="1"/>
          </p:cNvSpPr>
          <p:nvPr>
            <p:ph type="ctrTitle"/>
          </p:nvPr>
        </p:nvSpPr>
        <p:spPr>
          <a:xfrm>
            <a:off x="1429700" y="2617001"/>
            <a:ext cx="9568800" cy="189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t-EE" sz="2600" dirty="0">
                <a:solidFill>
                  <a:srgbClr val="000000"/>
                </a:solidFill>
                <a:latin typeface="Georgia"/>
                <a:ea typeface="Georgia"/>
                <a:cs typeface="Georgia"/>
                <a:sym typeface="Georgia"/>
              </a:rPr>
              <a:t>I. </a:t>
            </a:r>
            <a:r>
              <a:rPr lang="ru-RU" sz="2600" dirty="0">
                <a:solidFill>
                  <a:srgbClr val="000000"/>
                </a:solidFill>
                <a:latin typeface="Georgia"/>
                <a:ea typeface="Georgia"/>
                <a:cs typeface="Georgia"/>
                <a:sym typeface="Georgia"/>
              </a:rPr>
              <a:t>ФЕНОМЕН ТРАВЛИ</a:t>
            </a:r>
            <a:endParaRPr sz="2600" dirty="0">
              <a:solidFill>
                <a:srgbClr val="000000"/>
              </a:solidFill>
              <a:latin typeface="Georgia"/>
              <a:ea typeface="Georgia"/>
              <a:cs typeface="Georgia"/>
              <a:sym typeface="Georgia"/>
            </a:endParaRPr>
          </a:p>
          <a:p>
            <a:pPr marL="0" lvl="0" indent="0" algn="ctr" rtl="0">
              <a:lnSpc>
                <a:spcPct val="100000"/>
              </a:lnSpc>
              <a:spcBef>
                <a:spcPts val="0"/>
              </a:spcBef>
              <a:spcAft>
                <a:spcPts val="0"/>
              </a:spcAft>
              <a:buClr>
                <a:schemeClr val="dk1"/>
              </a:buClr>
              <a:buSzPts val="1100"/>
              <a:buFont typeface="Arial"/>
              <a:buNone/>
            </a:pPr>
            <a:endParaRPr sz="2600" dirty="0">
              <a:solidFill>
                <a:srgbClr val="000000"/>
              </a:solidFill>
              <a:latin typeface="Georgia"/>
              <a:ea typeface="Georgia"/>
              <a:cs typeface="Georgia"/>
              <a:sym typeface="Georgia"/>
            </a:endParaRPr>
          </a:p>
          <a:p>
            <a:pPr marL="0" lvl="0" indent="0" algn="ctr" rtl="0">
              <a:lnSpc>
                <a:spcPct val="100000"/>
              </a:lnSpc>
              <a:spcBef>
                <a:spcPts val="0"/>
              </a:spcBef>
              <a:spcAft>
                <a:spcPts val="0"/>
              </a:spcAft>
              <a:buClr>
                <a:schemeClr val="dk1"/>
              </a:buClr>
              <a:buSzPts val="1100"/>
              <a:buFont typeface="Arial"/>
              <a:buNone/>
            </a:pPr>
            <a:r>
              <a:rPr lang="ru-RU" sz="2600" dirty="0">
                <a:solidFill>
                  <a:srgbClr val="000000"/>
                </a:solidFill>
                <a:latin typeface="Georgia"/>
                <a:ea typeface="Georgia"/>
                <a:cs typeface="Georgia"/>
                <a:sym typeface="Georgia"/>
              </a:rPr>
              <a:t>Что родитель должен знать о травле, чтобы предотвратить ее в образовательном учреждении?</a:t>
            </a:r>
            <a:endParaRPr sz="2600" dirty="0">
              <a:solidFill>
                <a:srgbClr val="000000"/>
              </a:solidFill>
              <a:latin typeface="Georgia"/>
              <a:ea typeface="Georgia"/>
              <a:cs typeface="Georgia"/>
              <a:sym typeface="Georgia"/>
            </a:endParaRPr>
          </a:p>
        </p:txBody>
      </p:sp>
      <p:pic>
        <p:nvPicPr>
          <p:cNvPr id="90" name="Google Shape;90;g92e6739a07_0_106"/>
          <p:cNvPicPr preferRelativeResize="0"/>
          <p:nvPr/>
        </p:nvPicPr>
        <p:blipFill rotWithShape="1">
          <a:blip r:embed="rId3">
            <a:alphaModFix/>
          </a:blip>
          <a:srcRect/>
          <a:stretch/>
        </p:blipFill>
        <p:spPr>
          <a:xfrm>
            <a:off x="0" y="0"/>
            <a:ext cx="12192000" cy="149383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0"/>
          <p:cNvSpPr txBox="1">
            <a:spLocks noGrp="1"/>
          </p:cNvSpPr>
          <p:nvPr>
            <p:ph type="title"/>
          </p:nvPr>
        </p:nvSpPr>
        <p:spPr>
          <a:xfrm>
            <a:off x="606893" y="1679357"/>
            <a:ext cx="10473342" cy="109263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dirty="0">
                <a:solidFill>
                  <a:srgbClr val="000000"/>
                </a:solidFill>
              </a:rPr>
              <a:t>Тематическая карточка «Освободимся от травли!» для родителей, </a:t>
            </a:r>
            <a:r>
              <a:rPr lang="ru-RU" sz="3000" dirty="0">
                <a:solidFill>
                  <a:srgbClr val="000000"/>
                </a:solidFill>
              </a:rPr>
              <a:t>карточка № 20 «Хороший пример»</a:t>
            </a:r>
            <a:endParaRPr sz="3000" dirty="0"/>
          </a:p>
        </p:txBody>
      </p:sp>
      <p:sp>
        <p:nvSpPr>
          <p:cNvPr id="519" name="Google Shape;519;p30"/>
          <p:cNvSpPr txBox="1"/>
          <p:nvPr/>
        </p:nvSpPr>
        <p:spPr>
          <a:xfrm>
            <a:off x="6096000" y="2662601"/>
            <a:ext cx="5826736" cy="30756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ru-RU" sz="1900" b="1" i="0" u="none" strike="noStrike" cap="none" dirty="0">
                <a:solidFill>
                  <a:srgbClr val="000000"/>
                </a:solidFill>
                <a:latin typeface="+mj-lt"/>
                <a:ea typeface="Arial"/>
                <a:cs typeface="Arial"/>
                <a:sym typeface="Arial"/>
              </a:rPr>
              <a:t>Упражнение:</a:t>
            </a:r>
            <a:r>
              <a:rPr lang="ru-RU" sz="1900" b="0" i="0" u="none" strike="noStrike" cap="none" dirty="0">
                <a:solidFill>
                  <a:srgbClr val="000000"/>
                </a:solidFill>
                <a:latin typeface="+mj-lt"/>
                <a:ea typeface="Arial"/>
                <a:cs typeface="Arial"/>
                <a:sym typeface="Arial"/>
              </a:rPr>
              <a:t> родители в группах рассуждают на </a:t>
            </a:r>
            <a:r>
              <a:rPr lang="ru-RU" sz="1900" b="0" i="0" u="none" strike="noStrike" cap="none" dirty="0">
                <a:solidFill>
                  <a:schemeClr val="dk1"/>
                </a:solidFill>
                <a:latin typeface="+mj-lt"/>
                <a:ea typeface="Arial"/>
                <a:cs typeface="Arial"/>
                <a:sym typeface="Arial"/>
              </a:rPr>
              <a:t>вопросы, приведенные на обратной стороне карточки</a:t>
            </a:r>
            <a:r>
              <a:rPr lang="ru-RU" sz="1900" b="0" i="0" u="none" strike="noStrike" cap="none" dirty="0">
                <a:solidFill>
                  <a:srgbClr val="000000"/>
                </a:solidFill>
                <a:latin typeface="+mj-lt"/>
                <a:ea typeface="Arial"/>
                <a:cs typeface="Arial"/>
                <a:sym typeface="Arial"/>
              </a:rPr>
              <a:t>.</a:t>
            </a:r>
            <a:endParaRPr sz="1900" b="0" i="0" u="none" strike="noStrike" cap="none" dirty="0">
              <a:solidFill>
                <a:srgbClr val="000000"/>
              </a:solidFill>
              <a:latin typeface="+mj-lt"/>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mj-lt"/>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dirty="0">
                <a:solidFill>
                  <a:srgbClr val="000000"/>
                </a:solidFill>
                <a:effectLst/>
                <a:latin typeface="+mj-lt"/>
              </a:rPr>
              <a:t>После групповой работы заключите договоренности с родителями об использовании цифровых устройств в школе</a:t>
            </a:r>
            <a:r>
              <a:rPr lang="et-EE" sz="1900" b="0" i="0" dirty="0">
                <a:solidFill>
                  <a:srgbClr val="000000"/>
                </a:solidFill>
                <a:effectLst/>
                <a:latin typeface="+mj-lt"/>
              </a:rPr>
              <a:t> </a:t>
            </a:r>
            <a:r>
              <a:rPr lang="ru-RU" sz="1900" b="0" i="0" dirty="0">
                <a:solidFill>
                  <a:srgbClr val="000000"/>
                </a:solidFill>
                <a:effectLst/>
                <a:latin typeface="+mj-lt"/>
              </a:rPr>
              <a:t>и дома. </a:t>
            </a:r>
            <a:endParaRPr lang="et-EE" sz="1900" b="0" i="0" dirty="0">
              <a:solidFill>
                <a:srgbClr val="000000"/>
              </a:solidFill>
              <a:effectLst/>
              <a:latin typeface="+mj-lt"/>
            </a:endParaRPr>
          </a:p>
          <a:p>
            <a:pPr marL="0" marR="0" lvl="0" indent="0" algn="ctr" rtl="0">
              <a:lnSpc>
                <a:spcPct val="100000"/>
              </a:lnSpc>
              <a:spcBef>
                <a:spcPts val="0"/>
              </a:spcBef>
              <a:spcAft>
                <a:spcPts val="0"/>
              </a:spcAft>
              <a:buClr>
                <a:schemeClr val="dk1"/>
              </a:buClr>
              <a:buSzPts val="1100"/>
              <a:buFont typeface="Arial"/>
              <a:buNone/>
            </a:pPr>
            <a:r>
              <a:rPr lang="ru-RU" sz="1900" b="0" i="0" dirty="0">
                <a:solidFill>
                  <a:srgbClr val="000000"/>
                </a:solidFill>
                <a:effectLst/>
                <a:latin typeface="+mj-lt"/>
              </a:rPr>
              <a:t>Говорит тот, у кого Друг Медведь. </a:t>
            </a:r>
            <a:endParaRPr sz="1900" b="1" i="0" u="none" strike="noStrike" cap="none" dirty="0">
              <a:solidFill>
                <a:srgbClr val="FF0000"/>
              </a:solidFill>
              <a:latin typeface="+mj-lt"/>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600" b="1" i="0" u="none" strike="noStrike" cap="none" dirty="0">
              <a:solidFill>
                <a:srgbClr val="FF0000"/>
              </a:solidFill>
              <a:latin typeface="Arial"/>
              <a:ea typeface="Arial"/>
              <a:cs typeface="Arial"/>
              <a:sym typeface="Arial"/>
            </a:endParaRPr>
          </a:p>
        </p:txBody>
      </p:sp>
      <p:pic>
        <p:nvPicPr>
          <p:cNvPr id="520" name="Google Shape;520;p30"/>
          <p:cNvPicPr preferRelativeResize="0"/>
          <p:nvPr/>
        </p:nvPicPr>
        <p:blipFill rotWithShape="1">
          <a:blip r:embed="rId3">
            <a:alphaModFix/>
          </a:blip>
          <a:srcRect/>
          <a:stretch/>
        </p:blipFill>
        <p:spPr>
          <a:xfrm>
            <a:off x="0" y="11756"/>
            <a:ext cx="12192000" cy="1493837"/>
          </a:xfrm>
          <a:prstGeom prst="rect">
            <a:avLst/>
          </a:prstGeom>
          <a:noFill/>
          <a:ln>
            <a:noFill/>
          </a:ln>
        </p:spPr>
      </p:pic>
      <p:pic>
        <p:nvPicPr>
          <p:cNvPr id="521" name="Google Shape;521;p30"/>
          <p:cNvPicPr preferRelativeResize="0"/>
          <p:nvPr/>
        </p:nvPicPr>
        <p:blipFill rotWithShape="1">
          <a:blip r:embed="rId4">
            <a:alphaModFix/>
          </a:blip>
          <a:srcRect/>
          <a:stretch/>
        </p:blipFill>
        <p:spPr>
          <a:xfrm>
            <a:off x="11080235" y="1752501"/>
            <a:ext cx="910455" cy="812302"/>
          </a:xfrm>
          <a:prstGeom prst="rect">
            <a:avLst/>
          </a:prstGeom>
          <a:noFill/>
          <a:ln>
            <a:noFill/>
          </a:ln>
        </p:spPr>
      </p:pic>
      <p:pic>
        <p:nvPicPr>
          <p:cNvPr id="7" name="Google Shape;563;p30">
            <a:extLst>
              <a:ext uri="{FF2B5EF4-FFF2-40B4-BE49-F238E27FC236}">
                <a16:creationId xmlns:a16="http://schemas.microsoft.com/office/drawing/2014/main" id="{AB88C968-CCCE-4933-84BA-C240F8C48FC9}"/>
              </a:ext>
            </a:extLst>
          </p:cNvPr>
          <p:cNvPicPr preferRelativeResize="0"/>
          <p:nvPr/>
        </p:nvPicPr>
        <p:blipFill rotWithShape="1">
          <a:blip r:embed="rId5">
            <a:alphaModFix/>
          </a:blip>
          <a:srcRect l="11500" t="18391" r="27666" b="1293"/>
          <a:stretch/>
        </p:blipFill>
        <p:spPr>
          <a:xfrm>
            <a:off x="201310" y="2564803"/>
            <a:ext cx="5759501" cy="4039549"/>
          </a:xfrm>
          <a:prstGeom prst="rect">
            <a:avLst/>
          </a:prstGeom>
          <a:noFill/>
          <a:ln>
            <a:noFill/>
          </a:ln>
        </p:spPr>
      </p:pic>
      <p:pic>
        <p:nvPicPr>
          <p:cNvPr id="8" name="Google Shape;567;p30">
            <a:extLst>
              <a:ext uri="{FF2B5EF4-FFF2-40B4-BE49-F238E27FC236}">
                <a16:creationId xmlns:a16="http://schemas.microsoft.com/office/drawing/2014/main" id="{5F967BCC-5756-42A4-A1BE-EBC55497089B}"/>
              </a:ext>
            </a:extLst>
          </p:cNvPr>
          <p:cNvPicPr preferRelativeResize="0"/>
          <p:nvPr/>
        </p:nvPicPr>
        <p:blipFill rotWithShape="1">
          <a:blip r:embed="rId6">
            <a:alphaModFix/>
          </a:blip>
          <a:srcRect/>
          <a:stretch/>
        </p:blipFill>
        <p:spPr>
          <a:xfrm>
            <a:off x="8212347" y="5219308"/>
            <a:ext cx="1723875" cy="162693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9e22b816bd_0_17"/>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5" name="Picture 4">
            <a:extLst>
              <a:ext uri="{FF2B5EF4-FFF2-40B4-BE49-F238E27FC236}">
                <a16:creationId xmlns:a16="http://schemas.microsoft.com/office/drawing/2014/main" id="{9521EB2F-FC6C-459C-9FE0-C86A4F143397}"/>
              </a:ext>
            </a:extLst>
          </p:cNvPr>
          <p:cNvPicPr>
            <a:picLocks noChangeAspect="1"/>
          </p:cNvPicPr>
          <p:nvPr/>
        </p:nvPicPr>
        <p:blipFill rotWithShape="1">
          <a:blip r:embed="rId4"/>
          <a:srcRect l="23416" t="20274" r="24917" b="9882"/>
          <a:stretch/>
        </p:blipFill>
        <p:spPr>
          <a:xfrm>
            <a:off x="6563360" y="2600960"/>
            <a:ext cx="5531646" cy="3972560"/>
          </a:xfrm>
          <a:prstGeom prst="rect">
            <a:avLst/>
          </a:prstGeom>
        </p:spPr>
      </p:pic>
      <p:pic>
        <p:nvPicPr>
          <p:cNvPr id="3" name="Picture 2">
            <a:extLst>
              <a:ext uri="{FF2B5EF4-FFF2-40B4-BE49-F238E27FC236}">
                <a16:creationId xmlns:a16="http://schemas.microsoft.com/office/drawing/2014/main" id="{93DB86C5-4E62-419F-90C8-0DA84BD7D2B7}"/>
              </a:ext>
            </a:extLst>
          </p:cNvPr>
          <p:cNvPicPr>
            <a:picLocks noChangeAspect="1"/>
          </p:cNvPicPr>
          <p:nvPr/>
        </p:nvPicPr>
        <p:blipFill rotWithShape="1">
          <a:blip r:embed="rId5"/>
          <a:srcRect l="22641" t="27425" r="24434" b="3318"/>
          <a:stretch/>
        </p:blipFill>
        <p:spPr>
          <a:xfrm>
            <a:off x="96994" y="1639020"/>
            <a:ext cx="6452559" cy="448573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9da6a2eb16_0_78"/>
          <p:cNvSpPr txBox="1"/>
          <p:nvPr/>
        </p:nvSpPr>
        <p:spPr>
          <a:xfrm>
            <a:off x="4887666" y="2736592"/>
            <a:ext cx="6685354" cy="385399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ru-RU" sz="2000" dirty="0"/>
              <a:t>Детям необходимо объяснять, какие риски сопутствуют возможностям дигитехнологий. Родитель должен интересоваться, в том числе, его виртуальной жизнью и обладать навыками, которые позволят его направлять в виртуальном мире. Необходимо научить ребенка, что при использовании дигитальных устройств (например, создание видео, фото) действуют те же принципы, что и в реальной жизни: необходимо проявлять уважение, толерантность, заботу и, при необходимости, смелость, чтобы прийти на помощь тому, кто не может защитить себя сам.</a:t>
            </a:r>
          </a:p>
          <a:p>
            <a:pPr marL="0" marR="0" lvl="0" indent="0" algn="just" rtl="0">
              <a:lnSpc>
                <a:spcPct val="100000"/>
              </a:lnSpc>
              <a:spcBef>
                <a:spcPts val="0"/>
              </a:spcBef>
              <a:spcAft>
                <a:spcPts val="0"/>
              </a:spcAft>
              <a:buNone/>
            </a:pPr>
            <a:r>
              <a:rPr lang="ru-RU" sz="2000" b="0" i="0" u="none" strike="noStrike" cap="none" dirty="0">
                <a:solidFill>
                  <a:srgbClr val="000000"/>
                </a:solidFill>
                <a:latin typeface="Arial"/>
                <a:ea typeface="Arial"/>
                <a:cs typeface="Arial"/>
                <a:sym typeface="Arial"/>
              </a:rPr>
              <a:t>БУДЬТЕ</a:t>
            </a:r>
            <a:r>
              <a:rPr lang="ru-RU" sz="2000" dirty="0"/>
              <a:t> </a:t>
            </a:r>
            <a:r>
              <a:rPr lang="ru-RU" sz="2000" b="0" i="0" u="none" strike="noStrike" cap="none" dirty="0">
                <a:solidFill>
                  <a:srgbClr val="000000"/>
                </a:solidFill>
                <a:latin typeface="Arial"/>
                <a:ea typeface="Arial"/>
                <a:cs typeface="Arial"/>
                <a:sym typeface="Arial"/>
              </a:rPr>
              <a:t>ПРИМЕРОМ РЕБЕНКУ!</a:t>
            </a:r>
            <a:endParaRPr sz="2000" b="0" i="0" u="none" strike="noStrike" cap="none" dirty="0">
              <a:solidFill>
                <a:srgbClr val="000000"/>
              </a:solidFill>
              <a:latin typeface="Arial"/>
              <a:ea typeface="Arial"/>
              <a:cs typeface="Arial"/>
              <a:sym typeface="Arial"/>
            </a:endParaRPr>
          </a:p>
        </p:txBody>
      </p:sp>
      <p:sp>
        <p:nvSpPr>
          <p:cNvPr id="538" name="Google Shape;538;g9da6a2eb16_0_78"/>
          <p:cNvSpPr txBox="1"/>
          <p:nvPr/>
        </p:nvSpPr>
        <p:spPr>
          <a:xfrm>
            <a:off x="608780" y="1728766"/>
            <a:ext cx="10964240" cy="1163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ru-RU" sz="2400" b="1" i="0" u="none" strike="noStrike" cap="none" dirty="0">
                <a:solidFill>
                  <a:schemeClr val="dk1"/>
                </a:solidFill>
                <a:latin typeface="Arial"/>
                <a:ea typeface="Arial"/>
                <a:cs typeface="Arial"/>
                <a:sym typeface="Arial"/>
              </a:rPr>
              <a:t>Пятый совет «Освободимся от травли!» </a:t>
            </a:r>
            <a:endParaRPr dirty="0"/>
          </a:p>
          <a:p>
            <a:pPr marL="0" marR="0" lvl="0" indent="0" algn="ctr" rtl="0">
              <a:lnSpc>
                <a:spcPct val="100000"/>
              </a:lnSpc>
              <a:spcBef>
                <a:spcPts val="0"/>
              </a:spcBef>
              <a:spcAft>
                <a:spcPts val="0"/>
              </a:spcAft>
              <a:buNone/>
            </a:pPr>
            <a:r>
              <a:rPr lang="ru-RU" sz="2800" b="1" i="0" u="none" strike="noStrike" cap="none" dirty="0">
                <a:solidFill>
                  <a:srgbClr val="000000"/>
                </a:solidFill>
                <a:latin typeface="Arial"/>
                <a:ea typeface="Arial"/>
                <a:cs typeface="Arial"/>
                <a:sym typeface="Arial"/>
              </a:rPr>
              <a:t>«</a:t>
            </a:r>
            <a:r>
              <a:rPr lang="ru-RU" sz="2800" b="1" dirty="0"/>
              <a:t>Принимайте участие в цифровой жизни своего ребенка</a:t>
            </a:r>
            <a:r>
              <a:rPr lang="ru-RU" sz="2800" b="1" i="0" u="none" strike="noStrike" cap="none" dirty="0">
                <a:solidFill>
                  <a:srgbClr val="000000"/>
                </a:solidFill>
                <a:latin typeface="Arial"/>
                <a:ea typeface="Arial"/>
                <a:cs typeface="Arial"/>
                <a:sym typeface="Arial"/>
              </a:rPr>
              <a:t>»</a:t>
            </a:r>
            <a:endParaRPr sz="2800" b="1" i="0" u="none" strike="noStrike" cap="none" dirty="0">
              <a:solidFill>
                <a:srgbClr val="000000"/>
              </a:solidFill>
              <a:latin typeface="Arial"/>
              <a:ea typeface="Arial"/>
              <a:cs typeface="Arial"/>
              <a:sym typeface="Arial"/>
            </a:endParaRPr>
          </a:p>
        </p:txBody>
      </p:sp>
      <p:pic>
        <p:nvPicPr>
          <p:cNvPr id="539" name="Google Shape;539;g9da6a2eb16_0_78"/>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6" name="Google Shape;556;g9da6a2eb16_0_62">
            <a:extLst>
              <a:ext uri="{FF2B5EF4-FFF2-40B4-BE49-F238E27FC236}">
                <a16:creationId xmlns:a16="http://schemas.microsoft.com/office/drawing/2014/main" id="{53EC48E4-6A69-4494-86F1-20F75D11ED4B}"/>
              </a:ext>
            </a:extLst>
          </p:cNvPr>
          <p:cNvPicPr preferRelativeResize="0"/>
          <p:nvPr/>
        </p:nvPicPr>
        <p:blipFill rotWithShape="1">
          <a:blip r:embed="rId4">
            <a:alphaModFix/>
          </a:blip>
          <a:srcRect/>
          <a:stretch/>
        </p:blipFill>
        <p:spPr>
          <a:xfrm>
            <a:off x="392366" y="2891866"/>
            <a:ext cx="4152181" cy="319838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a0ec2b0205_0_148"/>
          <p:cNvSpPr txBox="1">
            <a:spLocks noGrp="1"/>
          </p:cNvSpPr>
          <p:nvPr>
            <p:ph type="title"/>
          </p:nvPr>
        </p:nvSpPr>
        <p:spPr>
          <a:xfrm>
            <a:off x="245046" y="1877650"/>
            <a:ext cx="5262113" cy="1089685"/>
          </a:xfrm>
          <a:prstGeom prst="rect">
            <a:avLst/>
          </a:prstGeom>
          <a:noFill/>
          <a:ln>
            <a:noFill/>
          </a:ln>
        </p:spPr>
        <p:txBody>
          <a:bodyPr spcFirstLastPara="1" wrap="square" lIns="91425" tIns="45700" rIns="91425" bIns="45700" anchor="t" anchorCtr="0">
            <a:noAutofit/>
          </a:bodyPr>
          <a:lstStyle/>
          <a:p>
            <a:pPr algn="ctr">
              <a:lnSpc>
                <a:spcPct val="100000"/>
              </a:lnSpc>
            </a:pPr>
            <a:r>
              <a:rPr lang="ru-RU" dirty="0">
                <a:solidFill>
                  <a:schemeClr val="tx1"/>
                </a:solidFill>
                <a:latin typeface="Calibri" panose="020F0502020204030204" pitchFamily="34" charset="0"/>
                <a:ea typeface="Calibri" panose="020F0502020204030204" pitchFamily="34" charset="0"/>
                <a:cs typeface="Times New Roman" panose="02020603050405020304" pitchFamily="18" charset="0"/>
              </a:rPr>
              <a:t>У</a:t>
            </a:r>
            <a:r>
              <a:rPr lang="ru-RU"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чим замечать и называть эмоции</a:t>
            </a:r>
            <a:br>
              <a:rPr lang="et-EE" sz="2800" dirty="0">
                <a:effectLst/>
                <a:latin typeface="Calibri" panose="020F0502020204030204" pitchFamily="34" charset="0"/>
                <a:ea typeface="Calibri" panose="020F0502020204030204" pitchFamily="34" charset="0"/>
                <a:cs typeface="Times New Roman" panose="02020603050405020304" pitchFamily="18" charset="0"/>
              </a:rPr>
            </a:br>
            <a:endParaRPr sz="2800" dirty="0">
              <a:solidFill>
                <a:schemeClr val="dk1"/>
              </a:solidFill>
            </a:endParaRPr>
          </a:p>
        </p:txBody>
      </p:sp>
      <p:pic>
        <p:nvPicPr>
          <p:cNvPr id="546" name="Google Shape;546;ga0ec2b0205_0_148"/>
          <p:cNvPicPr preferRelativeResize="0"/>
          <p:nvPr/>
        </p:nvPicPr>
        <p:blipFill rotWithShape="1">
          <a:blip r:embed="rId3">
            <a:alphaModFix/>
          </a:blip>
          <a:srcRect/>
          <a:stretch/>
        </p:blipFill>
        <p:spPr>
          <a:xfrm>
            <a:off x="0" y="0"/>
            <a:ext cx="12192000" cy="1493837"/>
          </a:xfrm>
          <a:prstGeom prst="rect">
            <a:avLst/>
          </a:prstGeom>
          <a:noFill/>
          <a:ln>
            <a:noFill/>
          </a:ln>
        </p:spPr>
      </p:pic>
      <p:sp>
        <p:nvSpPr>
          <p:cNvPr id="5" name="TextBox 4">
            <a:extLst>
              <a:ext uri="{FF2B5EF4-FFF2-40B4-BE49-F238E27FC236}">
                <a16:creationId xmlns:a16="http://schemas.microsoft.com/office/drawing/2014/main" id="{FD3893DC-68DD-42D1-AA51-3ED38157E6FF}"/>
              </a:ext>
            </a:extLst>
          </p:cNvPr>
          <p:cNvSpPr txBox="1"/>
          <p:nvPr/>
        </p:nvSpPr>
        <p:spPr>
          <a:xfrm>
            <a:off x="5507159" y="1761757"/>
            <a:ext cx="6011980" cy="1323439"/>
          </a:xfrm>
          <a:prstGeom prst="rect">
            <a:avLst/>
          </a:prstGeom>
          <a:noFill/>
        </p:spPr>
        <p:txBody>
          <a:bodyPr wrap="square">
            <a:spAutoFit/>
          </a:bodyPr>
          <a:lstStyle/>
          <a:p>
            <a:r>
              <a:rPr lang="ru-RU" sz="2000" b="0" i="0" dirty="0">
                <a:solidFill>
                  <a:srgbClr val="000000"/>
                </a:solidFill>
                <a:effectLst/>
                <a:latin typeface="+mj-lt"/>
              </a:rPr>
              <a:t>Учитель знакомит родителей с одним из заданий из Книги заданий и игр программы, которое они проводят в классе, чтобы научить детей осознавать свои эмоции и управлять ими. </a:t>
            </a:r>
            <a:endParaRPr lang="et-EE" sz="2000" dirty="0">
              <a:latin typeface="+mj-lt"/>
            </a:endParaRPr>
          </a:p>
        </p:txBody>
      </p:sp>
      <p:pic>
        <p:nvPicPr>
          <p:cNvPr id="6" name="Google Shape;287;g928d8f59ee_0_60">
            <a:extLst>
              <a:ext uri="{FF2B5EF4-FFF2-40B4-BE49-F238E27FC236}">
                <a16:creationId xmlns:a16="http://schemas.microsoft.com/office/drawing/2014/main" id="{114E4428-75A8-450D-ABD3-442D919A11E7}"/>
              </a:ext>
            </a:extLst>
          </p:cNvPr>
          <p:cNvPicPr preferRelativeResize="0"/>
          <p:nvPr/>
        </p:nvPicPr>
        <p:blipFill rotWithShape="1">
          <a:blip r:embed="rId4">
            <a:alphaModFix/>
          </a:blip>
          <a:srcRect l="25750" t="18706" r="45166" b="3176"/>
          <a:stretch/>
        </p:blipFill>
        <p:spPr>
          <a:xfrm>
            <a:off x="6368677" y="3468024"/>
            <a:ext cx="2144472" cy="2897906"/>
          </a:xfrm>
          <a:prstGeom prst="rect">
            <a:avLst/>
          </a:prstGeom>
          <a:noFill/>
          <a:ln>
            <a:noFill/>
          </a:ln>
        </p:spPr>
      </p:pic>
      <p:pic>
        <p:nvPicPr>
          <p:cNvPr id="7" name="Google Shape;285;g928d8f59ee_0_60">
            <a:extLst>
              <a:ext uri="{FF2B5EF4-FFF2-40B4-BE49-F238E27FC236}">
                <a16:creationId xmlns:a16="http://schemas.microsoft.com/office/drawing/2014/main" id="{A06F1D2B-2F95-4784-9DD1-3C2926997B14}"/>
              </a:ext>
            </a:extLst>
          </p:cNvPr>
          <p:cNvPicPr preferRelativeResize="0"/>
          <p:nvPr/>
        </p:nvPicPr>
        <p:blipFill rotWithShape="1">
          <a:blip r:embed="rId5">
            <a:alphaModFix/>
          </a:blip>
          <a:srcRect l="25917" t="19803" r="44833" b="1763"/>
          <a:stretch/>
        </p:blipFill>
        <p:spPr>
          <a:xfrm>
            <a:off x="1648504" y="3429000"/>
            <a:ext cx="2277241" cy="2981595"/>
          </a:xfrm>
          <a:prstGeom prst="rect">
            <a:avLst/>
          </a:prstGeom>
          <a:noFill/>
          <a:ln>
            <a:noFill/>
          </a:ln>
        </p:spPr>
      </p:pic>
      <p:pic>
        <p:nvPicPr>
          <p:cNvPr id="8" name="Google Shape;286;g928d8f59ee_0_60">
            <a:extLst>
              <a:ext uri="{FF2B5EF4-FFF2-40B4-BE49-F238E27FC236}">
                <a16:creationId xmlns:a16="http://schemas.microsoft.com/office/drawing/2014/main" id="{B2162509-92BF-4CD9-809F-BA97FF2DF0A5}"/>
              </a:ext>
            </a:extLst>
          </p:cNvPr>
          <p:cNvPicPr preferRelativeResize="0"/>
          <p:nvPr/>
        </p:nvPicPr>
        <p:blipFill rotWithShape="1">
          <a:blip r:embed="rId6">
            <a:alphaModFix/>
          </a:blip>
          <a:srcRect l="25666" t="19804" r="44917" b="1295"/>
          <a:stretch/>
        </p:blipFill>
        <p:spPr>
          <a:xfrm>
            <a:off x="4025232" y="3429000"/>
            <a:ext cx="2144472" cy="2981595"/>
          </a:xfrm>
          <a:prstGeom prst="rect">
            <a:avLst/>
          </a:prstGeom>
          <a:noFill/>
          <a:ln>
            <a:noFill/>
          </a:ln>
        </p:spPr>
      </p:pic>
      <p:pic>
        <p:nvPicPr>
          <p:cNvPr id="9" name="Google Shape;288;g928d8f59ee_0_60">
            <a:extLst>
              <a:ext uri="{FF2B5EF4-FFF2-40B4-BE49-F238E27FC236}">
                <a16:creationId xmlns:a16="http://schemas.microsoft.com/office/drawing/2014/main" id="{47263FFD-909B-456D-B48F-7B2E56657FBA}"/>
              </a:ext>
            </a:extLst>
          </p:cNvPr>
          <p:cNvPicPr preferRelativeResize="0"/>
          <p:nvPr/>
        </p:nvPicPr>
        <p:blipFill rotWithShape="1">
          <a:blip r:embed="rId7">
            <a:alphaModFix/>
          </a:blip>
          <a:srcRect l="25746" t="19803" r="44914" b="2547"/>
          <a:stretch/>
        </p:blipFill>
        <p:spPr>
          <a:xfrm>
            <a:off x="8712122" y="3468024"/>
            <a:ext cx="2144472" cy="28979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FA268-F9F6-4291-919B-7CF2B29FC502}"/>
              </a:ext>
            </a:extLst>
          </p:cNvPr>
          <p:cNvSpPr>
            <a:spLocks noGrp="1"/>
          </p:cNvSpPr>
          <p:nvPr>
            <p:ph type="title"/>
          </p:nvPr>
        </p:nvSpPr>
        <p:spPr>
          <a:xfrm>
            <a:off x="413853" y="1559137"/>
            <a:ext cx="11364293" cy="807985"/>
          </a:xfrm>
        </p:spPr>
        <p:txBody>
          <a:bodyPr/>
          <a:lstStyle/>
          <a:p>
            <a:pPr marL="0" marR="0" lvl="0" indent="0" algn="ctr" rtl="0">
              <a:lnSpc>
                <a:spcPct val="90000"/>
              </a:lnSpc>
              <a:spcBef>
                <a:spcPts val="0"/>
              </a:spcBef>
              <a:spcAft>
                <a:spcPts val="0"/>
              </a:spcAft>
            </a:pPr>
            <a:r>
              <a:rPr lang="ru-RU" sz="2800" i="0" u="none" strike="noStrike" cap="none" dirty="0">
                <a:solidFill>
                  <a:schemeClr val="tx1"/>
                </a:solidFill>
                <a:latin typeface="Arial"/>
                <a:ea typeface="Arial"/>
                <a:cs typeface="Arial"/>
                <a:sym typeface="Arial"/>
              </a:rPr>
              <a:t>Шестой совет «Освободимся от травли!» </a:t>
            </a:r>
            <a:br>
              <a:rPr lang="ru-RU" dirty="0">
                <a:solidFill>
                  <a:schemeClr val="tx1"/>
                </a:solidFill>
              </a:rPr>
            </a:br>
            <a:r>
              <a:rPr lang="ru-RU" sz="2800" i="0" u="none" strike="noStrike" cap="none" dirty="0">
                <a:solidFill>
                  <a:schemeClr val="tx1"/>
                </a:solidFill>
                <a:latin typeface="Arial"/>
                <a:ea typeface="Arial"/>
                <a:cs typeface="Arial"/>
                <a:sym typeface="Arial"/>
              </a:rPr>
              <a:t>«</a:t>
            </a:r>
            <a:r>
              <a:rPr lang="ru-RU" sz="2800" dirty="0">
                <a:solidFill>
                  <a:schemeClr val="tx1"/>
                </a:solidFill>
              </a:rPr>
              <a:t>Общайтесь с ребенком и оказывайте ему поддержку, когда ему грустно</a:t>
            </a:r>
            <a:r>
              <a:rPr lang="ru-RU" sz="2800" i="0" u="none" strike="noStrike" cap="none" dirty="0">
                <a:solidFill>
                  <a:schemeClr val="tx1"/>
                </a:solidFill>
                <a:latin typeface="Arial"/>
                <a:ea typeface="Arial"/>
                <a:cs typeface="Arial"/>
                <a:sym typeface="Arial"/>
              </a:rPr>
              <a:t>»</a:t>
            </a:r>
            <a:br>
              <a:rPr lang="ru-RU" sz="3200" i="0" u="none" strike="noStrike" cap="none" dirty="0">
                <a:solidFill>
                  <a:schemeClr val="tx1"/>
                </a:solidFill>
                <a:latin typeface="Arial"/>
                <a:ea typeface="Arial"/>
                <a:cs typeface="Arial"/>
                <a:sym typeface="Arial"/>
              </a:rPr>
            </a:br>
            <a:endParaRPr lang="et-EE" dirty="0">
              <a:solidFill>
                <a:schemeClr val="tx1"/>
              </a:solidFill>
            </a:endParaRPr>
          </a:p>
        </p:txBody>
      </p:sp>
      <p:sp>
        <p:nvSpPr>
          <p:cNvPr id="3" name="Text Placeholder 2">
            <a:extLst>
              <a:ext uri="{FF2B5EF4-FFF2-40B4-BE49-F238E27FC236}">
                <a16:creationId xmlns:a16="http://schemas.microsoft.com/office/drawing/2014/main" id="{C6ABBED4-416E-445F-AED1-3E9E390AD8B6}"/>
              </a:ext>
            </a:extLst>
          </p:cNvPr>
          <p:cNvSpPr>
            <a:spLocks noGrp="1"/>
          </p:cNvSpPr>
          <p:nvPr>
            <p:ph type="body" idx="1"/>
          </p:nvPr>
        </p:nvSpPr>
        <p:spPr>
          <a:xfrm>
            <a:off x="2772169" y="2650220"/>
            <a:ext cx="9005977" cy="3681317"/>
          </a:xfrm>
        </p:spPr>
        <p:txBody>
          <a:bodyPr/>
          <a:lstStyle/>
          <a:p>
            <a:pPr marL="50800" indent="0" algn="just">
              <a:buNone/>
            </a:pPr>
            <a:r>
              <a:rPr lang="ru-RU" sz="2100" dirty="0"/>
              <a:t>Конфликты в общении между людьми неизбежны, поэтому важно научить ребенка навыкам их решения, а также умению управлять собственными эмоциями. Уважайте эмоции ребенка, слушайте его и позволяйте ему говорить. Отражайте чувства своего ребенка и уверяйте его в том, что вместе вы сумеете найти решение. </a:t>
            </a:r>
          </a:p>
          <a:p>
            <a:pPr marL="50800" indent="0" algn="just">
              <a:buNone/>
            </a:pPr>
            <a:r>
              <a:rPr lang="ru-RU" sz="2100" dirty="0"/>
              <a:t>Не предпринимайте никаких шагов, предварительно не обсудив их с ребенком. Помогите ребенку понять, как другие участники конфликта поняли происходящее, и, прежде чем занять окончательную позицию, побеседуйте с другими родителями, учителем или помощником учителя. В обсуждении конфликта будьте настроены на решение проблемы. </a:t>
            </a:r>
          </a:p>
          <a:p>
            <a:pPr marL="50800" indent="0" algn="just">
              <a:buNone/>
            </a:pPr>
            <a:r>
              <a:rPr lang="ru-RU" sz="1800" b="1" dirty="0"/>
              <a:t>Всегда поддерживайте своего ребенка, но не поддерживайте травлю!</a:t>
            </a:r>
            <a:endParaRPr lang="et-EE" sz="1800" b="1" dirty="0"/>
          </a:p>
        </p:txBody>
      </p:sp>
      <p:pic>
        <p:nvPicPr>
          <p:cNvPr id="4" name="Google Shape;546;ga0ec2b0205_0_148">
            <a:extLst>
              <a:ext uri="{FF2B5EF4-FFF2-40B4-BE49-F238E27FC236}">
                <a16:creationId xmlns:a16="http://schemas.microsoft.com/office/drawing/2014/main" id="{35894666-463F-4B40-B265-159B6AF7BDC7}"/>
              </a:ext>
            </a:extLst>
          </p:cNvPr>
          <p:cNvPicPr preferRelativeResize="0"/>
          <p:nvPr/>
        </p:nvPicPr>
        <p:blipFill rotWithShape="1">
          <a:blip r:embed="rId2">
            <a:alphaModFix/>
          </a:blip>
          <a:srcRect/>
          <a:stretch/>
        </p:blipFill>
        <p:spPr>
          <a:xfrm>
            <a:off x="0" y="0"/>
            <a:ext cx="12192000" cy="1493837"/>
          </a:xfrm>
          <a:prstGeom prst="rect">
            <a:avLst/>
          </a:prstGeom>
          <a:noFill/>
          <a:ln>
            <a:noFill/>
          </a:ln>
        </p:spPr>
      </p:pic>
      <p:pic>
        <p:nvPicPr>
          <p:cNvPr id="5" name="Google Shape;286;g928d8f59ee_0_60">
            <a:extLst>
              <a:ext uri="{FF2B5EF4-FFF2-40B4-BE49-F238E27FC236}">
                <a16:creationId xmlns:a16="http://schemas.microsoft.com/office/drawing/2014/main" id="{A3A87475-EE22-4E6E-8A8E-A379DD85321A}"/>
              </a:ext>
            </a:extLst>
          </p:cNvPr>
          <p:cNvPicPr preferRelativeResize="0"/>
          <p:nvPr/>
        </p:nvPicPr>
        <p:blipFill rotWithShape="1">
          <a:blip r:embed="rId3">
            <a:alphaModFix/>
          </a:blip>
          <a:srcRect l="25666" t="19804" r="44917" b="1295"/>
          <a:stretch/>
        </p:blipFill>
        <p:spPr>
          <a:xfrm>
            <a:off x="189567" y="3054088"/>
            <a:ext cx="2582602" cy="3560547"/>
          </a:xfrm>
          <a:prstGeom prst="rect">
            <a:avLst/>
          </a:prstGeom>
          <a:noFill/>
          <a:ln>
            <a:noFill/>
          </a:ln>
        </p:spPr>
      </p:pic>
    </p:spTree>
    <p:extLst>
      <p:ext uri="{BB962C8B-B14F-4D97-AF65-F5344CB8AC3E}">
        <p14:creationId xmlns:p14="http://schemas.microsoft.com/office/powerpoint/2010/main" val="392648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45DDA1-321A-4B8B-999F-3B74437E07D0}"/>
              </a:ext>
            </a:extLst>
          </p:cNvPr>
          <p:cNvSpPr>
            <a:spLocks noGrp="1"/>
          </p:cNvSpPr>
          <p:nvPr>
            <p:ph type="body" idx="1"/>
          </p:nvPr>
        </p:nvSpPr>
        <p:spPr>
          <a:xfrm>
            <a:off x="4100356" y="1804001"/>
            <a:ext cx="7579741" cy="4838337"/>
          </a:xfrm>
        </p:spPr>
        <p:txBody>
          <a:bodyPr/>
          <a:lstStyle/>
          <a:p>
            <a:pPr marL="50800" indent="0" algn="ctr">
              <a:buNone/>
            </a:pPr>
            <a:r>
              <a:rPr lang="ru-RU" b="1" i="0" dirty="0">
                <a:solidFill>
                  <a:srgbClr val="000000"/>
                </a:solidFill>
                <a:effectLst/>
                <a:latin typeface="+mj-lt"/>
              </a:rPr>
              <a:t>Упражнение - обсуждение </a:t>
            </a:r>
          </a:p>
          <a:p>
            <a:pPr marL="50800" indent="0" algn="ctr">
              <a:buNone/>
            </a:pPr>
            <a:r>
              <a:rPr lang="ru-RU" b="0" i="0" dirty="0">
                <a:solidFill>
                  <a:srgbClr val="000000"/>
                </a:solidFill>
                <a:effectLst/>
                <a:latin typeface="+mj-lt"/>
              </a:rPr>
              <a:t>Родители обсуждают вопросы в группах:</a:t>
            </a:r>
          </a:p>
          <a:p>
            <a:pPr marL="50800" indent="0" algn="ctr">
              <a:buNone/>
            </a:pPr>
            <a:r>
              <a:rPr lang="ru-RU" b="0" i="0" dirty="0">
                <a:solidFill>
                  <a:srgbClr val="000000"/>
                </a:solidFill>
                <a:effectLst/>
                <a:latin typeface="+mj-lt"/>
              </a:rPr>
              <a:t> </a:t>
            </a:r>
            <a:endParaRPr lang="et-EE" b="0" i="0" dirty="0">
              <a:solidFill>
                <a:srgbClr val="000000"/>
              </a:solidFill>
              <a:effectLst/>
              <a:latin typeface="+mj-lt"/>
            </a:endParaRPr>
          </a:p>
          <a:p>
            <a:pPr algn="ctr">
              <a:buFontTx/>
              <a:buChar char="-"/>
            </a:pPr>
            <a:r>
              <a:rPr lang="ru-RU" b="0" i="0" dirty="0">
                <a:solidFill>
                  <a:srgbClr val="000000"/>
                </a:solidFill>
                <a:effectLst/>
                <a:latin typeface="+mj-lt"/>
              </a:rPr>
              <a:t>Что нам делать, если другой родитель говорит Вам, что его ребенок подвергается издевательствам или что его ребенок сам обидчик? </a:t>
            </a:r>
          </a:p>
          <a:p>
            <a:pPr algn="ctr">
              <a:buFontTx/>
              <a:buChar char="-"/>
            </a:pPr>
            <a:r>
              <a:rPr lang="ru-RU" b="0" i="0" dirty="0">
                <a:solidFill>
                  <a:srgbClr val="000000"/>
                </a:solidFill>
                <a:effectLst/>
                <a:latin typeface="+mj-lt"/>
              </a:rPr>
              <a:t>Что мы можем сделать как родители, чтобы наша школа стала еще лучше для наших детей, учителей и родителей? </a:t>
            </a:r>
            <a:endParaRPr lang="et-EE" b="0" i="0" dirty="0">
              <a:solidFill>
                <a:srgbClr val="000000"/>
              </a:solidFill>
              <a:effectLst/>
              <a:latin typeface="+mj-lt"/>
            </a:endParaRPr>
          </a:p>
          <a:p>
            <a:pPr algn="ctr">
              <a:buFontTx/>
              <a:buChar char="-"/>
            </a:pPr>
            <a:endParaRPr lang="et-EE" dirty="0">
              <a:latin typeface="+mj-lt"/>
            </a:endParaRPr>
          </a:p>
        </p:txBody>
      </p:sp>
      <p:pic>
        <p:nvPicPr>
          <p:cNvPr id="4" name="Google Shape;546;ga0ec2b0205_0_148">
            <a:extLst>
              <a:ext uri="{FF2B5EF4-FFF2-40B4-BE49-F238E27FC236}">
                <a16:creationId xmlns:a16="http://schemas.microsoft.com/office/drawing/2014/main" id="{2F45DBF0-C089-46AD-BAD3-F94CD94D50FE}"/>
              </a:ext>
            </a:extLst>
          </p:cNvPr>
          <p:cNvPicPr preferRelativeResize="0"/>
          <p:nvPr/>
        </p:nvPicPr>
        <p:blipFill rotWithShape="1">
          <a:blip r:embed="rId2">
            <a:alphaModFix/>
          </a:blip>
          <a:srcRect/>
          <a:stretch/>
        </p:blipFill>
        <p:spPr>
          <a:xfrm>
            <a:off x="0" y="0"/>
            <a:ext cx="12192000" cy="1493837"/>
          </a:xfrm>
          <a:prstGeom prst="rect">
            <a:avLst/>
          </a:prstGeom>
          <a:noFill/>
          <a:ln>
            <a:noFill/>
          </a:ln>
        </p:spPr>
      </p:pic>
      <p:pic>
        <p:nvPicPr>
          <p:cNvPr id="5" name="Picture 4">
            <a:extLst>
              <a:ext uri="{FF2B5EF4-FFF2-40B4-BE49-F238E27FC236}">
                <a16:creationId xmlns:a16="http://schemas.microsoft.com/office/drawing/2014/main" id="{25033CA2-7FDF-40BC-9C27-26A480E111CA}"/>
              </a:ext>
            </a:extLst>
          </p:cNvPr>
          <p:cNvPicPr>
            <a:picLocks noChangeAspect="1"/>
          </p:cNvPicPr>
          <p:nvPr/>
        </p:nvPicPr>
        <p:blipFill>
          <a:blip r:embed="rId3"/>
          <a:stretch>
            <a:fillRect/>
          </a:stretch>
        </p:blipFill>
        <p:spPr>
          <a:xfrm>
            <a:off x="511903" y="2147271"/>
            <a:ext cx="3710867" cy="3710867"/>
          </a:xfrm>
          <a:prstGeom prst="rect">
            <a:avLst/>
          </a:prstGeom>
        </p:spPr>
      </p:pic>
    </p:spTree>
    <p:extLst>
      <p:ext uri="{BB962C8B-B14F-4D97-AF65-F5344CB8AC3E}">
        <p14:creationId xmlns:p14="http://schemas.microsoft.com/office/powerpoint/2010/main" val="26052042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BC9D-7D85-4189-AE15-0CDD18A1BB4F}"/>
              </a:ext>
            </a:extLst>
          </p:cNvPr>
          <p:cNvSpPr>
            <a:spLocks noGrp="1"/>
          </p:cNvSpPr>
          <p:nvPr>
            <p:ph type="title"/>
          </p:nvPr>
        </p:nvSpPr>
        <p:spPr>
          <a:xfrm>
            <a:off x="316302" y="1614377"/>
            <a:ext cx="11559395" cy="1240966"/>
          </a:xfrm>
        </p:spPr>
        <p:txBody>
          <a:bodyPr/>
          <a:lstStyle/>
          <a:p>
            <a:pPr marL="0" marR="0" lvl="0" indent="0" algn="ctr" rtl="0">
              <a:lnSpc>
                <a:spcPct val="90000"/>
              </a:lnSpc>
              <a:spcBef>
                <a:spcPts val="0"/>
              </a:spcBef>
              <a:spcAft>
                <a:spcPts val="0"/>
              </a:spcAft>
            </a:pPr>
            <a:r>
              <a:rPr lang="ru-RU" sz="2800" dirty="0">
                <a:solidFill>
                  <a:schemeClr val="tx1"/>
                </a:solidFill>
              </a:rPr>
              <a:t>Седьмой</a:t>
            </a:r>
            <a:r>
              <a:rPr lang="ru-RU" sz="2800" i="0" u="none" strike="noStrike" cap="none" dirty="0">
                <a:solidFill>
                  <a:schemeClr val="tx1"/>
                </a:solidFill>
                <a:latin typeface="Arial"/>
                <a:ea typeface="Arial"/>
                <a:cs typeface="Arial"/>
                <a:sym typeface="Arial"/>
              </a:rPr>
              <a:t> совет «Освободимся от травли!» </a:t>
            </a:r>
            <a:br>
              <a:rPr lang="ru-RU" dirty="0">
                <a:solidFill>
                  <a:schemeClr val="tx1"/>
                </a:solidFill>
              </a:rPr>
            </a:br>
            <a:r>
              <a:rPr lang="ru-RU" sz="3000" i="0" u="none" strike="noStrike" cap="none" dirty="0">
                <a:solidFill>
                  <a:schemeClr val="tx1"/>
                </a:solidFill>
                <a:latin typeface="Arial"/>
                <a:ea typeface="Arial"/>
                <a:cs typeface="Arial"/>
                <a:sym typeface="Arial"/>
              </a:rPr>
              <a:t>«</a:t>
            </a:r>
            <a:r>
              <a:rPr lang="ru-RU" sz="3000" dirty="0">
                <a:solidFill>
                  <a:schemeClr val="tx1"/>
                </a:solidFill>
              </a:rPr>
              <a:t>Когда другие родители рассказывают о проблемах своих детей, будьте готовы выслушать и оказать поддержку</a:t>
            </a:r>
            <a:r>
              <a:rPr lang="ru-RU" sz="3000" i="0" u="none" strike="noStrike" cap="none" dirty="0">
                <a:solidFill>
                  <a:schemeClr val="tx1"/>
                </a:solidFill>
                <a:latin typeface="Arial"/>
                <a:ea typeface="Arial"/>
                <a:cs typeface="Arial"/>
                <a:sym typeface="Arial"/>
              </a:rPr>
              <a:t>»</a:t>
            </a:r>
            <a:br>
              <a:rPr lang="ru-RU" sz="3200" i="0" u="none" strike="noStrike" cap="none" dirty="0">
                <a:solidFill>
                  <a:schemeClr val="tx1"/>
                </a:solidFill>
                <a:latin typeface="Arial"/>
                <a:ea typeface="Arial"/>
                <a:cs typeface="Arial"/>
                <a:sym typeface="Arial"/>
              </a:rPr>
            </a:br>
            <a:endParaRPr lang="et-EE" dirty="0">
              <a:solidFill>
                <a:schemeClr val="tx1"/>
              </a:solidFill>
            </a:endParaRPr>
          </a:p>
        </p:txBody>
      </p:sp>
      <p:sp>
        <p:nvSpPr>
          <p:cNvPr id="3" name="Text Placeholder 2">
            <a:extLst>
              <a:ext uri="{FF2B5EF4-FFF2-40B4-BE49-F238E27FC236}">
                <a16:creationId xmlns:a16="http://schemas.microsoft.com/office/drawing/2014/main" id="{58DA828F-30FD-431B-90D5-17F41D3DEFCD}"/>
              </a:ext>
            </a:extLst>
          </p:cNvPr>
          <p:cNvSpPr>
            <a:spLocks noGrp="1"/>
          </p:cNvSpPr>
          <p:nvPr>
            <p:ph type="body" idx="1"/>
          </p:nvPr>
        </p:nvSpPr>
        <p:spPr>
          <a:xfrm>
            <a:off x="4451229" y="3190138"/>
            <a:ext cx="7125419" cy="2900161"/>
          </a:xfrm>
        </p:spPr>
        <p:txBody>
          <a:bodyPr/>
          <a:lstStyle/>
          <a:p>
            <a:pPr marL="50800" indent="0" algn="just">
              <a:buNone/>
            </a:pPr>
            <a:r>
              <a:rPr lang="ru-RU" sz="2600" dirty="0"/>
              <a:t>Родителю может быть сложно признать, что его ребенку неуютно и плохо в школе, что ему не с кем общаться или ему нужна поддержка одноклассников. Говорить о своих проблемах проще, если собеседник открыт и готов предложить решения.</a:t>
            </a:r>
            <a:endParaRPr lang="et-EE" sz="2600" dirty="0"/>
          </a:p>
        </p:txBody>
      </p:sp>
      <p:pic>
        <p:nvPicPr>
          <p:cNvPr id="4" name="Google Shape;546;ga0ec2b0205_0_148">
            <a:extLst>
              <a:ext uri="{FF2B5EF4-FFF2-40B4-BE49-F238E27FC236}">
                <a16:creationId xmlns:a16="http://schemas.microsoft.com/office/drawing/2014/main" id="{365FB2F1-B180-4138-B234-0B93E325B9F9}"/>
              </a:ext>
            </a:extLst>
          </p:cNvPr>
          <p:cNvPicPr preferRelativeResize="0"/>
          <p:nvPr/>
        </p:nvPicPr>
        <p:blipFill rotWithShape="1">
          <a:blip r:embed="rId2">
            <a:alphaModFix/>
          </a:blip>
          <a:srcRect/>
          <a:stretch/>
        </p:blipFill>
        <p:spPr>
          <a:xfrm>
            <a:off x="0" y="0"/>
            <a:ext cx="12192000" cy="1493837"/>
          </a:xfrm>
          <a:prstGeom prst="rect">
            <a:avLst/>
          </a:prstGeom>
          <a:noFill/>
          <a:ln>
            <a:noFill/>
          </a:ln>
        </p:spPr>
      </p:pic>
      <p:pic>
        <p:nvPicPr>
          <p:cNvPr id="5" name="Picture 4">
            <a:extLst>
              <a:ext uri="{FF2B5EF4-FFF2-40B4-BE49-F238E27FC236}">
                <a16:creationId xmlns:a16="http://schemas.microsoft.com/office/drawing/2014/main" id="{68FE8AC4-3689-4210-8332-8817755AE3B0}"/>
              </a:ext>
            </a:extLst>
          </p:cNvPr>
          <p:cNvPicPr>
            <a:picLocks noChangeAspect="1"/>
          </p:cNvPicPr>
          <p:nvPr/>
        </p:nvPicPr>
        <p:blipFill>
          <a:blip r:embed="rId3"/>
          <a:stretch>
            <a:fillRect/>
          </a:stretch>
        </p:blipFill>
        <p:spPr>
          <a:xfrm>
            <a:off x="838199" y="3190138"/>
            <a:ext cx="3192262" cy="3192262"/>
          </a:xfrm>
          <a:prstGeom prst="rect">
            <a:avLst/>
          </a:prstGeom>
        </p:spPr>
      </p:pic>
    </p:spTree>
    <p:extLst>
      <p:ext uri="{BB962C8B-B14F-4D97-AF65-F5344CB8AC3E}">
        <p14:creationId xmlns:p14="http://schemas.microsoft.com/office/powerpoint/2010/main" val="3372081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a0ec2b0205_0_148"/>
          <p:cNvSpPr txBox="1">
            <a:spLocks noGrp="1"/>
          </p:cNvSpPr>
          <p:nvPr>
            <p:ph type="title"/>
          </p:nvPr>
        </p:nvSpPr>
        <p:spPr>
          <a:xfrm>
            <a:off x="2401650" y="3047524"/>
            <a:ext cx="8362200" cy="1524476"/>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sz="2200">
                <a:solidFill>
                  <a:schemeClr val="dk1"/>
                </a:solidFill>
              </a:rPr>
              <a:t>ДИАЛОГОВЫЕ КАРТЫ ДЛЯ ОБСУЖДЕНИЯ РОДИТЕЛЯМИ ПО ПРОГРАММЕ «ОСВОБОДИМСЯ ОТ ТРАВЛИ!»</a:t>
            </a:r>
            <a:endParaRPr sz="2200">
              <a:solidFill>
                <a:schemeClr val="dk1"/>
              </a:solidFill>
            </a:endParaRPr>
          </a:p>
        </p:txBody>
      </p:sp>
      <p:pic>
        <p:nvPicPr>
          <p:cNvPr id="546" name="Google Shape;546;ga0ec2b0205_0_148"/>
          <p:cNvPicPr preferRelativeResize="0"/>
          <p:nvPr/>
        </p:nvPicPr>
        <p:blipFill rotWithShape="1">
          <a:blip r:embed="rId3">
            <a:alphaModFix/>
          </a:blip>
          <a:srcRect/>
          <a:stretch/>
        </p:blipFill>
        <p:spPr>
          <a:xfrm>
            <a:off x="0" y="0"/>
            <a:ext cx="12192000" cy="1493837"/>
          </a:xfrm>
          <a:prstGeom prst="rect">
            <a:avLst/>
          </a:prstGeom>
          <a:noFill/>
          <a:ln>
            <a:noFill/>
          </a:ln>
        </p:spPr>
      </p:pic>
    </p:spTree>
    <p:extLst>
      <p:ext uri="{BB962C8B-B14F-4D97-AF65-F5344CB8AC3E}">
        <p14:creationId xmlns:p14="http://schemas.microsoft.com/office/powerpoint/2010/main" val="3854554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3" name="Google Shape;553;g976de88d53_0_41"/>
          <p:cNvSpPr txBox="1">
            <a:spLocks noGrp="1"/>
          </p:cNvSpPr>
          <p:nvPr>
            <p:ph type="body" idx="1"/>
          </p:nvPr>
        </p:nvSpPr>
        <p:spPr>
          <a:xfrm>
            <a:off x="475499" y="1695548"/>
            <a:ext cx="10980379" cy="4050820"/>
          </a:xfrm>
          <a:prstGeom prst="rect">
            <a:avLst/>
          </a:prstGeom>
          <a:noFill/>
          <a:ln>
            <a:noFill/>
          </a:ln>
        </p:spPr>
        <p:txBody>
          <a:bodyPr spcFirstLastPara="1" wrap="square" lIns="91425" tIns="45700" rIns="91425" bIns="45700" anchor="t" anchorCtr="0">
            <a:noAutofit/>
          </a:bodyPr>
          <a:lstStyle/>
          <a:p>
            <a:pPr lvl="0" indent="-457200" algn="just" rtl="0">
              <a:lnSpc>
                <a:spcPct val="100000"/>
              </a:lnSpc>
              <a:spcBef>
                <a:spcPts val="0"/>
              </a:spcBef>
              <a:spcAft>
                <a:spcPts val="0"/>
              </a:spcAft>
              <a:buSzPts val="1200"/>
              <a:buAutoNum type="arabicPeriod"/>
            </a:pPr>
            <a:r>
              <a:rPr lang="ru-RU" sz="2200" dirty="0">
                <a:solidFill>
                  <a:srgbClr val="000000"/>
                </a:solidFill>
                <a:latin typeface="Arial"/>
                <a:ea typeface="Arial"/>
                <a:cs typeface="Arial"/>
                <a:sym typeface="Arial"/>
              </a:rPr>
              <a:t>Разделите присутствующих на группы по 3–4 человека. Родителей из одной семьи лучше разделить, чтобы они не были в одной группе.</a:t>
            </a:r>
          </a:p>
          <a:p>
            <a:pPr lvl="0" indent="-457200" algn="just" rtl="0">
              <a:lnSpc>
                <a:spcPct val="100000"/>
              </a:lnSpc>
              <a:spcBef>
                <a:spcPts val="0"/>
              </a:spcBef>
              <a:spcAft>
                <a:spcPts val="0"/>
              </a:spcAft>
              <a:buSzPts val="1200"/>
              <a:buAutoNum type="arabicPeriod"/>
            </a:pPr>
            <a:r>
              <a:rPr lang="ru-RU" sz="2200" dirty="0">
                <a:solidFill>
                  <a:srgbClr val="000000"/>
                </a:solidFill>
                <a:latin typeface="Arial"/>
                <a:ea typeface="Arial"/>
                <a:cs typeface="Arial"/>
                <a:sym typeface="Arial"/>
              </a:rPr>
              <a:t>Перемешайте карточки для обсуждения и выложите их на стол рубашкой вверх. Члены группы поочередно берут по одной карт</a:t>
            </a:r>
          </a:p>
          <a:p>
            <a:pPr lvl="0" indent="-457200" algn="just" rtl="0">
              <a:lnSpc>
                <a:spcPct val="100000"/>
              </a:lnSpc>
              <a:spcBef>
                <a:spcPts val="0"/>
              </a:spcBef>
              <a:spcAft>
                <a:spcPts val="0"/>
              </a:spcAft>
              <a:buSzPts val="1200"/>
              <a:buAutoNum type="arabicPeriod"/>
            </a:pPr>
            <a:r>
              <a:rPr lang="ru-RU" sz="2200" dirty="0">
                <a:solidFill>
                  <a:srgbClr val="000000"/>
                </a:solidFill>
                <a:latin typeface="Arial"/>
                <a:ea typeface="Arial"/>
                <a:cs typeface="Arial"/>
                <a:sym typeface="Arial"/>
              </a:rPr>
              <a:t>Участник берет карту, зачитывает тему и, некоторое время подумав, высказывает свое мнение относительно разрешения ситуации.</a:t>
            </a:r>
            <a:endParaRPr lang="ru-RU" sz="2200" dirty="0"/>
          </a:p>
          <a:p>
            <a:pPr lvl="0" indent="-457200" algn="just" rtl="0">
              <a:lnSpc>
                <a:spcPct val="100000"/>
              </a:lnSpc>
              <a:spcBef>
                <a:spcPts val="0"/>
              </a:spcBef>
              <a:spcAft>
                <a:spcPts val="0"/>
              </a:spcAft>
              <a:buSzPts val="1200"/>
              <a:buAutoNum type="arabicPeriod"/>
            </a:pPr>
            <a:r>
              <a:rPr lang="ru-RU" sz="2200" dirty="0">
                <a:solidFill>
                  <a:srgbClr val="000000"/>
                </a:solidFill>
                <a:latin typeface="Arial"/>
                <a:ea typeface="Arial"/>
                <a:cs typeface="Arial"/>
                <a:sym typeface="Arial"/>
              </a:rPr>
              <a:t>Затем он протягивает карту следующему члену группы – тот также высказывает свое мнение. Так высказываются все участники группы.</a:t>
            </a:r>
            <a:endParaRPr lang="ru-RU" sz="2200" dirty="0"/>
          </a:p>
          <a:p>
            <a:pPr lvl="0" indent="-457200" algn="just" rtl="0">
              <a:lnSpc>
                <a:spcPct val="100000"/>
              </a:lnSpc>
              <a:spcBef>
                <a:spcPts val="0"/>
              </a:spcBef>
              <a:spcAft>
                <a:spcPts val="0"/>
              </a:spcAft>
              <a:buSzPts val="1200"/>
              <a:buAutoNum type="arabicPeriod"/>
            </a:pPr>
            <a:r>
              <a:rPr lang="ru-RU" sz="2200" dirty="0">
                <a:solidFill>
                  <a:srgbClr val="000000"/>
                </a:solidFill>
                <a:latin typeface="Arial"/>
                <a:ea typeface="Arial"/>
                <a:cs typeface="Arial"/>
                <a:sym typeface="Arial"/>
              </a:rPr>
              <a:t>Вопросы можно задавать и обсуждать тему вместе после того, как каждый член группы высказался. Следите, чтобы </a:t>
            </a:r>
            <a:r>
              <a:rPr lang="ru-RU" sz="2200" b="1" dirty="0">
                <a:solidFill>
                  <a:srgbClr val="000000"/>
                </a:solidFill>
                <a:latin typeface="Arial"/>
                <a:ea typeface="Arial"/>
                <a:cs typeface="Arial"/>
                <a:sym typeface="Arial"/>
              </a:rPr>
              <a:t>обсуждение было направлено на решение проблемы, участники относились друг к другу уважительно и выслушивали остальных.</a:t>
            </a:r>
            <a:endParaRPr sz="2200" b="1" dirty="0">
              <a:latin typeface="Arial"/>
              <a:ea typeface="Arial"/>
              <a:cs typeface="Arial"/>
              <a:sym typeface="Arial"/>
            </a:endParaRPr>
          </a:p>
        </p:txBody>
      </p:sp>
      <p:pic>
        <p:nvPicPr>
          <p:cNvPr id="554" name="Google Shape;554;g976de88d53_0_41"/>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555" name="Google Shape;555;g976de88d53_0_41"/>
          <p:cNvPicPr preferRelativeResize="0"/>
          <p:nvPr/>
        </p:nvPicPr>
        <p:blipFill rotWithShape="1">
          <a:blip r:embed="rId4">
            <a:alphaModFix/>
          </a:blip>
          <a:srcRect/>
          <a:stretch/>
        </p:blipFill>
        <p:spPr>
          <a:xfrm>
            <a:off x="9135621" y="5537745"/>
            <a:ext cx="1313270" cy="1171691"/>
          </a:xfrm>
          <a:prstGeom prst="rect">
            <a:avLst/>
          </a:prstGeom>
          <a:noFill/>
          <a:ln>
            <a:noFill/>
          </a:ln>
        </p:spPr>
      </p:pic>
      <p:sp>
        <p:nvSpPr>
          <p:cNvPr id="6" name="Google Shape;564;g9439f63d38_0_117">
            <a:extLst>
              <a:ext uri="{FF2B5EF4-FFF2-40B4-BE49-F238E27FC236}">
                <a16:creationId xmlns:a16="http://schemas.microsoft.com/office/drawing/2014/main" id="{B69CDC94-D359-48F1-B729-8B173CB6CD17}"/>
              </a:ext>
            </a:extLst>
          </p:cNvPr>
          <p:cNvSpPr txBox="1">
            <a:spLocks/>
          </p:cNvSpPr>
          <p:nvPr/>
        </p:nvSpPr>
        <p:spPr>
          <a:xfrm>
            <a:off x="1008694" y="5948080"/>
            <a:ext cx="8036390" cy="647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ru-RU" sz="1800" b="0" i="1" dirty="0">
                <a:solidFill>
                  <a:srgbClr val="000000"/>
                </a:solidFill>
              </a:rPr>
              <a:t>Больше тематических и диалоговых карт в методическом чемодане или на сайте</a:t>
            </a:r>
            <a:r>
              <a:rPr lang="et-EE" sz="1800" b="0" i="1" dirty="0">
                <a:solidFill>
                  <a:srgbClr val="000000"/>
                </a:solidFill>
              </a:rPr>
              <a:t> www.kiusamisestvabaks.ee.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560"/>
        <p:cNvGrpSpPr/>
        <p:nvPr/>
      </p:nvGrpSpPr>
      <p:grpSpPr>
        <a:xfrm>
          <a:off x="0" y="0"/>
          <a:ext cx="0" cy="0"/>
          <a:chOff x="0" y="0"/>
          <a:chExt cx="0" cy="0"/>
        </a:xfrm>
      </p:grpSpPr>
      <p:pic>
        <p:nvPicPr>
          <p:cNvPr id="562" name="Google Shape;562;g9439f63d38_0_117"/>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563" name="Google Shape;563;g9439f63d38_0_117"/>
          <p:cNvPicPr preferRelativeResize="0"/>
          <p:nvPr/>
        </p:nvPicPr>
        <p:blipFill rotWithShape="1">
          <a:blip r:embed="rId4">
            <a:alphaModFix/>
          </a:blip>
          <a:srcRect/>
          <a:stretch/>
        </p:blipFill>
        <p:spPr>
          <a:xfrm>
            <a:off x="10794810" y="2209833"/>
            <a:ext cx="1128333" cy="1011761"/>
          </a:xfrm>
          <a:prstGeom prst="rect">
            <a:avLst/>
          </a:prstGeom>
          <a:noFill/>
          <a:ln>
            <a:noFill/>
          </a:ln>
        </p:spPr>
      </p:pic>
      <p:sp>
        <p:nvSpPr>
          <p:cNvPr id="3" name="Title 2">
            <a:extLst>
              <a:ext uri="{FF2B5EF4-FFF2-40B4-BE49-F238E27FC236}">
                <a16:creationId xmlns:a16="http://schemas.microsoft.com/office/drawing/2014/main" id="{DFDD7F8B-DD36-4ECF-A48D-C51BD8908315}"/>
              </a:ext>
            </a:extLst>
          </p:cNvPr>
          <p:cNvSpPr>
            <a:spLocks noGrp="1"/>
          </p:cNvSpPr>
          <p:nvPr>
            <p:ph type="title"/>
          </p:nvPr>
        </p:nvSpPr>
        <p:spPr>
          <a:xfrm>
            <a:off x="838200" y="1793528"/>
            <a:ext cx="10515600" cy="832610"/>
          </a:xfrm>
        </p:spPr>
        <p:txBody>
          <a:bodyPr/>
          <a:lstStyle/>
          <a:p>
            <a:pPr algn="ctr"/>
            <a:r>
              <a:rPr lang="ru-RU" sz="2800" dirty="0">
                <a:solidFill>
                  <a:schemeClr val="tx1"/>
                </a:solidFill>
              </a:rPr>
              <a:t>Обсуждения и заключение соглашений на основе диалоговых карт для родителей</a:t>
            </a:r>
            <a:endParaRPr lang="et-EE" sz="2800" dirty="0">
              <a:solidFill>
                <a:schemeClr val="tx1"/>
              </a:solidFill>
            </a:endParaRPr>
          </a:p>
        </p:txBody>
      </p:sp>
      <p:pic>
        <p:nvPicPr>
          <p:cNvPr id="9" name="Picture 8">
            <a:extLst>
              <a:ext uri="{FF2B5EF4-FFF2-40B4-BE49-F238E27FC236}">
                <a16:creationId xmlns:a16="http://schemas.microsoft.com/office/drawing/2014/main" id="{BE0D4F30-2468-4833-B7D6-F010911EBC3A}"/>
              </a:ext>
            </a:extLst>
          </p:cNvPr>
          <p:cNvPicPr>
            <a:picLocks noChangeAspect="1"/>
          </p:cNvPicPr>
          <p:nvPr/>
        </p:nvPicPr>
        <p:blipFill rotWithShape="1">
          <a:blip r:embed="rId5"/>
          <a:srcRect l="28083" t="18987" r="29750" b="26392"/>
          <a:stretch/>
        </p:blipFill>
        <p:spPr>
          <a:xfrm>
            <a:off x="706385" y="2925829"/>
            <a:ext cx="4752663" cy="3270577"/>
          </a:xfrm>
          <a:prstGeom prst="rect">
            <a:avLst/>
          </a:prstGeom>
        </p:spPr>
      </p:pic>
      <p:pic>
        <p:nvPicPr>
          <p:cNvPr id="5" name="Picture 4">
            <a:extLst>
              <a:ext uri="{FF2B5EF4-FFF2-40B4-BE49-F238E27FC236}">
                <a16:creationId xmlns:a16="http://schemas.microsoft.com/office/drawing/2014/main" id="{BE1ED7E1-FDA2-4229-8968-F41C8C679A80}"/>
              </a:ext>
            </a:extLst>
          </p:cNvPr>
          <p:cNvPicPr>
            <a:picLocks noChangeAspect="1"/>
          </p:cNvPicPr>
          <p:nvPr/>
        </p:nvPicPr>
        <p:blipFill rotWithShape="1">
          <a:blip r:embed="rId6"/>
          <a:srcRect l="28302" t="29290" r="29104" b="13707"/>
          <a:stretch/>
        </p:blipFill>
        <p:spPr>
          <a:xfrm>
            <a:off x="5530378" y="2925829"/>
            <a:ext cx="5193102" cy="36921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4"/>
          <p:cNvSpPr txBox="1">
            <a:spLocks noGrp="1"/>
          </p:cNvSpPr>
          <p:nvPr>
            <p:ph type="body" idx="1"/>
          </p:nvPr>
        </p:nvSpPr>
        <p:spPr>
          <a:xfrm>
            <a:off x="6096000" y="2792931"/>
            <a:ext cx="5636450" cy="26031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02060"/>
              </a:buClr>
              <a:buSzPts val="2800"/>
              <a:buNone/>
            </a:pPr>
            <a:r>
              <a:rPr lang="ru-RU" sz="2000" dirty="0"/>
              <a:t>По данным исследований PISA за 2015 и 2019 год ежемесячно с травлей в Эстонии сталкиваются 25% школьников, то есть примерно </a:t>
            </a:r>
            <a:r>
              <a:rPr lang="ru-RU" sz="2000" b="1" dirty="0"/>
              <a:t>каждый пятый ребенок в классе</a:t>
            </a:r>
            <a:r>
              <a:rPr lang="ru-RU" sz="2000" dirty="0"/>
              <a:t>. </a:t>
            </a:r>
            <a:endParaRPr lang="et-EE" sz="2000" dirty="0"/>
          </a:p>
          <a:p>
            <a:pPr marL="0" lvl="0" indent="0" algn="just" rtl="0">
              <a:lnSpc>
                <a:spcPct val="90000"/>
              </a:lnSpc>
              <a:spcBef>
                <a:spcPts val="0"/>
              </a:spcBef>
              <a:spcAft>
                <a:spcPts val="0"/>
              </a:spcAft>
              <a:buClr>
                <a:srgbClr val="002060"/>
              </a:buClr>
              <a:buSzPts val="2800"/>
              <a:buNone/>
            </a:pPr>
            <a:endParaRPr lang="et-EE" sz="2000" dirty="0"/>
          </a:p>
          <a:p>
            <a:pPr marL="0" lvl="0" indent="0" algn="just" rtl="0">
              <a:lnSpc>
                <a:spcPct val="90000"/>
              </a:lnSpc>
              <a:spcBef>
                <a:spcPts val="0"/>
              </a:spcBef>
              <a:spcAft>
                <a:spcPts val="0"/>
              </a:spcAft>
              <a:buClr>
                <a:srgbClr val="002060"/>
              </a:buClr>
              <a:buSzPts val="2800"/>
              <a:buNone/>
            </a:pPr>
            <a:r>
              <a:rPr lang="ru-RU" sz="2000" dirty="0"/>
              <a:t>Сам выступал в роли обидчика каждый десятый ребенок, а 5% детей бывали как в роли обидчика, так и в роли жертвы травли.</a:t>
            </a:r>
            <a:endParaRPr sz="2000" dirty="0"/>
          </a:p>
        </p:txBody>
      </p:sp>
      <p:sp>
        <p:nvSpPr>
          <p:cNvPr id="96" name="Google Shape;96;p24"/>
          <p:cNvSpPr/>
          <p:nvPr/>
        </p:nvSpPr>
        <p:spPr>
          <a:xfrm>
            <a:off x="5731888" y="971297"/>
            <a:ext cx="6221100" cy="17660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Почему важна профилактика? </a:t>
            </a:r>
            <a:endParaRPr dirty="0"/>
          </a:p>
          <a:p>
            <a:pPr marL="0" marR="0" lvl="0" indent="0" algn="ctr" rtl="0">
              <a:lnSpc>
                <a:spcPct val="90000"/>
              </a:lnSpc>
              <a:spcBef>
                <a:spcPts val="0"/>
              </a:spcBef>
              <a:spcAft>
                <a:spcPts val="0"/>
              </a:spcAft>
              <a:buClr>
                <a:srgbClr val="000000"/>
              </a:buClr>
              <a:buSzPts val="3200"/>
              <a:buFont typeface="Arial"/>
              <a:buNone/>
            </a:pPr>
            <a:endParaRPr sz="2800" b="1"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Масштаб школьной травли</a:t>
            </a:r>
            <a:endParaRPr dirty="0"/>
          </a:p>
        </p:txBody>
      </p:sp>
      <p:pic>
        <p:nvPicPr>
          <p:cNvPr id="97" name="Google Shape;97;p24"/>
          <p:cNvPicPr preferRelativeResize="0"/>
          <p:nvPr/>
        </p:nvPicPr>
        <p:blipFill rotWithShape="1">
          <a:blip r:embed="rId3">
            <a:alphaModFix/>
          </a:blip>
          <a:srcRect l="6188" t="6279" r="4865"/>
          <a:stretch/>
        </p:blipFill>
        <p:spPr>
          <a:xfrm>
            <a:off x="459550" y="1854319"/>
            <a:ext cx="5408563" cy="44803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ga3d5753ea5_0_0"/>
          <p:cNvPicPr preferRelativeResize="0"/>
          <p:nvPr/>
        </p:nvPicPr>
        <p:blipFill rotWithShape="1">
          <a:blip r:embed="rId3">
            <a:alphaModFix/>
          </a:blip>
          <a:srcRect t="911" r="57901"/>
          <a:stretch/>
        </p:blipFill>
        <p:spPr>
          <a:xfrm>
            <a:off x="334995" y="2584988"/>
            <a:ext cx="750251" cy="574490"/>
          </a:xfrm>
          <a:prstGeom prst="rect">
            <a:avLst/>
          </a:prstGeom>
          <a:noFill/>
          <a:ln>
            <a:noFill/>
          </a:ln>
        </p:spPr>
      </p:pic>
      <p:sp>
        <p:nvSpPr>
          <p:cNvPr id="571" name="Google Shape;571;ga3d5753ea5_0_0"/>
          <p:cNvSpPr/>
          <p:nvPr/>
        </p:nvSpPr>
        <p:spPr>
          <a:xfrm>
            <a:off x="1128476" y="2105150"/>
            <a:ext cx="10180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800" b="1" i="0" u="none" strike="noStrike" cap="none">
                <a:solidFill>
                  <a:schemeClr val="dk1"/>
                </a:solidFill>
              </a:rPr>
              <a:t>НЕПОЛЕЗНЫЙ СОВЕТ,</a:t>
            </a:r>
            <a:r>
              <a:rPr lang="ru-RU" sz="2400" b="0" i="0" u="none" strike="noStrike" cap="none">
                <a:solidFill>
                  <a:schemeClr val="dk1"/>
                </a:solidFill>
                <a:latin typeface="Arial"/>
                <a:ea typeface="Arial"/>
                <a:cs typeface="Arial"/>
                <a:sym typeface="Arial"/>
              </a:rPr>
              <a:t> когда травля уже происходит:</a:t>
            </a:r>
            <a:endParaRPr sz="1400" b="0" i="0" u="none" strike="noStrike" cap="none">
              <a:solidFill>
                <a:schemeClr val="dk1"/>
              </a:solidFill>
              <a:latin typeface="Arial"/>
              <a:ea typeface="Arial"/>
              <a:cs typeface="Arial"/>
              <a:sym typeface="Arial"/>
            </a:endParaRPr>
          </a:p>
        </p:txBody>
      </p:sp>
      <p:sp>
        <p:nvSpPr>
          <p:cNvPr id="572" name="Google Shape;572;ga3d5753ea5_0_0"/>
          <p:cNvSpPr txBox="1"/>
          <p:nvPr/>
        </p:nvSpPr>
        <p:spPr>
          <a:xfrm>
            <a:off x="1224950" y="2527540"/>
            <a:ext cx="10167000" cy="9930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100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«Я сохраню в секрете, что ты мне рассказал про травлю в классе», –  </a:t>
            </a:r>
            <a:r>
              <a:rPr lang="ru-RU" sz="2400" b="1" i="0" u="none" strike="noStrike" cap="none">
                <a:solidFill>
                  <a:schemeClr val="dk1"/>
                </a:solidFill>
                <a:latin typeface="Arial"/>
                <a:ea typeface="Arial"/>
                <a:cs typeface="Arial"/>
                <a:sym typeface="Arial"/>
              </a:rPr>
              <a:t>это исключает вмешательство. </a:t>
            </a:r>
            <a:endParaRPr sz="2400" b="0" i="0" u="none" strike="noStrike" cap="none">
              <a:solidFill>
                <a:schemeClr val="dk1"/>
              </a:solidFill>
              <a:latin typeface="Arial"/>
              <a:ea typeface="Arial"/>
              <a:cs typeface="Arial"/>
              <a:sym typeface="Arial"/>
            </a:endParaRPr>
          </a:p>
          <a:p>
            <a:pPr marL="342900" marR="0" lvl="0" indent="-171450" algn="l" rtl="0">
              <a:lnSpc>
                <a:spcPct val="90000"/>
              </a:lnSpc>
              <a:spcBef>
                <a:spcPts val="750"/>
              </a:spcBef>
              <a:spcAft>
                <a:spcPts val="0"/>
              </a:spcAft>
              <a:buClr>
                <a:srgbClr val="000000"/>
              </a:buClr>
              <a:buSzPts val="2400"/>
              <a:buFont typeface="Arial"/>
              <a:buNone/>
            </a:pPr>
            <a:endParaRPr sz="2400" b="0" i="0" u="none" strike="noStrike" cap="none">
              <a:solidFill>
                <a:srgbClr val="002060"/>
              </a:solidFill>
              <a:latin typeface="Arial"/>
              <a:ea typeface="Arial"/>
              <a:cs typeface="Arial"/>
              <a:sym typeface="Arial"/>
            </a:endParaRPr>
          </a:p>
          <a:p>
            <a:pPr marL="342900" marR="0" lvl="0" indent="-171450" algn="l" rtl="0">
              <a:lnSpc>
                <a:spcPct val="90000"/>
              </a:lnSpc>
              <a:spcBef>
                <a:spcPts val="750"/>
              </a:spcBef>
              <a:spcAft>
                <a:spcPts val="0"/>
              </a:spcAft>
              <a:buClr>
                <a:srgbClr val="000000"/>
              </a:buClr>
              <a:buSzPts val="2400"/>
              <a:buFont typeface="Arial"/>
              <a:buNone/>
            </a:pPr>
            <a:endParaRPr sz="2400" b="0" i="0" u="none" strike="noStrike" cap="none">
              <a:solidFill>
                <a:srgbClr val="002060"/>
              </a:solidFill>
              <a:latin typeface="Arial"/>
              <a:ea typeface="Arial"/>
              <a:cs typeface="Arial"/>
              <a:sym typeface="Arial"/>
            </a:endParaRPr>
          </a:p>
        </p:txBody>
      </p:sp>
      <p:sp>
        <p:nvSpPr>
          <p:cNvPr id="573" name="Google Shape;573;ga3d5753ea5_0_0"/>
          <p:cNvSpPr/>
          <p:nvPr/>
        </p:nvSpPr>
        <p:spPr>
          <a:xfrm>
            <a:off x="1328468" y="4370765"/>
            <a:ext cx="4166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ru-RU" sz="2800" b="1" i="0" u="none" strike="noStrike" cap="none">
                <a:solidFill>
                  <a:schemeClr val="dk1"/>
                </a:solidFill>
                <a:latin typeface="Arial"/>
                <a:ea typeface="Arial"/>
                <a:cs typeface="Arial"/>
                <a:sym typeface="Arial"/>
              </a:rPr>
              <a:t>ХОРОШИЙ СОВЕТ</a:t>
            </a:r>
            <a:endParaRPr sz="2800" b="0" i="0" u="none" strike="noStrike" cap="none">
              <a:solidFill>
                <a:schemeClr val="dk1"/>
              </a:solidFill>
              <a:latin typeface="Arial"/>
              <a:ea typeface="Arial"/>
              <a:cs typeface="Arial"/>
              <a:sym typeface="Arial"/>
            </a:endParaRPr>
          </a:p>
        </p:txBody>
      </p:sp>
      <p:sp>
        <p:nvSpPr>
          <p:cNvPr id="574" name="Google Shape;574;ga3d5753ea5_0_0"/>
          <p:cNvSpPr/>
          <p:nvPr/>
        </p:nvSpPr>
        <p:spPr>
          <a:xfrm>
            <a:off x="1087120" y="5003320"/>
            <a:ext cx="10728900" cy="8853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Необходимо</a:t>
            </a:r>
            <a:r>
              <a:rPr lang="ru-RU" sz="2400" b="1" i="0" u="none" strike="noStrike" cap="none">
                <a:solidFill>
                  <a:schemeClr val="dk1"/>
                </a:solidFill>
                <a:latin typeface="Arial"/>
                <a:ea typeface="Arial"/>
                <a:cs typeface="Arial"/>
                <a:sym typeface="Arial"/>
              </a:rPr>
              <a:t> пообещать ребенку, что </a:t>
            </a:r>
            <a:r>
              <a:rPr lang="ru-RU" sz="2400" b="1" i="0" u="sng" strike="noStrike" cap="none">
                <a:solidFill>
                  <a:schemeClr val="dk1"/>
                </a:solidFill>
                <a:latin typeface="Arial"/>
                <a:ea typeface="Arial"/>
                <a:cs typeface="Arial"/>
                <a:sym typeface="Arial"/>
              </a:rPr>
              <a:t>без предварительного обсуждения с ним</a:t>
            </a:r>
            <a:r>
              <a:rPr lang="ru-RU" sz="2400" b="1" i="0" u="none" strike="noStrike" cap="none">
                <a:solidFill>
                  <a:schemeClr val="dk1"/>
                </a:solidFill>
                <a:latin typeface="Arial"/>
                <a:ea typeface="Arial"/>
                <a:cs typeface="Arial"/>
                <a:sym typeface="Arial"/>
              </a:rPr>
              <a:t> вы не будете действовать.</a:t>
            </a:r>
            <a:endParaRPr sz="1400" b="0" i="0" u="none" strike="noStrike" cap="none">
              <a:solidFill>
                <a:schemeClr val="dk1"/>
              </a:solidFill>
              <a:latin typeface="Arial"/>
              <a:ea typeface="Arial"/>
              <a:cs typeface="Arial"/>
              <a:sym typeface="Arial"/>
            </a:endParaRPr>
          </a:p>
        </p:txBody>
      </p:sp>
      <p:pic>
        <p:nvPicPr>
          <p:cNvPr id="575" name="Google Shape;575;ga3d5753ea5_0_0"/>
          <p:cNvPicPr preferRelativeResize="0"/>
          <p:nvPr/>
        </p:nvPicPr>
        <p:blipFill rotWithShape="1">
          <a:blip r:embed="rId3">
            <a:alphaModFix/>
          </a:blip>
          <a:srcRect l="60322" t="-1822"/>
          <a:stretch/>
        </p:blipFill>
        <p:spPr>
          <a:xfrm>
            <a:off x="392144" y="4370765"/>
            <a:ext cx="736334" cy="592098"/>
          </a:xfrm>
          <a:prstGeom prst="rect">
            <a:avLst/>
          </a:prstGeom>
          <a:noFill/>
          <a:ln>
            <a:noFill/>
          </a:ln>
        </p:spPr>
      </p:pic>
      <p:pic>
        <p:nvPicPr>
          <p:cNvPr id="576" name="Google Shape;576;ga3d5753ea5_0_0"/>
          <p:cNvPicPr preferRelativeResize="0"/>
          <p:nvPr/>
        </p:nvPicPr>
        <p:blipFill rotWithShape="1">
          <a:blip r:embed="rId4">
            <a:alphaModFix/>
          </a:blip>
          <a:srcRect/>
          <a:stretch/>
        </p:blipFill>
        <p:spPr>
          <a:xfrm>
            <a:off x="0" y="-67344"/>
            <a:ext cx="12192000" cy="148763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a3d5753ea5_0_10"/>
          <p:cNvSpPr/>
          <p:nvPr/>
        </p:nvSpPr>
        <p:spPr>
          <a:xfrm>
            <a:off x="1531440" y="1640479"/>
            <a:ext cx="10044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800" b="1" i="0" u="none" strike="noStrike" cap="none">
                <a:solidFill>
                  <a:schemeClr val="dk1"/>
                </a:solidFill>
              </a:rPr>
              <a:t>НЕПОЛЕЗНЫЙ СОВЕТ,</a:t>
            </a:r>
            <a:r>
              <a:rPr lang="ru-RU" sz="2400" b="1" i="0" u="none" strike="noStrike" cap="none">
                <a:solidFill>
                  <a:schemeClr val="dk1"/>
                </a:solidFill>
              </a:rPr>
              <a:t> </a:t>
            </a:r>
            <a:r>
              <a:rPr lang="ru-RU" sz="2400" b="0" i="0" u="none" strike="noStrike" cap="none">
                <a:solidFill>
                  <a:schemeClr val="dk1"/>
                </a:solidFill>
                <a:latin typeface="Arial"/>
                <a:ea typeface="Arial"/>
                <a:cs typeface="Arial"/>
                <a:sym typeface="Arial"/>
              </a:rPr>
              <a:t>когда травля уже происходит:</a:t>
            </a:r>
            <a:endParaRPr sz="1400" b="0" i="0" u="none" strike="noStrike" cap="none">
              <a:solidFill>
                <a:schemeClr val="dk1"/>
              </a:solidFill>
              <a:latin typeface="Arial"/>
              <a:ea typeface="Arial"/>
              <a:cs typeface="Arial"/>
              <a:sym typeface="Arial"/>
            </a:endParaRPr>
          </a:p>
        </p:txBody>
      </p:sp>
      <p:sp>
        <p:nvSpPr>
          <p:cNvPr id="582" name="Google Shape;582;ga3d5753ea5_0_10"/>
          <p:cNvSpPr txBox="1"/>
          <p:nvPr/>
        </p:nvSpPr>
        <p:spPr>
          <a:xfrm>
            <a:off x="1452750" y="2118425"/>
            <a:ext cx="9907800" cy="13110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0"/>
              </a:spcBef>
              <a:spcAft>
                <a:spcPts val="0"/>
              </a:spcAft>
              <a:buClr>
                <a:srgbClr val="000000"/>
              </a:buClr>
              <a:buSzPts val="2200"/>
              <a:buFont typeface="Arial"/>
              <a:buNone/>
            </a:pPr>
            <a:r>
              <a:rPr lang="ru-RU" sz="2200" b="1" i="0" u="none" strike="noStrike" cap="none">
                <a:solidFill>
                  <a:schemeClr val="dk1"/>
                </a:solidFill>
                <a:latin typeface="Arial"/>
                <a:ea typeface="Arial"/>
                <a:cs typeface="Arial"/>
                <a:sym typeface="Arial"/>
              </a:rPr>
              <a:t>«Станешь сильнее» </a:t>
            </a:r>
            <a:r>
              <a:rPr lang="ru-RU" sz="2200" b="0" i="0" u="none" strike="noStrike" cap="none">
                <a:solidFill>
                  <a:schemeClr val="dk1"/>
                </a:solidFill>
                <a:latin typeface="Arial"/>
                <a:ea typeface="Arial"/>
                <a:cs typeface="Arial"/>
                <a:sym typeface="Arial"/>
              </a:rPr>
              <a:t>- ребенку может показаться, что его оставили наедине с проблемой, что снизит его доверие к другим. Сильнее он тоже не станет, поскольку травля имеет долгосрочные негативные последствия.  </a:t>
            </a:r>
            <a:endParaRPr sz="2200" b="0" i="0" u="none" strike="noStrike" cap="none">
              <a:solidFill>
                <a:schemeClr val="dk1"/>
              </a:solidFill>
              <a:latin typeface="Arial"/>
              <a:ea typeface="Arial"/>
              <a:cs typeface="Arial"/>
              <a:sym typeface="Arial"/>
            </a:endParaRPr>
          </a:p>
          <a:p>
            <a:pPr marL="50800" marR="0" lvl="0" indent="0" algn="just" rtl="0">
              <a:lnSpc>
                <a:spcPct val="90000"/>
              </a:lnSpc>
              <a:spcBef>
                <a:spcPts val="10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457200" marR="0" lvl="0" indent="-228600" algn="just" rtl="0">
              <a:lnSpc>
                <a:spcPct val="90000"/>
              </a:lnSpc>
              <a:spcBef>
                <a:spcPts val="1000"/>
              </a:spcBef>
              <a:spcAft>
                <a:spcPts val="0"/>
              </a:spcAft>
              <a:buClr>
                <a:schemeClr val="dk1"/>
              </a:buClr>
              <a:buSzPts val="2800"/>
              <a:buFont typeface="Arial"/>
              <a:buNone/>
            </a:pPr>
            <a:endParaRPr sz="2400" b="0" i="0" u="none" strike="noStrike" cap="none">
              <a:solidFill>
                <a:schemeClr val="dk1"/>
              </a:solidFill>
              <a:latin typeface="Arial"/>
              <a:ea typeface="Arial"/>
              <a:cs typeface="Arial"/>
              <a:sym typeface="Arial"/>
            </a:endParaRPr>
          </a:p>
        </p:txBody>
      </p:sp>
      <p:sp>
        <p:nvSpPr>
          <p:cNvPr id="583" name="Google Shape;583;ga3d5753ea5_0_10"/>
          <p:cNvSpPr/>
          <p:nvPr/>
        </p:nvSpPr>
        <p:spPr>
          <a:xfrm>
            <a:off x="1531440" y="3644014"/>
            <a:ext cx="394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 </a:t>
            </a:r>
            <a:r>
              <a:rPr lang="ru-RU" sz="2800" b="1" i="0" u="none" strike="noStrike" cap="none">
                <a:solidFill>
                  <a:schemeClr val="dk1"/>
                </a:solidFill>
                <a:latin typeface="Arial"/>
                <a:ea typeface="Arial"/>
                <a:cs typeface="Arial"/>
                <a:sym typeface="Arial"/>
              </a:rPr>
              <a:t>ПОЛЕЗНЫЙ СОВЕТ</a:t>
            </a:r>
            <a:endParaRPr sz="2800" b="0" i="0" u="none" strike="noStrike" cap="none">
              <a:solidFill>
                <a:schemeClr val="dk1"/>
              </a:solidFill>
              <a:latin typeface="Arial"/>
              <a:ea typeface="Arial"/>
              <a:cs typeface="Arial"/>
              <a:sym typeface="Arial"/>
            </a:endParaRPr>
          </a:p>
        </p:txBody>
      </p:sp>
      <p:sp>
        <p:nvSpPr>
          <p:cNvPr id="584" name="Google Shape;584;ga3d5753ea5_0_10"/>
          <p:cNvSpPr/>
          <p:nvPr/>
        </p:nvSpPr>
        <p:spPr>
          <a:xfrm>
            <a:off x="1378200" y="4127575"/>
            <a:ext cx="9907800" cy="13110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0"/>
              </a:spcBef>
              <a:spcAft>
                <a:spcPts val="0"/>
              </a:spcAft>
              <a:buClr>
                <a:srgbClr val="000000"/>
              </a:buClr>
              <a:buSzPts val="2200"/>
              <a:buFont typeface="Arial"/>
              <a:buNone/>
            </a:pPr>
            <a:r>
              <a:rPr lang="ru-RU" sz="2200" b="0" i="0" u="none" strike="noStrike" cap="none">
                <a:solidFill>
                  <a:schemeClr val="dk1"/>
                </a:solidFill>
                <a:latin typeface="Arial"/>
                <a:ea typeface="Arial"/>
                <a:cs typeface="Arial"/>
                <a:sym typeface="Arial"/>
              </a:rPr>
              <a:t>Похвалите ребенка за то, что он осмелился поговорить о травле и поддержите его словами: «Ты не виноват в травле. То, что ты говоришь – это не жалоба, а защита своих прав». Пообещайте ребенку: «Взрослые должны решить эту проблему, все должны прекратить дразниться!».</a:t>
            </a:r>
            <a:endParaRPr sz="2200" b="0" i="0" u="none" strike="noStrike" cap="none">
              <a:solidFill>
                <a:schemeClr val="dk1"/>
              </a:solidFill>
              <a:latin typeface="Arial"/>
              <a:ea typeface="Arial"/>
              <a:cs typeface="Arial"/>
              <a:sym typeface="Arial"/>
            </a:endParaRPr>
          </a:p>
        </p:txBody>
      </p:sp>
      <p:sp>
        <p:nvSpPr>
          <p:cNvPr id="585" name="Google Shape;585;ga3d5753ea5_0_10"/>
          <p:cNvSpPr/>
          <p:nvPr/>
        </p:nvSpPr>
        <p:spPr>
          <a:xfrm>
            <a:off x="89400" y="5709050"/>
            <a:ext cx="12013200" cy="9621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0"/>
              </a:spcBef>
              <a:spcAft>
                <a:spcPts val="0"/>
              </a:spcAft>
              <a:buClr>
                <a:srgbClr val="000000"/>
              </a:buClr>
              <a:buSzPts val="2400"/>
              <a:buFont typeface="Arial"/>
              <a:buNone/>
            </a:pPr>
            <a:r>
              <a:rPr lang="ru-RU" sz="2000" b="1" i="0" u="none" strike="noStrike" cap="none" dirty="0">
                <a:solidFill>
                  <a:schemeClr val="dk1"/>
                </a:solidFill>
                <a:latin typeface="Arial"/>
                <a:ea typeface="Arial"/>
                <a:cs typeface="Arial"/>
                <a:sym typeface="Arial"/>
              </a:rPr>
              <a:t>Совет специалисту: </a:t>
            </a:r>
            <a:r>
              <a:rPr lang="ru-RU" sz="2000" b="0" i="0" u="none" strike="noStrike" cap="none" dirty="0">
                <a:solidFill>
                  <a:schemeClr val="dk1"/>
                </a:solidFill>
                <a:latin typeface="Arial"/>
                <a:ea typeface="Arial"/>
                <a:cs typeface="Arial"/>
                <a:sym typeface="Arial"/>
              </a:rPr>
              <a:t>расска</a:t>
            </a:r>
            <a:r>
              <a:rPr lang="ru-RU" sz="2000" dirty="0">
                <a:solidFill>
                  <a:schemeClr val="dk1"/>
                </a:solidFill>
              </a:rPr>
              <a:t>жите</a:t>
            </a:r>
            <a:r>
              <a:rPr lang="ru-RU" sz="2000" b="0" i="0" u="none" strike="noStrike" cap="none" dirty="0">
                <a:solidFill>
                  <a:schemeClr val="dk1"/>
                </a:solidFill>
                <a:latin typeface="Arial"/>
                <a:ea typeface="Arial"/>
                <a:cs typeface="Arial"/>
                <a:sym typeface="Arial"/>
              </a:rPr>
              <a:t> детям о последствиях травли с точки зрения </a:t>
            </a:r>
            <a:r>
              <a:rPr lang="ru-RU" sz="2000" dirty="0">
                <a:solidFill>
                  <a:schemeClr val="dk1"/>
                </a:solidFill>
              </a:rPr>
              <a:t>влияния на всю группу</a:t>
            </a:r>
            <a:r>
              <a:rPr lang="ru-RU" sz="2000" b="0" i="0" u="none" strike="noStrike" cap="none" dirty="0">
                <a:solidFill>
                  <a:schemeClr val="dk1"/>
                </a:solidFill>
                <a:latin typeface="Arial"/>
                <a:ea typeface="Arial"/>
                <a:cs typeface="Arial"/>
                <a:sym typeface="Arial"/>
              </a:rPr>
              <a:t>. Особое </a:t>
            </a:r>
            <a:r>
              <a:rPr lang="ru-RU" sz="2000" dirty="0">
                <a:solidFill>
                  <a:schemeClr val="dk1"/>
                </a:solidFill>
              </a:rPr>
              <a:t>внимание уделяется роли пассивных наблюдателей травли. Хорошо, если дети сами предложат решение, что они должны сделать в следующий раз, чтобы этого не повторилось. </a:t>
            </a:r>
            <a:r>
              <a:rPr lang="ru-RU" sz="2000" b="0" i="0" u="none" strike="noStrike" cap="none" dirty="0">
                <a:solidFill>
                  <a:schemeClr val="dk1"/>
                </a:solidFill>
                <a:latin typeface="Arial"/>
                <a:ea typeface="Arial"/>
                <a:cs typeface="Arial"/>
                <a:sym typeface="Arial"/>
              </a:rPr>
              <a:t> </a:t>
            </a:r>
            <a:endParaRPr sz="2000" b="0" i="0" u="none" strike="noStrike" cap="none" dirty="0">
              <a:solidFill>
                <a:schemeClr val="dk1"/>
              </a:solidFill>
              <a:latin typeface="Arial"/>
              <a:ea typeface="Arial"/>
              <a:cs typeface="Arial"/>
              <a:sym typeface="Arial"/>
            </a:endParaRPr>
          </a:p>
        </p:txBody>
      </p:sp>
      <p:pic>
        <p:nvPicPr>
          <p:cNvPr id="586" name="Google Shape;586;ga3d5753ea5_0_10"/>
          <p:cNvPicPr preferRelativeResize="0"/>
          <p:nvPr/>
        </p:nvPicPr>
        <p:blipFill rotWithShape="1">
          <a:blip r:embed="rId3">
            <a:alphaModFix/>
          </a:blip>
          <a:srcRect t="911" r="57901"/>
          <a:stretch/>
        </p:blipFill>
        <p:spPr>
          <a:xfrm>
            <a:off x="627948" y="1584085"/>
            <a:ext cx="750251" cy="574490"/>
          </a:xfrm>
          <a:prstGeom prst="rect">
            <a:avLst/>
          </a:prstGeom>
          <a:noFill/>
          <a:ln>
            <a:noFill/>
          </a:ln>
        </p:spPr>
      </p:pic>
      <p:pic>
        <p:nvPicPr>
          <p:cNvPr id="587" name="Google Shape;587;ga3d5753ea5_0_10"/>
          <p:cNvPicPr preferRelativeResize="0"/>
          <p:nvPr/>
        </p:nvPicPr>
        <p:blipFill rotWithShape="1">
          <a:blip r:embed="rId3">
            <a:alphaModFix/>
          </a:blip>
          <a:srcRect l="60322" t="-1822"/>
          <a:stretch/>
        </p:blipFill>
        <p:spPr>
          <a:xfrm>
            <a:off x="634906" y="3637768"/>
            <a:ext cx="736334" cy="592098"/>
          </a:xfrm>
          <a:prstGeom prst="rect">
            <a:avLst/>
          </a:prstGeom>
          <a:noFill/>
          <a:ln>
            <a:noFill/>
          </a:ln>
        </p:spPr>
      </p:pic>
      <p:pic>
        <p:nvPicPr>
          <p:cNvPr id="588" name="Google Shape;588;ga3d5753ea5_0_10"/>
          <p:cNvPicPr preferRelativeResize="0"/>
          <p:nvPr/>
        </p:nvPicPr>
        <p:blipFill rotWithShape="1">
          <a:blip r:embed="rId4">
            <a:alphaModFix/>
          </a:blip>
          <a:srcRect/>
          <a:stretch/>
        </p:blipFill>
        <p:spPr>
          <a:xfrm>
            <a:off x="0" y="-67344"/>
            <a:ext cx="12192000" cy="148763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a3d5753ea5_0_21"/>
          <p:cNvSpPr/>
          <p:nvPr/>
        </p:nvSpPr>
        <p:spPr>
          <a:xfrm>
            <a:off x="1130060" y="2441344"/>
            <a:ext cx="103344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800" b="1" i="0" u="none" strike="noStrike" cap="none">
                <a:solidFill>
                  <a:schemeClr val="dk1"/>
                </a:solidFill>
              </a:rPr>
              <a:t>НЕПОЛЕЗНЫЙ СОВЕТ,</a:t>
            </a:r>
            <a:r>
              <a:rPr lang="ru-RU" sz="2400" b="0" i="0" u="none" strike="noStrike" cap="none">
                <a:solidFill>
                  <a:schemeClr val="dk1"/>
                </a:solidFill>
                <a:latin typeface="Arial"/>
                <a:ea typeface="Arial"/>
                <a:cs typeface="Arial"/>
                <a:sym typeface="Arial"/>
              </a:rPr>
              <a:t> когда травля уже происходят</a:t>
            </a:r>
            <a:endParaRPr sz="1400" b="0" i="0" u="none" strike="noStrike" cap="none">
              <a:solidFill>
                <a:schemeClr val="dk1"/>
              </a:solidFill>
              <a:latin typeface="Arial"/>
              <a:ea typeface="Arial"/>
              <a:cs typeface="Arial"/>
              <a:sym typeface="Arial"/>
            </a:endParaRPr>
          </a:p>
        </p:txBody>
      </p:sp>
      <p:sp>
        <p:nvSpPr>
          <p:cNvPr id="594" name="Google Shape;594;ga3d5753ea5_0_21"/>
          <p:cNvSpPr txBox="1"/>
          <p:nvPr/>
        </p:nvSpPr>
        <p:spPr>
          <a:xfrm>
            <a:off x="928800" y="2959425"/>
            <a:ext cx="10334400" cy="11652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100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«Научись постоять за себя» – </a:t>
            </a:r>
            <a:r>
              <a:rPr lang="ru-RU" sz="2400" b="1" i="0" u="none" strike="noStrike" cap="none">
                <a:solidFill>
                  <a:schemeClr val="dk1"/>
                </a:solidFill>
                <a:latin typeface="Arial"/>
                <a:ea typeface="Arial"/>
                <a:cs typeface="Arial"/>
                <a:sym typeface="Arial"/>
              </a:rPr>
              <a:t>ребенок чувствует, что вся ответственность за решение этой проблемы возлагается на него. </a:t>
            </a: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75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171450" algn="l" rtl="0">
              <a:lnSpc>
                <a:spcPct val="90000"/>
              </a:lnSpc>
              <a:spcBef>
                <a:spcPts val="75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171450" algn="l" rtl="0">
              <a:lnSpc>
                <a:spcPct val="90000"/>
              </a:lnSpc>
              <a:spcBef>
                <a:spcPts val="75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95" name="Google Shape;595;ga3d5753ea5_0_21"/>
          <p:cNvSpPr txBox="1"/>
          <p:nvPr/>
        </p:nvSpPr>
        <p:spPr>
          <a:xfrm>
            <a:off x="1039675" y="5025162"/>
            <a:ext cx="10551900" cy="104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«Избегай мест, где могут спровоцировать травлю если поблизости нет взрослых. Попробуй с прямой спиной сказать обидчику </a:t>
            </a:r>
            <a:r>
              <a:rPr lang="ru-RU" sz="2400" b="1" i="0" u="none" strike="noStrike" cap="none">
                <a:solidFill>
                  <a:schemeClr val="dk1"/>
                </a:solidFill>
                <a:latin typeface="Arial"/>
                <a:ea typeface="Arial"/>
                <a:cs typeface="Arial"/>
                <a:sym typeface="Arial"/>
              </a:rPr>
              <a:t>ясно и четко «Прекрати!».</a:t>
            </a:r>
            <a:endParaRPr sz="1400" b="0" i="0" u="none" strike="noStrike" cap="none">
              <a:solidFill>
                <a:schemeClr val="dk1"/>
              </a:solidFill>
              <a:latin typeface="Arial"/>
              <a:ea typeface="Arial"/>
              <a:cs typeface="Arial"/>
              <a:sym typeface="Arial"/>
            </a:endParaRPr>
          </a:p>
        </p:txBody>
      </p:sp>
      <p:sp>
        <p:nvSpPr>
          <p:cNvPr id="596" name="Google Shape;596;ga3d5753ea5_0_21"/>
          <p:cNvSpPr/>
          <p:nvPr/>
        </p:nvSpPr>
        <p:spPr>
          <a:xfrm>
            <a:off x="1046636" y="4563497"/>
            <a:ext cx="3944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1" i="0" u="none" strike="noStrike" cap="none">
                <a:solidFill>
                  <a:schemeClr val="dk1"/>
                </a:solidFill>
                <a:latin typeface="Arial"/>
                <a:ea typeface="Arial"/>
                <a:cs typeface="Arial"/>
                <a:sym typeface="Arial"/>
              </a:rPr>
              <a:t>ХОРОШИЙ СОВЕТ</a:t>
            </a:r>
            <a:endParaRPr sz="1200" b="0" i="0" u="none" strike="noStrike" cap="none">
              <a:solidFill>
                <a:schemeClr val="dk1"/>
              </a:solidFill>
              <a:latin typeface="Arial"/>
              <a:ea typeface="Arial"/>
              <a:cs typeface="Arial"/>
              <a:sym typeface="Arial"/>
            </a:endParaRPr>
          </a:p>
        </p:txBody>
      </p:sp>
      <p:pic>
        <p:nvPicPr>
          <p:cNvPr id="597" name="Google Shape;597;ga3d5753ea5_0_21"/>
          <p:cNvPicPr preferRelativeResize="0"/>
          <p:nvPr/>
        </p:nvPicPr>
        <p:blipFill rotWithShape="1">
          <a:blip r:embed="rId3">
            <a:alphaModFix/>
          </a:blip>
          <a:srcRect t="911" r="57901"/>
          <a:stretch/>
        </p:blipFill>
        <p:spPr>
          <a:xfrm>
            <a:off x="296385" y="2384931"/>
            <a:ext cx="750251" cy="574490"/>
          </a:xfrm>
          <a:prstGeom prst="rect">
            <a:avLst/>
          </a:prstGeom>
          <a:noFill/>
          <a:ln>
            <a:noFill/>
          </a:ln>
        </p:spPr>
      </p:pic>
      <p:pic>
        <p:nvPicPr>
          <p:cNvPr id="598" name="Google Shape;598;ga3d5753ea5_0_21"/>
          <p:cNvPicPr preferRelativeResize="0"/>
          <p:nvPr/>
        </p:nvPicPr>
        <p:blipFill rotWithShape="1">
          <a:blip r:embed="rId3">
            <a:alphaModFix/>
          </a:blip>
          <a:srcRect l="60322" t="-1822"/>
          <a:stretch/>
        </p:blipFill>
        <p:spPr>
          <a:xfrm>
            <a:off x="303343" y="4538433"/>
            <a:ext cx="736334" cy="592098"/>
          </a:xfrm>
          <a:prstGeom prst="rect">
            <a:avLst/>
          </a:prstGeom>
          <a:noFill/>
          <a:ln>
            <a:noFill/>
          </a:ln>
        </p:spPr>
      </p:pic>
      <p:pic>
        <p:nvPicPr>
          <p:cNvPr id="599" name="Google Shape;599;ga3d5753ea5_0_21"/>
          <p:cNvPicPr preferRelativeResize="0"/>
          <p:nvPr/>
        </p:nvPicPr>
        <p:blipFill rotWithShape="1">
          <a:blip r:embed="rId4">
            <a:alphaModFix/>
          </a:blip>
          <a:srcRect/>
          <a:stretch/>
        </p:blipFill>
        <p:spPr>
          <a:xfrm>
            <a:off x="0" y="-67344"/>
            <a:ext cx="12192000" cy="148763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a3d5753ea5_0_31"/>
          <p:cNvSpPr/>
          <p:nvPr/>
        </p:nvSpPr>
        <p:spPr>
          <a:xfrm>
            <a:off x="1230427" y="2350052"/>
            <a:ext cx="10311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800" b="1" i="0" u="none" strike="noStrike" cap="none">
                <a:solidFill>
                  <a:schemeClr val="dk1"/>
                </a:solidFill>
              </a:rPr>
              <a:t>НЕПОЛЕЗНЫЙ СОВЕТ,</a:t>
            </a:r>
            <a:r>
              <a:rPr lang="ru-RU" sz="2400" b="0" i="0" u="none" strike="noStrike" cap="none">
                <a:solidFill>
                  <a:schemeClr val="dk1"/>
                </a:solidFill>
                <a:latin typeface="Arial"/>
                <a:ea typeface="Arial"/>
                <a:cs typeface="Arial"/>
                <a:sym typeface="Arial"/>
              </a:rPr>
              <a:t> когда травля уже происходят</a:t>
            </a:r>
            <a:endParaRPr sz="1400" b="0" i="0" u="none" strike="noStrike" cap="none">
              <a:solidFill>
                <a:schemeClr val="dk1"/>
              </a:solidFill>
              <a:latin typeface="Arial"/>
              <a:ea typeface="Arial"/>
              <a:cs typeface="Arial"/>
              <a:sym typeface="Arial"/>
            </a:endParaRPr>
          </a:p>
        </p:txBody>
      </p:sp>
      <p:sp>
        <p:nvSpPr>
          <p:cNvPr id="605" name="Google Shape;605;ga3d5753ea5_0_31"/>
          <p:cNvSpPr txBox="1"/>
          <p:nvPr/>
        </p:nvSpPr>
        <p:spPr>
          <a:xfrm>
            <a:off x="1209039" y="2915728"/>
            <a:ext cx="10311300" cy="8625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100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«Не вылезай!», «Ты не должен позволять себе беспокоиться!» – </a:t>
            </a:r>
            <a:r>
              <a:rPr lang="ru-RU" sz="2400" b="1" i="0" u="none" strike="noStrike" cap="none">
                <a:solidFill>
                  <a:schemeClr val="dk1"/>
                </a:solidFill>
                <a:latin typeface="Arial"/>
                <a:ea typeface="Arial"/>
                <a:cs typeface="Arial"/>
                <a:sym typeface="Arial"/>
              </a:rPr>
              <a:t>ребенку кажется, что вы минимизируете  проблему.</a:t>
            </a:r>
            <a:endParaRPr sz="2400" b="0" i="0" u="none" strike="noStrike" cap="none">
              <a:solidFill>
                <a:schemeClr val="dk1"/>
              </a:solidFill>
              <a:latin typeface="Arial"/>
              <a:ea typeface="Arial"/>
              <a:cs typeface="Arial"/>
              <a:sym typeface="Arial"/>
            </a:endParaRPr>
          </a:p>
          <a:p>
            <a:pPr marL="342900" marR="0" lvl="0" indent="-171450" algn="l" rtl="0">
              <a:lnSpc>
                <a:spcPct val="90000"/>
              </a:lnSpc>
              <a:spcBef>
                <a:spcPts val="75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171450" algn="just" rtl="0">
              <a:lnSpc>
                <a:spcPct val="90000"/>
              </a:lnSpc>
              <a:spcBef>
                <a:spcPts val="750"/>
              </a:spcBef>
              <a:spcAft>
                <a:spcPts val="0"/>
              </a:spcAft>
              <a:buClr>
                <a:srgbClr val="000000"/>
              </a:buClr>
              <a:buSzPts val="2400"/>
              <a:buFont typeface="Arial"/>
              <a:buNone/>
            </a:pPr>
            <a:r>
              <a:rPr lang="ru-RU" sz="2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p:txBody>
      </p:sp>
      <p:sp>
        <p:nvSpPr>
          <p:cNvPr id="606" name="Google Shape;606;ga3d5753ea5_0_31"/>
          <p:cNvSpPr/>
          <p:nvPr/>
        </p:nvSpPr>
        <p:spPr>
          <a:xfrm>
            <a:off x="1209039" y="5072332"/>
            <a:ext cx="105234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1" i="0" u="none" strike="noStrike" cap="none">
                <a:solidFill>
                  <a:schemeClr val="dk1"/>
                </a:solidFill>
                <a:latin typeface="Arial"/>
                <a:ea typeface="Arial"/>
                <a:cs typeface="Arial"/>
                <a:sym typeface="Arial"/>
              </a:rPr>
              <a:t>Слушайте ребенка и дайте ему возможность говорить. Отзеркальте чувства ребенка</a:t>
            </a:r>
            <a:r>
              <a:rPr lang="ru-RU" sz="2400" b="0" i="0" u="none" strike="noStrike" cap="none">
                <a:solidFill>
                  <a:schemeClr val="dk1"/>
                </a:solidFill>
                <a:latin typeface="Arial"/>
                <a:ea typeface="Arial"/>
                <a:cs typeface="Arial"/>
                <a:sym typeface="Arial"/>
              </a:rPr>
              <a:t>, например, так: «Я вижу, тебе больно, мы вместе найдем решение, чтобы тебе не было плохо».</a:t>
            </a:r>
            <a:endParaRPr sz="1400" b="0" i="0" u="none" strike="noStrike" cap="none">
              <a:solidFill>
                <a:schemeClr val="dk1"/>
              </a:solidFill>
              <a:latin typeface="Arial"/>
              <a:ea typeface="Arial"/>
              <a:cs typeface="Arial"/>
              <a:sym typeface="Arial"/>
            </a:endParaRPr>
          </a:p>
        </p:txBody>
      </p:sp>
      <p:sp>
        <p:nvSpPr>
          <p:cNvPr id="607" name="Google Shape;607;ga3d5753ea5_0_31"/>
          <p:cNvSpPr/>
          <p:nvPr/>
        </p:nvSpPr>
        <p:spPr>
          <a:xfrm>
            <a:off x="1380225" y="4501198"/>
            <a:ext cx="77982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1" i="0" u="none" strike="noStrike" cap="none">
                <a:solidFill>
                  <a:schemeClr val="dk1"/>
                </a:solidFill>
                <a:latin typeface="Arial"/>
                <a:ea typeface="Arial"/>
                <a:cs typeface="Arial"/>
                <a:sym typeface="Arial"/>
              </a:rPr>
              <a:t>ХОРОШИЙ СОВЕТ</a:t>
            </a:r>
            <a:endParaRPr sz="1200" b="0" i="0" u="none" strike="noStrike" cap="none">
              <a:solidFill>
                <a:schemeClr val="dk1"/>
              </a:solidFill>
              <a:latin typeface="Arial"/>
              <a:ea typeface="Arial"/>
              <a:cs typeface="Arial"/>
              <a:sym typeface="Arial"/>
            </a:endParaRPr>
          </a:p>
        </p:txBody>
      </p:sp>
      <p:pic>
        <p:nvPicPr>
          <p:cNvPr id="608" name="Google Shape;608;ga3d5753ea5_0_31"/>
          <p:cNvPicPr preferRelativeResize="0"/>
          <p:nvPr/>
        </p:nvPicPr>
        <p:blipFill rotWithShape="1">
          <a:blip r:embed="rId3">
            <a:alphaModFix/>
          </a:blip>
          <a:srcRect l="60322" t="-1822"/>
          <a:stretch/>
        </p:blipFill>
        <p:spPr>
          <a:xfrm>
            <a:off x="525903" y="4370765"/>
            <a:ext cx="736334" cy="592098"/>
          </a:xfrm>
          <a:prstGeom prst="rect">
            <a:avLst/>
          </a:prstGeom>
          <a:noFill/>
          <a:ln>
            <a:noFill/>
          </a:ln>
        </p:spPr>
      </p:pic>
      <p:pic>
        <p:nvPicPr>
          <p:cNvPr id="609" name="Google Shape;609;ga3d5753ea5_0_31"/>
          <p:cNvPicPr preferRelativeResize="0"/>
          <p:nvPr/>
        </p:nvPicPr>
        <p:blipFill rotWithShape="1">
          <a:blip r:embed="rId3">
            <a:alphaModFix/>
          </a:blip>
          <a:srcRect t="911" r="57901"/>
          <a:stretch/>
        </p:blipFill>
        <p:spPr>
          <a:xfrm>
            <a:off x="502008" y="2331829"/>
            <a:ext cx="750251" cy="574490"/>
          </a:xfrm>
          <a:prstGeom prst="rect">
            <a:avLst/>
          </a:prstGeom>
          <a:noFill/>
          <a:ln>
            <a:noFill/>
          </a:ln>
        </p:spPr>
      </p:pic>
      <p:pic>
        <p:nvPicPr>
          <p:cNvPr id="610" name="Google Shape;610;ga3d5753ea5_0_31"/>
          <p:cNvPicPr preferRelativeResize="0"/>
          <p:nvPr/>
        </p:nvPicPr>
        <p:blipFill rotWithShape="1">
          <a:blip r:embed="rId4">
            <a:alphaModFix/>
          </a:blip>
          <a:srcRect/>
          <a:stretch/>
        </p:blipFill>
        <p:spPr>
          <a:xfrm>
            <a:off x="0" y="-67344"/>
            <a:ext cx="12192000" cy="148763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a3d5753ea5_0_41"/>
          <p:cNvSpPr/>
          <p:nvPr/>
        </p:nvSpPr>
        <p:spPr>
          <a:xfrm>
            <a:off x="1493519" y="1910944"/>
            <a:ext cx="10247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800" b="1" i="0" u="none" strike="noStrike" cap="none">
                <a:solidFill>
                  <a:schemeClr val="dk1"/>
                </a:solidFill>
              </a:rPr>
              <a:t>НЕПОЛЕЗНЫЙ СОВЕТ, </a:t>
            </a:r>
            <a:r>
              <a:rPr lang="ru-RU" sz="2400" b="0" i="0" u="none" strike="noStrike" cap="none">
                <a:solidFill>
                  <a:schemeClr val="dk1"/>
                </a:solidFill>
                <a:latin typeface="Arial"/>
                <a:ea typeface="Arial"/>
                <a:cs typeface="Arial"/>
                <a:sym typeface="Arial"/>
              </a:rPr>
              <a:t>когда травля уже происходят</a:t>
            </a:r>
            <a:endParaRPr sz="1400" b="0" i="0" u="none" strike="noStrike" cap="none">
              <a:solidFill>
                <a:schemeClr val="dk1"/>
              </a:solidFill>
              <a:latin typeface="Arial"/>
              <a:ea typeface="Arial"/>
              <a:cs typeface="Arial"/>
              <a:sym typeface="Arial"/>
            </a:endParaRPr>
          </a:p>
        </p:txBody>
      </p:sp>
      <p:sp>
        <p:nvSpPr>
          <p:cNvPr id="616" name="Google Shape;616;ga3d5753ea5_0_41"/>
          <p:cNvSpPr txBox="1"/>
          <p:nvPr/>
        </p:nvSpPr>
        <p:spPr>
          <a:xfrm>
            <a:off x="1493525" y="2350725"/>
            <a:ext cx="9703800" cy="10782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1000"/>
              </a:spcBef>
              <a:spcAft>
                <a:spcPts val="0"/>
              </a:spcAft>
              <a:buClr>
                <a:srgbClr val="000000"/>
              </a:buClr>
              <a:buSzPts val="2000"/>
              <a:buFont typeface="Arial"/>
              <a:buNone/>
            </a:pPr>
            <a:r>
              <a:rPr lang="ru-RU" sz="2000" b="0" i="0" u="none" strike="noStrike" cap="none">
                <a:solidFill>
                  <a:schemeClr val="dk1"/>
                </a:solidFill>
                <a:latin typeface="Arial"/>
                <a:ea typeface="Arial"/>
                <a:cs typeface="Arial"/>
                <a:sym typeface="Arial"/>
              </a:rPr>
              <a:t>«Сделай что-нибудь здорово, и все тебя полюбят», «Иди в бокс, и все будут боятся» </a:t>
            </a:r>
            <a:r>
              <a:rPr lang="ru-RU" sz="2000" b="1" i="0" u="none" strike="noStrike" cap="none">
                <a:solidFill>
                  <a:schemeClr val="dk1"/>
                </a:solidFill>
                <a:latin typeface="Arial"/>
                <a:ea typeface="Arial"/>
                <a:cs typeface="Arial"/>
                <a:sym typeface="Arial"/>
              </a:rPr>
              <a:t>проистекает из ложной предпосылки, что издевательства зависят от личных качеств жертвы, но травля – это феномен группы.</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75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38100" marR="0" lvl="0" indent="0" algn="l" rtl="0">
              <a:lnSpc>
                <a:spcPct val="90000"/>
              </a:lnSpc>
              <a:spcBef>
                <a:spcPts val="75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38100" marR="0" lvl="0" indent="0" algn="l" rtl="0">
              <a:lnSpc>
                <a:spcPct val="90000"/>
              </a:lnSpc>
              <a:spcBef>
                <a:spcPts val="75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342900" marR="0" lvl="0" indent="-171450" algn="l" rtl="0">
              <a:lnSpc>
                <a:spcPct val="90000"/>
              </a:lnSpc>
              <a:spcBef>
                <a:spcPts val="75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7" name="Google Shape;617;ga3d5753ea5_0_41"/>
          <p:cNvSpPr txBox="1"/>
          <p:nvPr/>
        </p:nvSpPr>
        <p:spPr>
          <a:xfrm>
            <a:off x="1395392" y="4311938"/>
            <a:ext cx="10247100" cy="2210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«Тебе не нужно ничего менять в себе из-за травли в группе, чтобы угодить другим. Если ты чувствуешь себя каким-то неправильным или испытываешь вину из-за издевательств, знай, что  обидчик именно этого и добивался. Когда тебе плохо, он чувствует себя сильным и важным. Обидчик, чаще всего, сам не уверен в себе и нуждается в помощи».</a:t>
            </a:r>
            <a:br>
              <a:rPr lang="ru-RU"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Совет специалисту: </a:t>
            </a:r>
            <a:r>
              <a:rPr lang="ru-RU" sz="1800" b="0" i="0" u="none" strike="noStrike" cap="none" dirty="0">
                <a:solidFill>
                  <a:schemeClr val="dk1"/>
                </a:solidFill>
                <a:latin typeface="Arial"/>
                <a:ea typeface="Arial"/>
                <a:cs typeface="Arial"/>
                <a:sym typeface="Arial"/>
              </a:rPr>
              <a:t>четко дайте понять всему классу, что издевательства недопустимы, не закрепляйте роль жертвы или обидчика, подчеркивайте роль наблюдателей травли.</a:t>
            </a:r>
            <a:endParaRPr sz="1400" b="0" i="0" u="none" strike="noStrike" cap="none" dirty="0">
              <a:solidFill>
                <a:schemeClr val="dk1"/>
              </a:solidFill>
              <a:latin typeface="Arial"/>
              <a:ea typeface="Arial"/>
              <a:cs typeface="Arial"/>
              <a:sym typeface="Arial"/>
            </a:endParaRPr>
          </a:p>
          <a:p>
            <a:pPr marL="38100" marR="0" lvl="0" indent="0" algn="l" rtl="0">
              <a:lnSpc>
                <a:spcPct val="90000"/>
              </a:lnSpc>
              <a:spcBef>
                <a:spcPts val="75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38100" marR="0" lvl="0" indent="0" algn="l" rtl="0">
              <a:lnSpc>
                <a:spcPct val="90000"/>
              </a:lnSpc>
              <a:spcBef>
                <a:spcPts val="75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342900" marR="0" lvl="0" indent="-171450" algn="l" rtl="0">
              <a:lnSpc>
                <a:spcPct val="90000"/>
              </a:lnSpc>
              <a:spcBef>
                <a:spcPts val="75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618" name="Google Shape;618;ga3d5753ea5_0_41"/>
          <p:cNvSpPr/>
          <p:nvPr/>
        </p:nvSpPr>
        <p:spPr>
          <a:xfrm>
            <a:off x="1587259" y="3868772"/>
            <a:ext cx="3747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1" i="0" u="none" strike="noStrike" cap="none">
                <a:solidFill>
                  <a:schemeClr val="dk1"/>
                </a:solidFill>
                <a:latin typeface="Arial"/>
                <a:ea typeface="Arial"/>
                <a:cs typeface="Arial"/>
                <a:sym typeface="Arial"/>
              </a:rPr>
              <a:t>ХОРОШИЙ СОВЕТ</a:t>
            </a:r>
            <a:endParaRPr sz="1200" b="0" i="0" u="none" strike="noStrike" cap="none">
              <a:solidFill>
                <a:schemeClr val="dk1"/>
              </a:solidFill>
              <a:latin typeface="Arial"/>
              <a:ea typeface="Arial"/>
              <a:cs typeface="Arial"/>
              <a:sym typeface="Arial"/>
            </a:endParaRPr>
          </a:p>
        </p:txBody>
      </p:sp>
      <p:pic>
        <p:nvPicPr>
          <p:cNvPr id="619" name="Google Shape;619;ga3d5753ea5_0_41"/>
          <p:cNvPicPr preferRelativeResize="0"/>
          <p:nvPr/>
        </p:nvPicPr>
        <p:blipFill rotWithShape="1">
          <a:blip r:embed="rId3">
            <a:alphaModFix/>
          </a:blip>
          <a:srcRect t="911" r="57901"/>
          <a:stretch/>
        </p:blipFill>
        <p:spPr>
          <a:xfrm>
            <a:off x="757184" y="1971573"/>
            <a:ext cx="750251" cy="574490"/>
          </a:xfrm>
          <a:prstGeom prst="rect">
            <a:avLst/>
          </a:prstGeom>
          <a:noFill/>
          <a:ln>
            <a:noFill/>
          </a:ln>
        </p:spPr>
      </p:pic>
      <p:pic>
        <p:nvPicPr>
          <p:cNvPr id="620" name="Google Shape;620;ga3d5753ea5_0_41"/>
          <p:cNvPicPr preferRelativeResize="0"/>
          <p:nvPr/>
        </p:nvPicPr>
        <p:blipFill rotWithShape="1">
          <a:blip r:embed="rId3">
            <a:alphaModFix/>
          </a:blip>
          <a:srcRect l="60322" t="-1822"/>
          <a:stretch/>
        </p:blipFill>
        <p:spPr>
          <a:xfrm>
            <a:off x="757184" y="3795999"/>
            <a:ext cx="736334" cy="592098"/>
          </a:xfrm>
          <a:prstGeom prst="rect">
            <a:avLst/>
          </a:prstGeom>
          <a:noFill/>
          <a:ln>
            <a:noFill/>
          </a:ln>
        </p:spPr>
      </p:pic>
      <p:pic>
        <p:nvPicPr>
          <p:cNvPr id="621" name="Google Shape;621;ga3d5753ea5_0_41"/>
          <p:cNvPicPr preferRelativeResize="0"/>
          <p:nvPr/>
        </p:nvPicPr>
        <p:blipFill rotWithShape="1">
          <a:blip r:embed="rId4">
            <a:alphaModFix/>
          </a:blip>
          <a:srcRect/>
          <a:stretch/>
        </p:blipFill>
        <p:spPr>
          <a:xfrm>
            <a:off x="0" y="-67344"/>
            <a:ext cx="12192000" cy="148763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976de88d53_0_139"/>
          <p:cNvSpPr txBox="1">
            <a:spLocks noGrp="1"/>
          </p:cNvSpPr>
          <p:nvPr>
            <p:ph type="title"/>
          </p:nvPr>
        </p:nvSpPr>
        <p:spPr>
          <a:xfrm>
            <a:off x="1121791" y="1793420"/>
            <a:ext cx="6985971" cy="100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sz="2600">
                <a:solidFill>
                  <a:srgbClr val="000000"/>
                </a:solidFill>
              </a:rPr>
              <a:t>Планирование совместных мероприятий «Освободимся от травли!»</a:t>
            </a:r>
            <a:endParaRPr sz="2600">
              <a:solidFill>
                <a:srgbClr val="000000"/>
              </a:solidFill>
            </a:endParaRPr>
          </a:p>
        </p:txBody>
      </p:sp>
      <p:sp>
        <p:nvSpPr>
          <p:cNvPr id="724" name="Google Shape;724;g976de88d53_0_139"/>
          <p:cNvSpPr txBox="1">
            <a:spLocks noGrp="1"/>
          </p:cNvSpPr>
          <p:nvPr>
            <p:ph type="body" idx="1"/>
          </p:nvPr>
        </p:nvSpPr>
        <p:spPr>
          <a:xfrm>
            <a:off x="741678" y="2945238"/>
            <a:ext cx="6985971" cy="2703722"/>
          </a:xfrm>
          <a:prstGeom prst="rect">
            <a:avLst/>
          </a:prstGeom>
          <a:noFill/>
          <a:ln>
            <a:noFill/>
          </a:ln>
        </p:spPr>
        <p:txBody>
          <a:bodyPr spcFirstLastPara="1" wrap="square" lIns="91425" tIns="45700" rIns="91425" bIns="45700" anchor="t" anchorCtr="0">
            <a:noAutofit/>
          </a:bodyPr>
          <a:lstStyle/>
          <a:p>
            <a:pPr marL="457200" lvl="0" indent="-368300" algn="l" rtl="0">
              <a:lnSpc>
                <a:spcPct val="150000"/>
              </a:lnSpc>
              <a:spcBef>
                <a:spcPts val="1000"/>
              </a:spcBef>
              <a:spcAft>
                <a:spcPts val="0"/>
              </a:spcAft>
              <a:buSzPts val="2200"/>
              <a:buChar char="•"/>
            </a:pPr>
            <a:r>
              <a:rPr lang="ru-RU" sz="2200" dirty="0"/>
              <a:t>Каким могло бы быть следующее совместное мероприятие, где мы будем учиться быть хорошими приятелями и друзьями? </a:t>
            </a:r>
            <a:endParaRPr sz="2200" dirty="0"/>
          </a:p>
          <a:p>
            <a:pPr marL="457200" lvl="0" indent="-368300" algn="l" rtl="0">
              <a:lnSpc>
                <a:spcPct val="150000"/>
              </a:lnSpc>
              <a:spcBef>
                <a:spcPts val="0"/>
              </a:spcBef>
              <a:spcAft>
                <a:spcPts val="0"/>
              </a:spcAft>
              <a:buSzPts val="2200"/>
              <a:buChar char="•"/>
            </a:pPr>
            <a:r>
              <a:rPr lang="ru-RU" sz="2200" dirty="0"/>
              <a:t>Можем ли мы привлечь символ программы Друга Медведя? Каким образом?</a:t>
            </a:r>
            <a:endParaRPr sz="2200" dirty="0"/>
          </a:p>
        </p:txBody>
      </p:sp>
      <p:pic>
        <p:nvPicPr>
          <p:cNvPr id="725" name="Google Shape;725;g976de88d53_0_139"/>
          <p:cNvPicPr preferRelativeResize="0"/>
          <p:nvPr/>
        </p:nvPicPr>
        <p:blipFill rotWithShape="1">
          <a:blip r:embed="rId3">
            <a:alphaModFix/>
          </a:blip>
          <a:srcRect/>
          <a:stretch/>
        </p:blipFill>
        <p:spPr>
          <a:xfrm>
            <a:off x="8229682" y="1612990"/>
            <a:ext cx="3449225" cy="4598976"/>
          </a:xfrm>
          <a:prstGeom prst="rect">
            <a:avLst/>
          </a:prstGeom>
          <a:noFill/>
          <a:ln>
            <a:noFill/>
          </a:ln>
        </p:spPr>
      </p:pic>
      <p:pic>
        <p:nvPicPr>
          <p:cNvPr id="726" name="Google Shape;726;g976de88d53_0_139"/>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925b836080_0_0"/>
          <p:cNvSpPr txBox="1"/>
          <p:nvPr/>
        </p:nvSpPr>
        <p:spPr>
          <a:xfrm>
            <a:off x="782320" y="2029880"/>
            <a:ext cx="10807764" cy="29505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ru-RU" sz="1800" dirty="0">
                <a:solidFill>
                  <a:srgbClr val="212529"/>
                </a:solidFill>
              </a:rPr>
              <a:t>21 сентября 2021 Международный день мира</a:t>
            </a:r>
            <a:endParaRPr sz="1800" dirty="0">
              <a:solidFill>
                <a:srgbClr val="212529"/>
              </a:solidFill>
            </a:endParaRPr>
          </a:p>
          <a:p>
            <a:pPr marL="0" lvl="0" indent="0" algn="just" rtl="0">
              <a:lnSpc>
                <a:spcPct val="100000"/>
              </a:lnSpc>
              <a:spcBef>
                <a:spcPts val="0"/>
              </a:spcBef>
              <a:spcAft>
                <a:spcPts val="0"/>
              </a:spcAft>
              <a:buNone/>
            </a:pPr>
            <a:r>
              <a:rPr lang="ru-RU" sz="1800" dirty="0">
                <a:solidFill>
                  <a:srgbClr val="212529"/>
                </a:solidFill>
              </a:rPr>
              <a:t>2 октября 2021 Международный день борьбы в насилием</a:t>
            </a:r>
            <a:endParaRPr sz="1800" dirty="0">
              <a:solidFill>
                <a:srgbClr val="212529"/>
              </a:solidFill>
            </a:endParaRPr>
          </a:p>
          <a:p>
            <a:pPr marL="0" lvl="0" indent="0" algn="just" rtl="0">
              <a:lnSpc>
                <a:spcPct val="100000"/>
              </a:lnSpc>
              <a:spcBef>
                <a:spcPts val="0"/>
              </a:spcBef>
              <a:spcAft>
                <a:spcPts val="0"/>
              </a:spcAft>
              <a:buNone/>
            </a:pPr>
            <a:r>
              <a:rPr lang="ru-RU" sz="1800" dirty="0">
                <a:solidFill>
                  <a:srgbClr val="212529"/>
                </a:solidFill>
              </a:rPr>
              <a:t>16 ноября 2021 Международный день толерантности</a:t>
            </a:r>
            <a:endParaRPr sz="1800" dirty="0">
              <a:solidFill>
                <a:srgbClr val="212529"/>
              </a:solidFill>
            </a:endParaRPr>
          </a:p>
          <a:p>
            <a:pPr marL="0" lvl="0" indent="0" algn="just" rtl="0">
              <a:lnSpc>
                <a:spcPct val="100000"/>
              </a:lnSpc>
              <a:spcBef>
                <a:spcPts val="0"/>
              </a:spcBef>
              <a:spcAft>
                <a:spcPts val="0"/>
              </a:spcAft>
              <a:buNone/>
            </a:pPr>
            <a:r>
              <a:rPr lang="ru-RU" sz="1800" dirty="0">
                <a:solidFill>
                  <a:srgbClr val="212529"/>
                </a:solidFill>
              </a:rPr>
              <a:t>10 декабря 2021 Международный день прав человека</a:t>
            </a:r>
            <a:endParaRPr sz="1800" dirty="0">
              <a:solidFill>
                <a:srgbClr val="212529"/>
              </a:solidFill>
            </a:endParaRPr>
          </a:p>
          <a:p>
            <a:pPr marL="0" lvl="0" indent="0" algn="just" rtl="0">
              <a:lnSpc>
                <a:spcPct val="100000"/>
              </a:lnSpc>
              <a:spcBef>
                <a:spcPts val="0"/>
              </a:spcBef>
              <a:spcAft>
                <a:spcPts val="0"/>
              </a:spcAft>
              <a:buNone/>
            </a:pPr>
            <a:r>
              <a:rPr lang="ru-RU" sz="1800" dirty="0">
                <a:solidFill>
                  <a:srgbClr val="212529"/>
                </a:solidFill>
              </a:rPr>
              <a:t>11 января 2022 Международный день «спасибо»</a:t>
            </a:r>
            <a:endParaRPr sz="1800" dirty="0">
              <a:solidFill>
                <a:srgbClr val="212529"/>
              </a:solidFill>
            </a:endParaRPr>
          </a:p>
          <a:p>
            <a:pPr marL="0" lvl="0" indent="0" algn="just" rtl="0">
              <a:lnSpc>
                <a:spcPct val="100000"/>
              </a:lnSpc>
              <a:spcBef>
                <a:spcPts val="0"/>
              </a:spcBef>
              <a:spcAft>
                <a:spcPts val="0"/>
              </a:spcAft>
              <a:buNone/>
            </a:pPr>
            <a:r>
              <a:rPr lang="ru-RU" sz="1800" dirty="0">
                <a:solidFill>
                  <a:srgbClr val="212529"/>
                </a:solidFill>
              </a:rPr>
              <a:t>8 февраля 2022 Всемирный день безопасного Интернета</a:t>
            </a:r>
            <a:endParaRPr sz="1800" dirty="0">
              <a:solidFill>
                <a:srgbClr val="212529"/>
              </a:solidFill>
            </a:endParaRPr>
          </a:p>
          <a:p>
            <a:pPr marL="0" lvl="0" indent="0" algn="just" rtl="0">
              <a:lnSpc>
                <a:spcPct val="100000"/>
              </a:lnSpc>
              <a:spcBef>
                <a:spcPts val="0"/>
              </a:spcBef>
              <a:spcAft>
                <a:spcPts val="0"/>
              </a:spcAft>
              <a:buNone/>
            </a:pPr>
            <a:r>
              <a:rPr lang="ru-RU" sz="1800" dirty="0">
                <a:solidFill>
                  <a:srgbClr val="212529"/>
                </a:solidFill>
              </a:rPr>
              <a:t>14 марта 2022 День родного языка</a:t>
            </a:r>
            <a:endParaRPr sz="1800" dirty="0">
              <a:solidFill>
                <a:srgbClr val="212529"/>
              </a:solidFill>
            </a:endParaRPr>
          </a:p>
          <a:p>
            <a:pPr marL="0" lvl="0" indent="0" algn="just" rtl="0">
              <a:lnSpc>
                <a:spcPct val="100000"/>
              </a:lnSpc>
              <a:spcBef>
                <a:spcPts val="0"/>
              </a:spcBef>
              <a:spcAft>
                <a:spcPts val="0"/>
              </a:spcAft>
              <a:buNone/>
            </a:pPr>
            <a:r>
              <a:rPr lang="ru-RU" sz="1800" dirty="0">
                <a:solidFill>
                  <a:srgbClr val="212529"/>
                </a:solidFill>
              </a:rPr>
              <a:t>7 апреля 2022 Всемирный день здоровья</a:t>
            </a:r>
            <a:endParaRPr sz="1800" dirty="0">
              <a:solidFill>
                <a:srgbClr val="212529"/>
              </a:solidFill>
            </a:endParaRPr>
          </a:p>
          <a:p>
            <a:pPr marL="0" lvl="0" indent="0" algn="just" rtl="0">
              <a:lnSpc>
                <a:spcPct val="100000"/>
              </a:lnSpc>
              <a:spcBef>
                <a:spcPts val="0"/>
              </a:spcBef>
              <a:spcAft>
                <a:spcPts val="0"/>
              </a:spcAft>
              <a:buNone/>
            </a:pPr>
            <a:r>
              <a:rPr lang="ru-RU" sz="1800" dirty="0">
                <a:solidFill>
                  <a:srgbClr val="212529"/>
                </a:solidFill>
              </a:rPr>
              <a:t>4 мая 2022 Международный день борьбы с буллингом</a:t>
            </a:r>
            <a:endParaRPr sz="1800" dirty="0">
              <a:solidFill>
                <a:srgbClr val="212529"/>
              </a:solidFill>
            </a:endParaRPr>
          </a:p>
          <a:p>
            <a:pPr marL="0" lvl="0" indent="0" algn="just" rtl="0">
              <a:lnSpc>
                <a:spcPct val="100000"/>
              </a:lnSpc>
              <a:spcBef>
                <a:spcPts val="0"/>
              </a:spcBef>
              <a:spcAft>
                <a:spcPts val="0"/>
              </a:spcAft>
              <a:buNone/>
            </a:pPr>
            <a:r>
              <a:rPr lang="ru-RU" sz="1800" dirty="0">
                <a:solidFill>
                  <a:srgbClr val="212529"/>
                </a:solidFill>
              </a:rPr>
              <a:t>1 июня 2022 Международный день защиты детей</a:t>
            </a:r>
            <a:endParaRPr sz="1800" dirty="0">
              <a:solidFill>
                <a:srgbClr val="212529"/>
              </a:solidFill>
            </a:endParaRPr>
          </a:p>
          <a:p>
            <a:pPr marL="0" marR="0" lvl="0" indent="0" algn="l" rtl="0">
              <a:lnSpc>
                <a:spcPct val="100000"/>
              </a:lnSpc>
              <a:spcBef>
                <a:spcPts val="0"/>
              </a:spcBef>
              <a:spcAft>
                <a:spcPts val="0"/>
              </a:spcAft>
              <a:buNone/>
            </a:pPr>
            <a:endParaRPr sz="2200" dirty="0">
              <a:solidFill>
                <a:schemeClr val="dk1"/>
              </a:solidFill>
            </a:endParaRPr>
          </a:p>
        </p:txBody>
      </p:sp>
      <p:sp>
        <p:nvSpPr>
          <p:cNvPr id="942" name="Google Shape;942;g925b836080_0_0"/>
          <p:cNvSpPr txBox="1"/>
          <p:nvPr/>
        </p:nvSpPr>
        <p:spPr>
          <a:xfrm>
            <a:off x="894080" y="1424953"/>
            <a:ext cx="9496004" cy="7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100"/>
              </a:spcBef>
              <a:spcAft>
                <a:spcPts val="1100"/>
              </a:spcAft>
              <a:buClr>
                <a:schemeClr val="dk1"/>
              </a:buClr>
              <a:buSzPts val="1100"/>
              <a:buFont typeface="Arial"/>
              <a:buNone/>
            </a:pPr>
            <a:r>
              <a:rPr lang="ru-RU" sz="2200" b="1" dirty="0">
                <a:solidFill>
                  <a:srgbClr val="212529"/>
                </a:solidFill>
              </a:rPr>
              <a:t>Тематические планы уроков для школ </a:t>
            </a:r>
            <a:endParaRPr sz="2200" b="1" i="0" u="none" strike="noStrike" cap="none" dirty="0">
              <a:solidFill>
                <a:srgbClr val="000000"/>
              </a:solidFill>
              <a:latin typeface="Arial"/>
              <a:ea typeface="Arial"/>
              <a:cs typeface="Arial"/>
              <a:sym typeface="Arial"/>
            </a:endParaRPr>
          </a:p>
        </p:txBody>
      </p:sp>
      <p:sp>
        <p:nvSpPr>
          <p:cNvPr id="946" name="Google Shape;946;g925b836080_0_0"/>
          <p:cNvSpPr txBox="1"/>
          <p:nvPr/>
        </p:nvSpPr>
        <p:spPr>
          <a:xfrm>
            <a:off x="485204" y="5142016"/>
            <a:ext cx="11104880" cy="1569630"/>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Font typeface="Arial" panose="020B0604020202020204" pitchFamily="34" charset="0"/>
              <a:buChar char="•"/>
            </a:pPr>
            <a:r>
              <a:rPr lang="ru-RU" sz="1800" dirty="0">
                <a:solidFill>
                  <a:schemeClr val="dk1"/>
                </a:solidFill>
              </a:rPr>
              <a:t>Ежемесячные планы доступны для учителей на РУССКОМ и ЭСТОНСКОМ языках на сайте </a:t>
            </a:r>
            <a:r>
              <a:rPr lang="ru-RU" sz="1800" b="1" u="sng" dirty="0">
                <a:solidFill>
                  <a:schemeClr val="hlink"/>
                </a:solidFill>
                <a:hlinkClick r:id="rId3"/>
              </a:rPr>
              <a:t>www.kiusamisestvabaks.ee</a:t>
            </a:r>
            <a:r>
              <a:rPr lang="ru-RU" sz="1800" b="1" dirty="0">
                <a:solidFill>
                  <a:schemeClr val="dk1"/>
                </a:solidFill>
              </a:rPr>
              <a:t> </a:t>
            </a:r>
            <a:r>
              <a:rPr lang="ru-RU" sz="1800" dirty="0">
                <a:solidFill>
                  <a:schemeClr val="dk1"/>
                </a:solidFill>
              </a:rPr>
              <a:t>в разделе «Методические материалы». </a:t>
            </a:r>
          </a:p>
          <a:p>
            <a:pPr marL="285750" lvl="0" indent="-285750" algn="l" rtl="0">
              <a:spcBef>
                <a:spcPts val="0"/>
              </a:spcBef>
              <a:spcAft>
                <a:spcPts val="0"/>
              </a:spcAft>
              <a:buFont typeface="Arial" panose="020B0604020202020204" pitchFamily="34" charset="0"/>
              <a:buChar char="•"/>
            </a:pPr>
            <a:endParaRPr lang="ru-RU" sz="1800" dirty="0">
              <a:solidFill>
                <a:schemeClr val="dk1"/>
              </a:solidFill>
            </a:endParaRPr>
          </a:p>
          <a:p>
            <a:pPr marL="285750" indent="-285750">
              <a:buFont typeface="Arial" panose="020B0604020202020204" pitchFamily="34" charset="0"/>
              <a:buChar char="•"/>
            </a:pPr>
            <a:r>
              <a:rPr lang="ru-RU" sz="1800" u="none" strike="noStrike" cap="none" dirty="0">
                <a:solidFill>
                  <a:srgbClr val="000000"/>
                </a:solidFill>
                <a:latin typeface="Arial"/>
                <a:ea typeface="Arial"/>
                <a:cs typeface="Arial"/>
                <a:sym typeface="Arial"/>
              </a:rPr>
              <a:t>Ежемесячные планы для дошкольных учреждений могут быть адаптированы в школе для детей с особыми потребностями. </a:t>
            </a:r>
          </a:p>
        </p:txBody>
      </p:sp>
      <p:pic>
        <p:nvPicPr>
          <p:cNvPr id="8" name="Google Shape;1032;p87">
            <a:extLst>
              <a:ext uri="{FF2B5EF4-FFF2-40B4-BE49-F238E27FC236}">
                <a16:creationId xmlns:a16="http://schemas.microsoft.com/office/drawing/2014/main" id="{28503E77-966D-4980-966F-BDF54EA0D3C4}"/>
              </a:ext>
            </a:extLst>
          </p:cNvPr>
          <p:cNvPicPr preferRelativeResize="0"/>
          <p:nvPr/>
        </p:nvPicPr>
        <p:blipFill rotWithShape="1">
          <a:blip r:embed="rId4">
            <a:alphaModFix/>
          </a:blip>
          <a:srcRect/>
          <a:stretch/>
        </p:blipFill>
        <p:spPr>
          <a:xfrm>
            <a:off x="0" y="-67344"/>
            <a:ext cx="12192000" cy="148763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9e40148c1d_0_135"/>
          <p:cNvSpPr txBox="1">
            <a:spLocks noGrp="1"/>
          </p:cNvSpPr>
          <p:nvPr>
            <p:ph type="title"/>
          </p:nvPr>
        </p:nvSpPr>
        <p:spPr>
          <a:xfrm>
            <a:off x="2732485" y="2633652"/>
            <a:ext cx="6727030" cy="204127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sz="2200">
                <a:solidFill>
                  <a:schemeClr val="dk1"/>
                </a:solidFill>
              </a:rPr>
              <a:t>ПОЛЕЗНЫЕ МАТЕРИАЛЫ ДЛЯ САМОСТОЯТЕЛЬНОГО ИЗУЧЕНИЯ </a:t>
            </a:r>
            <a:br>
              <a:rPr lang="ru-RU" sz="2200">
                <a:solidFill>
                  <a:schemeClr val="dk1"/>
                </a:solidFill>
              </a:rPr>
            </a:br>
            <a:r>
              <a:rPr lang="ru-RU" sz="2200">
                <a:solidFill>
                  <a:schemeClr val="dk1"/>
                </a:solidFill>
              </a:rPr>
              <a:t>(РЕКОМЕНДАЦИИ КОМАНДЫ ПРОГРАММЫ</a:t>
            </a:r>
            <a:br>
              <a:rPr lang="ru-RU" sz="2200">
                <a:solidFill>
                  <a:schemeClr val="dk1"/>
                </a:solidFill>
              </a:rPr>
            </a:br>
            <a:r>
              <a:rPr lang="ru-RU" sz="2200">
                <a:solidFill>
                  <a:schemeClr val="dk1"/>
                </a:solidFill>
              </a:rPr>
              <a:t>«ОСВОБОДИТСЯ ОТ ТРАВЛИ!»)</a:t>
            </a:r>
            <a:endParaRPr sz="2200"/>
          </a:p>
        </p:txBody>
      </p:sp>
      <p:pic>
        <p:nvPicPr>
          <p:cNvPr id="640" name="Google Shape;640;g9e40148c1d_0_135"/>
          <p:cNvPicPr preferRelativeResize="0"/>
          <p:nvPr/>
        </p:nvPicPr>
        <p:blipFill rotWithShape="1">
          <a:blip r:embed="rId3">
            <a:alphaModFix/>
          </a:blip>
          <a:srcRect/>
          <a:stretch/>
        </p:blipFill>
        <p:spPr>
          <a:xfrm>
            <a:off x="0" y="20320"/>
            <a:ext cx="12192000" cy="149383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2"/>
          <p:cNvSpPr txBox="1">
            <a:spLocks noGrp="1"/>
          </p:cNvSpPr>
          <p:nvPr>
            <p:ph type="title"/>
          </p:nvPr>
        </p:nvSpPr>
        <p:spPr>
          <a:xfrm>
            <a:off x="3437550" y="6156341"/>
            <a:ext cx="5316900" cy="6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3200" b="0" dirty="0">
                <a:solidFill>
                  <a:srgbClr val="000000"/>
                </a:solidFill>
                <a:uFill>
                  <a:noFill/>
                </a:uFill>
                <a:hlinkClick r:id="rId3">
                  <a:extLst>
                    <a:ext uri="{A12FA001-AC4F-418D-AE19-62706E023703}">
                      <ahyp:hlinkClr xmlns:ahyp="http://schemas.microsoft.com/office/drawing/2018/hyperlinkcolor" val="tx"/>
                    </a:ext>
                  </a:extLst>
                </a:hlinkClick>
              </a:rPr>
              <a:t>www.kiusamisestvabaks.ee</a:t>
            </a:r>
            <a:br>
              <a:rPr lang="ru-RU" sz="3200" b="0" dirty="0">
                <a:solidFill>
                  <a:srgbClr val="000000"/>
                </a:solidFill>
              </a:rPr>
            </a:br>
            <a:endParaRPr b="0" dirty="0"/>
          </a:p>
        </p:txBody>
      </p:sp>
      <p:sp>
        <p:nvSpPr>
          <p:cNvPr id="646" name="Google Shape;646;p32"/>
          <p:cNvSpPr txBox="1">
            <a:spLocks noGrp="1"/>
          </p:cNvSpPr>
          <p:nvPr>
            <p:ph type="title"/>
          </p:nvPr>
        </p:nvSpPr>
        <p:spPr>
          <a:xfrm>
            <a:off x="2214300" y="1656692"/>
            <a:ext cx="776340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200" dirty="0">
                <a:solidFill>
                  <a:srgbClr val="000000"/>
                </a:solidFill>
              </a:rPr>
              <a:t>ДОПОЛНИТЕЛЬНАЯ ИНФОРМАЦИЯ О ПРОГРАММЕ</a:t>
            </a:r>
            <a:endParaRPr sz="2200" dirty="0">
              <a:solidFill>
                <a:srgbClr val="000000"/>
              </a:solidFill>
            </a:endParaRPr>
          </a:p>
        </p:txBody>
      </p:sp>
      <p:pic>
        <p:nvPicPr>
          <p:cNvPr id="648" name="Google Shape;648;p32"/>
          <p:cNvPicPr preferRelativeResize="0"/>
          <p:nvPr/>
        </p:nvPicPr>
        <p:blipFill rotWithShape="1">
          <a:blip r:embed="rId4">
            <a:alphaModFix/>
          </a:blip>
          <a:srcRect/>
          <a:stretch/>
        </p:blipFill>
        <p:spPr>
          <a:xfrm>
            <a:off x="0" y="0"/>
            <a:ext cx="12192000" cy="1493837"/>
          </a:xfrm>
          <a:prstGeom prst="rect">
            <a:avLst/>
          </a:prstGeom>
          <a:noFill/>
          <a:ln>
            <a:noFill/>
          </a:ln>
        </p:spPr>
      </p:pic>
      <p:pic>
        <p:nvPicPr>
          <p:cNvPr id="6" name="Picture 5">
            <a:extLst>
              <a:ext uri="{FF2B5EF4-FFF2-40B4-BE49-F238E27FC236}">
                <a16:creationId xmlns:a16="http://schemas.microsoft.com/office/drawing/2014/main" id="{59ECB351-3E48-446E-A4D1-25F7AAA86852}"/>
              </a:ext>
            </a:extLst>
          </p:cNvPr>
          <p:cNvPicPr>
            <a:picLocks noChangeAspect="1"/>
          </p:cNvPicPr>
          <p:nvPr/>
        </p:nvPicPr>
        <p:blipFill rotWithShape="1">
          <a:blip r:embed="rId5"/>
          <a:srcRect t="10824" r="1000" b="22471"/>
          <a:stretch/>
        </p:blipFill>
        <p:spPr>
          <a:xfrm>
            <a:off x="387754" y="2088694"/>
            <a:ext cx="11062373" cy="3959827"/>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653"/>
        <p:cNvGrpSpPr/>
        <p:nvPr/>
      </p:nvGrpSpPr>
      <p:grpSpPr>
        <a:xfrm>
          <a:off x="0" y="0"/>
          <a:ext cx="0" cy="0"/>
          <a:chOff x="0" y="0"/>
          <a:chExt cx="0" cy="0"/>
        </a:xfrm>
      </p:grpSpPr>
      <p:sp>
        <p:nvSpPr>
          <p:cNvPr id="654" name="Google Shape;654;g90a59ce6a2_0_15"/>
          <p:cNvSpPr txBox="1"/>
          <p:nvPr/>
        </p:nvSpPr>
        <p:spPr>
          <a:xfrm>
            <a:off x="1957074" y="1923025"/>
            <a:ext cx="8402983" cy="490237"/>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None/>
            </a:pPr>
            <a:r>
              <a:rPr lang="ru-RU" sz="1800" b="0" i="0" u="none" strike="noStrike" cap="none">
                <a:solidFill>
                  <a:srgbClr val="000000"/>
                </a:solidFill>
                <a:latin typeface="Arial"/>
                <a:ea typeface="Arial"/>
                <a:cs typeface="Arial"/>
                <a:sym typeface="Arial"/>
              </a:rPr>
              <a:t>Рекомендуем подписаться на страничку </a:t>
            </a:r>
            <a:r>
              <a:rPr lang="ru-RU" sz="1800" b="1" i="0" u="sng" strike="noStrike" cap="none">
                <a:solidFill>
                  <a:schemeClr val="hlink"/>
                </a:solidFill>
                <a:latin typeface="Arial"/>
                <a:ea typeface="Arial"/>
                <a:cs typeface="Arial"/>
                <a:sym typeface="Arial"/>
                <a:hlinkClick r:id="rId3"/>
              </a:rPr>
              <a:t>Kiusamisest vabaks</a:t>
            </a:r>
            <a:r>
              <a:rPr lang="ru-RU" sz="1800" b="0" i="0" u="none" strike="noStrike" cap="none">
                <a:solidFill>
                  <a:srgbClr val="000000"/>
                </a:solidFill>
                <a:latin typeface="Arial"/>
                <a:ea typeface="Arial"/>
                <a:cs typeface="Arial"/>
                <a:sym typeface="Arial"/>
              </a:rPr>
              <a:t> в </a:t>
            </a:r>
            <a:r>
              <a:rPr lang="ru-RU" sz="1800" b="1" i="0" u="none" strike="noStrike" cap="none">
                <a:solidFill>
                  <a:srgbClr val="000000"/>
                </a:solidFill>
                <a:latin typeface="Arial"/>
                <a:ea typeface="Arial"/>
                <a:cs typeface="Arial"/>
                <a:sym typeface="Arial"/>
              </a:rPr>
              <a:t>Facebook</a:t>
            </a:r>
            <a:endParaRPr sz="1800" b="0" i="0" u="none" strike="noStrike" cap="none">
              <a:solidFill>
                <a:srgbClr val="000000"/>
              </a:solidFill>
              <a:highlight>
                <a:srgbClr val="FFFFFF"/>
              </a:highlight>
              <a:latin typeface="Arial"/>
              <a:ea typeface="Arial"/>
              <a:cs typeface="Arial"/>
              <a:sym typeface="Arial"/>
            </a:endParaRPr>
          </a:p>
        </p:txBody>
      </p:sp>
      <p:pic>
        <p:nvPicPr>
          <p:cNvPr id="655" name="Google Shape;655;g90a59ce6a2_0_15"/>
          <p:cNvPicPr preferRelativeResize="0"/>
          <p:nvPr/>
        </p:nvPicPr>
        <p:blipFill rotWithShape="1">
          <a:blip r:embed="rId4">
            <a:alphaModFix/>
          </a:blip>
          <a:srcRect/>
          <a:stretch/>
        </p:blipFill>
        <p:spPr>
          <a:xfrm>
            <a:off x="1045750" y="1730301"/>
            <a:ext cx="911325" cy="911325"/>
          </a:xfrm>
          <a:prstGeom prst="rect">
            <a:avLst/>
          </a:prstGeom>
          <a:noFill/>
          <a:ln>
            <a:noFill/>
          </a:ln>
        </p:spPr>
      </p:pic>
      <p:pic>
        <p:nvPicPr>
          <p:cNvPr id="656" name="Google Shape;656;g90a59ce6a2_0_15"/>
          <p:cNvPicPr preferRelativeResize="0"/>
          <p:nvPr/>
        </p:nvPicPr>
        <p:blipFill rotWithShape="1">
          <a:blip r:embed="rId5">
            <a:alphaModFix/>
          </a:blip>
          <a:srcRect l="34489" t="15181" r="17206" b="35652"/>
          <a:stretch/>
        </p:blipFill>
        <p:spPr>
          <a:xfrm>
            <a:off x="2872675" y="2641625"/>
            <a:ext cx="6804149" cy="3679000"/>
          </a:xfrm>
          <a:prstGeom prst="rect">
            <a:avLst/>
          </a:prstGeom>
          <a:noFill/>
          <a:ln>
            <a:noFill/>
          </a:ln>
        </p:spPr>
      </p:pic>
      <p:pic>
        <p:nvPicPr>
          <p:cNvPr id="657" name="Google Shape;657;g90a59ce6a2_0_15"/>
          <p:cNvPicPr preferRelativeResize="0"/>
          <p:nvPr/>
        </p:nvPicPr>
        <p:blipFill rotWithShape="1">
          <a:blip r:embed="rId6">
            <a:alphaModFix/>
          </a:blip>
          <a:srcRect/>
          <a:stretch/>
        </p:blipFill>
        <p:spPr>
          <a:xfrm>
            <a:off x="0" y="0"/>
            <a:ext cx="12192000" cy="14938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90a59ce6a2_0_65"/>
          <p:cNvSpPr txBox="1">
            <a:spLocks noGrp="1"/>
          </p:cNvSpPr>
          <p:nvPr>
            <p:ph type="title"/>
          </p:nvPr>
        </p:nvSpPr>
        <p:spPr>
          <a:xfrm>
            <a:off x="854174" y="1918640"/>
            <a:ext cx="6189380" cy="480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sz="2400">
                <a:solidFill>
                  <a:srgbClr val="000000"/>
                </a:solidFill>
              </a:rPr>
              <a:t>Не все трудные ситуации есть травля!</a:t>
            </a:r>
            <a:endParaRPr sz="2400"/>
          </a:p>
        </p:txBody>
      </p:sp>
      <p:sp>
        <p:nvSpPr>
          <p:cNvPr id="104" name="Google Shape;104;g90a59ce6a2_0_65"/>
          <p:cNvSpPr txBox="1">
            <a:spLocks noGrp="1"/>
          </p:cNvSpPr>
          <p:nvPr>
            <p:ph type="body" idx="1"/>
          </p:nvPr>
        </p:nvSpPr>
        <p:spPr>
          <a:xfrm>
            <a:off x="854174" y="2612300"/>
            <a:ext cx="5424705" cy="347354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800"/>
              <a:buNone/>
            </a:pPr>
            <a:r>
              <a:rPr lang="ru-RU" sz="1800" b="1">
                <a:latin typeface="Arial"/>
                <a:ea typeface="Arial"/>
                <a:cs typeface="Arial"/>
                <a:sym typeface="Arial"/>
              </a:rPr>
              <a:t>Дружелюбное подшучивание/баловство. </a:t>
            </a:r>
            <a:endParaRPr sz="1800">
              <a:latin typeface="Arial"/>
              <a:ea typeface="Arial"/>
              <a:cs typeface="Arial"/>
              <a:sym typeface="Arial"/>
            </a:endParaRPr>
          </a:p>
          <a:p>
            <a:pPr marL="0" lvl="0" indent="0" algn="just" rtl="0">
              <a:lnSpc>
                <a:spcPct val="100000"/>
              </a:lnSpc>
              <a:spcBef>
                <a:spcPts val="0"/>
              </a:spcBef>
              <a:spcAft>
                <a:spcPts val="0"/>
              </a:spcAft>
              <a:buSzPts val="1800"/>
              <a:buNone/>
            </a:pPr>
            <a:r>
              <a:rPr lang="ru-RU" sz="1800">
                <a:latin typeface="Arial"/>
                <a:ea typeface="Arial"/>
                <a:cs typeface="Arial"/>
                <a:sym typeface="Arial"/>
              </a:rPr>
              <a:t>Если над вами подшутили, и весело всем, то это не травля. Игра или шутка перестают быть игрой и шуткой, если нет взаимного уважения, не соблюдаются правила игры или кто-то чувствуют себя плохо из-за этой шутки или игры.</a:t>
            </a:r>
            <a:endParaRPr/>
          </a:p>
          <a:p>
            <a:pPr marL="0" lvl="0" indent="0" algn="just" rtl="0">
              <a:lnSpc>
                <a:spcPct val="100000"/>
              </a:lnSpc>
              <a:spcBef>
                <a:spcPts val="0"/>
              </a:spcBef>
              <a:spcAft>
                <a:spcPts val="0"/>
              </a:spcAft>
              <a:buSzPts val="1800"/>
              <a:buNone/>
            </a:pPr>
            <a:endParaRPr sz="1800">
              <a:latin typeface="Arial"/>
              <a:ea typeface="Arial"/>
              <a:cs typeface="Arial"/>
              <a:sym typeface="Arial"/>
            </a:endParaRPr>
          </a:p>
          <a:p>
            <a:pPr marL="0" lvl="0" indent="0" algn="just" rtl="0">
              <a:lnSpc>
                <a:spcPct val="100000"/>
              </a:lnSpc>
              <a:spcBef>
                <a:spcPts val="0"/>
              </a:spcBef>
              <a:spcAft>
                <a:spcPts val="0"/>
              </a:spcAft>
              <a:buSzPts val="1800"/>
              <a:buNone/>
            </a:pPr>
            <a:r>
              <a:rPr lang="ru-RU" sz="1800" b="1">
                <a:latin typeface="Arial"/>
                <a:ea typeface="Arial"/>
                <a:cs typeface="Arial"/>
                <a:sym typeface="Arial"/>
              </a:rPr>
              <a:t>Конфликты неизбежны. </a:t>
            </a:r>
            <a:endParaRPr sz="1800">
              <a:latin typeface="Arial"/>
              <a:ea typeface="Arial"/>
              <a:cs typeface="Arial"/>
              <a:sym typeface="Arial"/>
            </a:endParaRPr>
          </a:p>
          <a:p>
            <a:pPr marL="0" lvl="0" indent="0" algn="just" rtl="0">
              <a:lnSpc>
                <a:spcPct val="100000"/>
              </a:lnSpc>
              <a:spcBef>
                <a:spcPts val="0"/>
              </a:spcBef>
              <a:spcAft>
                <a:spcPts val="0"/>
              </a:spcAft>
              <a:buSzPts val="1800"/>
              <a:buNone/>
            </a:pPr>
            <a:r>
              <a:rPr lang="ru-RU" sz="1800">
                <a:latin typeface="Arial"/>
                <a:ea typeface="Arial"/>
                <a:cs typeface="Arial"/>
                <a:sym typeface="Arial"/>
              </a:rPr>
              <a:t>Обычный конфликт характеризуется напряженной ситуацией между людьми или группами, где стороны более или менее равны.</a:t>
            </a:r>
            <a:endParaRPr/>
          </a:p>
        </p:txBody>
      </p:sp>
      <p:pic>
        <p:nvPicPr>
          <p:cNvPr id="105" name="Google Shape;105;g90a59ce6a2_0_65"/>
          <p:cNvPicPr preferRelativeResize="0"/>
          <p:nvPr/>
        </p:nvPicPr>
        <p:blipFill rotWithShape="1">
          <a:blip r:embed="rId3">
            <a:alphaModFix/>
          </a:blip>
          <a:srcRect l="9700" t="18599" r="30074"/>
          <a:stretch/>
        </p:blipFill>
        <p:spPr>
          <a:xfrm>
            <a:off x="6737480" y="2738964"/>
            <a:ext cx="4484429" cy="3220211"/>
          </a:xfrm>
          <a:prstGeom prst="rect">
            <a:avLst/>
          </a:prstGeom>
          <a:noFill/>
          <a:ln>
            <a:noFill/>
          </a:ln>
        </p:spPr>
      </p:pic>
      <p:pic>
        <p:nvPicPr>
          <p:cNvPr id="106" name="Google Shape;106;g90a59ce6a2_0_65"/>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662"/>
        <p:cNvGrpSpPr/>
        <p:nvPr/>
      </p:nvGrpSpPr>
      <p:grpSpPr>
        <a:xfrm>
          <a:off x="0" y="0"/>
          <a:ext cx="0" cy="0"/>
          <a:chOff x="0" y="0"/>
          <a:chExt cx="0" cy="0"/>
        </a:xfrm>
      </p:grpSpPr>
      <p:sp>
        <p:nvSpPr>
          <p:cNvPr id="663" name="Google Shape;663;g928d8f59ee_2_7"/>
          <p:cNvSpPr txBox="1">
            <a:spLocks noGrp="1"/>
          </p:cNvSpPr>
          <p:nvPr>
            <p:ph type="title"/>
          </p:nvPr>
        </p:nvSpPr>
        <p:spPr>
          <a:xfrm>
            <a:off x="702085" y="1651755"/>
            <a:ext cx="11003280"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2300">
                <a:solidFill>
                  <a:srgbClr val="000000"/>
                </a:solidFill>
              </a:rPr>
              <a:t>МОБИЛЬНОЕ ПРИДОЖЕНИЕ SÕBER KARU ДЛЯ РОДИТЕЛЕЙ </a:t>
            </a:r>
            <a:r>
              <a:rPr lang="ru-RU" sz="2000">
                <a:solidFill>
                  <a:srgbClr val="000000"/>
                </a:solidFill>
              </a:rPr>
              <a:t>(на эстонском)</a:t>
            </a:r>
            <a:endParaRPr sz="2000">
              <a:solidFill>
                <a:srgbClr val="000000"/>
              </a:solidFill>
            </a:endParaRPr>
          </a:p>
        </p:txBody>
      </p:sp>
      <p:pic>
        <p:nvPicPr>
          <p:cNvPr id="664" name="Google Shape;664;g928d8f59ee_2_7" descr="MTÜ Lastekaitse Liidu ja Wise OÜ koostöös valminud Sõber Karu mobiilirakendus on tööriist lapsevanemale, mis suunab lapsega veedetud aega paremini planeerima ja täisväärtuslikult kasutama. &#10;&#10;Sõber Karu suunab vanemat oma lapse arengut loovalt toetama ja aitab tal kasvada heaks kaaslaseks.&#10;&#10;Vanemad on need, kellel on esmane kohustus last hoida, kaitsta ning tagada tema eakohane ja igakülgne areng. Last tuleb kaitsta nii vaimse kui ka füüsilise vägivalla, hooletussejätmise ja muude ohtude eest. Et laps ei satuks kiusajaks, kiusatavaks ega jääks ka passiivse kõrvaltvaataja rolli, peab ta õppima positiivseid sotsiaalseid oskusi. Lapsel on õigus kiusamisvabale elule ning hooliv ja teadlik vanem saab teda selles toetada, õpetades talle olulisi põhiväärtusi – julgust, hoolivust, sallivust ja austust.&#10;&#10;Vaata lähemalt: http://kiusamisestvabaks.ee/soberkaruapp" title="Sõber Karu mobiilirakendus">
            <a:hlinkClick r:id="rId3"/>
          </p:cNvPr>
          <p:cNvPicPr preferRelativeResize="0"/>
          <p:nvPr/>
        </p:nvPicPr>
        <p:blipFill rotWithShape="1">
          <a:blip r:embed="rId4">
            <a:alphaModFix/>
          </a:blip>
          <a:srcRect/>
          <a:stretch/>
        </p:blipFill>
        <p:spPr>
          <a:xfrm>
            <a:off x="838200" y="2511088"/>
            <a:ext cx="4838700" cy="3629025"/>
          </a:xfrm>
          <a:prstGeom prst="rect">
            <a:avLst/>
          </a:prstGeom>
          <a:noFill/>
          <a:ln>
            <a:noFill/>
          </a:ln>
        </p:spPr>
      </p:pic>
      <p:pic>
        <p:nvPicPr>
          <p:cNvPr id="665" name="Google Shape;665;g928d8f59ee_2_7"/>
          <p:cNvPicPr preferRelativeResize="0"/>
          <p:nvPr/>
        </p:nvPicPr>
        <p:blipFill rotWithShape="1">
          <a:blip r:embed="rId5">
            <a:alphaModFix/>
          </a:blip>
          <a:srcRect/>
          <a:stretch/>
        </p:blipFill>
        <p:spPr>
          <a:xfrm>
            <a:off x="6203725" y="2511100"/>
            <a:ext cx="5126002" cy="3629025"/>
          </a:xfrm>
          <a:prstGeom prst="rect">
            <a:avLst/>
          </a:prstGeom>
          <a:noFill/>
          <a:ln>
            <a:noFill/>
          </a:ln>
        </p:spPr>
      </p:pic>
      <p:pic>
        <p:nvPicPr>
          <p:cNvPr id="666" name="Google Shape;666;g928d8f59ee_2_7"/>
          <p:cNvPicPr preferRelativeResize="0"/>
          <p:nvPr/>
        </p:nvPicPr>
        <p:blipFill rotWithShape="1">
          <a:blip r:embed="rId6">
            <a:alphaModFix/>
          </a:blip>
          <a:srcRect/>
          <a:stretch/>
        </p:blipFill>
        <p:spPr>
          <a:xfrm>
            <a:off x="0" y="0"/>
            <a:ext cx="12192000" cy="149383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928d8f59ee_0_106"/>
          <p:cNvSpPr txBox="1">
            <a:spLocks noGrp="1"/>
          </p:cNvSpPr>
          <p:nvPr>
            <p:ph type="title"/>
          </p:nvPr>
        </p:nvSpPr>
        <p:spPr>
          <a:xfrm>
            <a:off x="8995825" y="2742196"/>
            <a:ext cx="3024300" cy="1169800"/>
          </a:xfrm>
          <a:prstGeom prst="rect">
            <a:avLst/>
          </a:prstGeom>
          <a:noFill/>
          <a:ln>
            <a:noFill/>
          </a:ln>
        </p:spPr>
        <p:txBody>
          <a:bodyPr spcFirstLastPara="1" wrap="square" lIns="91425" tIns="45700" rIns="91425" bIns="45700" anchor="t" anchorCtr="0">
            <a:noAutofit/>
          </a:bodyPr>
          <a:lstStyle/>
          <a:p>
            <a:pPr marL="0" marR="0" lvl="0" indent="0" algn="ctr" rtl="0">
              <a:lnSpc>
                <a:spcPct val="93000"/>
              </a:lnSpc>
              <a:spcBef>
                <a:spcPts val="0"/>
              </a:spcBef>
              <a:spcAft>
                <a:spcPts val="0"/>
              </a:spcAft>
              <a:buClr>
                <a:srgbClr val="000000"/>
              </a:buClr>
              <a:buSzPts val="3200"/>
              <a:buFont typeface="Arial"/>
              <a:buNone/>
            </a:pPr>
            <a:r>
              <a:rPr lang="ru-RU" sz="2400" b="1" i="0" u="none" strike="noStrike" cap="none" dirty="0">
                <a:solidFill>
                  <a:srgbClr val="343A40"/>
                </a:solidFill>
                <a:latin typeface="Arial"/>
                <a:ea typeface="Arial"/>
                <a:cs typeface="Arial"/>
                <a:sym typeface="Arial"/>
              </a:rPr>
              <a:t>СТИЛИ РОДИТЕЛЬСКОГО ВОСПИТАНИЯ</a:t>
            </a:r>
            <a:endParaRPr sz="2400" b="1" i="0" u="none" strike="noStrike" cap="none" dirty="0">
              <a:solidFill>
                <a:srgbClr val="000000"/>
              </a:solidFill>
              <a:latin typeface="Arial"/>
              <a:ea typeface="Arial"/>
              <a:cs typeface="Arial"/>
              <a:sym typeface="Arial"/>
            </a:endParaRPr>
          </a:p>
        </p:txBody>
      </p:sp>
      <p:pic>
        <p:nvPicPr>
          <p:cNvPr id="673" name="Google Shape;673;g928d8f59ee_0_106"/>
          <p:cNvPicPr preferRelativeResize="0"/>
          <p:nvPr/>
        </p:nvPicPr>
        <p:blipFill rotWithShape="1">
          <a:blip r:embed="rId3">
            <a:alphaModFix/>
          </a:blip>
          <a:srcRect l="36000" t="11333" r="21166" b="11177"/>
          <a:stretch/>
        </p:blipFill>
        <p:spPr>
          <a:xfrm>
            <a:off x="964770" y="16250"/>
            <a:ext cx="7101840" cy="6825503"/>
          </a:xfrm>
          <a:prstGeom prst="rect">
            <a:avLst/>
          </a:prstGeom>
          <a:noFill/>
          <a:ln>
            <a:noFill/>
          </a:ln>
        </p:spPr>
      </p:pic>
      <p:sp>
        <p:nvSpPr>
          <p:cNvPr id="674" name="Google Shape;674;g928d8f59ee_0_106"/>
          <p:cNvSpPr txBox="1"/>
          <p:nvPr/>
        </p:nvSpPr>
        <p:spPr>
          <a:xfrm>
            <a:off x="6096000" y="368550"/>
            <a:ext cx="4876800" cy="1908184"/>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RU" b="1" i="0" dirty="0">
                <a:solidFill>
                  <a:srgbClr val="000000"/>
                </a:solidFill>
                <a:effectLst/>
                <a:latin typeface="Roboto" panose="02000000000000000000" pitchFamily="2" charset="0"/>
              </a:rPr>
              <a:t>АВТОРИТЕТНЫЙ СТИЛЬ считается наиболее эффективным стилем воспитания. Авторитетный стиль воспитания сочетает в себе высокую дисциплину, с одной стороны, и большую теплоту и отзывчивость, с другой. </a:t>
            </a:r>
            <a:r>
              <a:rPr lang="ru-RU" b="1" dirty="0"/>
              <a:t>При авторитетном стиле уважаются права как ребенка, так и взрослого, важность придается отношениям, базирующимся на договоренностях между ребенком и взрослым.</a:t>
            </a:r>
            <a:endParaRPr b="1" dirty="0"/>
          </a:p>
        </p:txBody>
      </p:sp>
      <p:sp>
        <p:nvSpPr>
          <p:cNvPr id="675" name="Google Shape;675;g928d8f59ee_0_106"/>
          <p:cNvSpPr txBox="1"/>
          <p:nvPr/>
        </p:nvSpPr>
        <p:spPr>
          <a:xfrm>
            <a:off x="6215505" y="4575155"/>
            <a:ext cx="3304200" cy="1262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RU" dirty="0"/>
              <a:t>При снисходительном (уступчивом) стиле обучения потребности взрослого подавляются, поскольку</a:t>
            </a:r>
            <a:endParaRPr dirty="0"/>
          </a:p>
          <a:p>
            <a:pPr marL="0" lvl="0" indent="0" algn="just" rtl="0">
              <a:spcBef>
                <a:spcPts val="0"/>
              </a:spcBef>
              <a:spcAft>
                <a:spcPts val="0"/>
              </a:spcAft>
              <a:buNone/>
            </a:pPr>
            <a:r>
              <a:rPr lang="ru-RU" dirty="0"/>
              <a:t>первоочередное значение для него имеют потребности ребенка.</a:t>
            </a:r>
            <a:endParaRPr dirty="0"/>
          </a:p>
        </p:txBody>
      </p:sp>
      <p:sp>
        <p:nvSpPr>
          <p:cNvPr id="676" name="Google Shape;676;g928d8f59ee_0_106"/>
          <p:cNvSpPr txBox="1"/>
          <p:nvPr/>
        </p:nvSpPr>
        <p:spPr>
          <a:xfrm>
            <a:off x="336125" y="4685365"/>
            <a:ext cx="2869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dirty="0"/>
              <a:t>При безразличном (равнодушном) стиле обучения взрослый удовлетворяет самые базовые потребности ребенка, но близких доверительных отношений между ними нет.</a:t>
            </a:r>
            <a:endParaRPr dirty="0"/>
          </a:p>
        </p:txBody>
      </p:sp>
      <p:sp>
        <p:nvSpPr>
          <p:cNvPr id="677" name="Google Shape;677;g928d8f59ee_0_106"/>
          <p:cNvSpPr txBox="1"/>
          <p:nvPr/>
        </p:nvSpPr>
        <p:spPr>
          <a:xfrm>
            <a:off x="171875" y="276425"/>
            <a:ext cx="31983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dirty="0"/>
              <a:t>Взрослый требует безукоризненной дисциплины, но оказывает мало поддержки, из-за чего ребенок слушается преимущественно из чувства страха. При нарушении границ взрослый использует наказание, под воздействием чего ребенок может начать проявлять склонности к насилию по отношению к другим.</a:t>
            </a:r>
            <a:endParaRPr dirty="0"/>
          </a:p>
          <a:p>
            <a:pPr marL="0" lvl="0" indent="0" algn="l" rtl="0">
              <a:spcBef>
                <a:spcPts val="0"/>
              </a:spcBef>
              <a:spcAft>
                <a:spcPts val="0"/>
              </a:spcAft>
              <a:buNone/>
            </a:pPr>
            <a:endParaRPr dirty="0"/>
          </a:p>
        </p:txBody>
      </p:sp>
      <p:sp>
        <p:nvSpPr>
          <p:cNvPr id="11" name="TextBox 10">
            <a:extLst>
              <a:ext uri="{FF2B5EF4-FFF2-40B4-BE49-F238E27FC236}">
                <a16:creationId xmlns:a16="http://schemas.microsoft.com/office/drawing/2014/main" id="{7D60A495-DAAD-44B5-8831-E064B56E5508}"/>
              </a:ext>
            </a:extLst>
          </p:cNvPr>
          <p:cNvSpPr txBox="1"/>
          <p:nvPr/>
        </p:nvSpPr>
        <p:spPr>
          <a:xfrm>
            <a:off x="8859505" y="5994973"/>
            <a:ext cx="2869800" cy="307777"/>
          </a:xfrm>
          <a:prstGeom prst="rect">
            <a:avLst/>
          </a:prstGeom>
          <a:noFill/>
        </p:spPr>
        <p:txBody>
          <a:bodyPr wrap="square">
            <a:spAutoFit/>
          </a:bodyPr>
          <a:lstStyle/>
          <a:p>
            <a:r>
              <a:rPr lang="ru-RU" dirty="0"/>
              <a:t>Больше информации </a:t>
            </a:r>
            <a:r>
              <a:rPr lang="ru-RU" dirty="0">
                <a:hlinkClick r:id="rId4"/>
              </a:rPr>
              <a:t>здесь.</a:t>
            </a:r>
            <a:endParaRPr lang="et-EE" dirty="0"/>
          </a:p>
        </p:txBody>
      </p:sp>
      <p:pic>
        <p:nvPicPr>
          <p:cNvPr id="12" name="Google Shape;699;p40">
            <a:extLst>
              <a:ext uri="{FF2B5EF4-FFF2-40B4-BE49-F238E27FC236}">
                <a16:creationId xmlns:a16="http://schemas.microsoft.com/office/drawing/2014/main" id="{B7462862-2B29-42BC-9E99-04DEC0B2333E}"/>
              </a:ext>
            </a:extLst>
          </p:cNvPr>
          <p:cNvPicPr preferRelativeResize="0"/>
          <p:nvPr/>
        </p:nvPicPr>
        <p:blipFill rotWithShape="1">
          <a:blip r:embed="rId5">
            <a:alphaModFix/>
          </a:blip>
          <a:srcRect/>
          <a:stretch/>
        </p:blipFill>
        <p:spPr>
          <a:xfrm>
            <a:off x="8859505" y="6285218"/>
            <a:ext cx="2563976" cy="40846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670"/>
        <p:cNvGrpSpPr/>
        <p:nvPr/>
      </p:nvGrpSpPr>
      <p:grpSpPr>
        <a:xfrm>
          <a:off x="0" y="0"/>
          <a:ext cx="0" cy="0"/>
          <a:chOff x="0" y="0"/>
          <a:chExt cx="0" cy="0"/>
        </a:xfrm>
      </p:grpSpPr>
      <p:sp>
        <p:nvSpPr>
          <p:cNvPr id="671" name="Google Shape;671;p40"/>
          <p:cNvSpPr txBox="1">
            <a:spLocks noGrp="1"/>
          </p:cNvSpPr>
          <p:nvPr>
            <p:ph type="body" idx="1"/>
          </p:nvPr>
        </p:nvSpPr>
        <p:spPr>
          <a:xfrm>
            <a:off x="1283905" y="2294550"/>
            <a:ext cx="6570600" cy="2268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800"/>
              <a:buNone/>
            </a:pPr>
            <a:r>
              <a:rPr lang="ru-RU" sz="2000" b="1" dirty="0">
                <a:solidFill>
                  <a:srgbClr val="000000"/>
                </a:solidFill>
              </a:rPr>
              <a:t>Поощряйте желаемое поведение, хвалите ребенка, если он проявляет заботу, толерантность, смелость и уважение. </a:t>
            </a:r>
            <a:endParaRPr dirty="0"/>
          </a:p>
          <a:p>
            <a:pPr marL="0" lvl="0" indent="0" algn="ctr" rtl="0">
              <a:lnSpc>
                <a:spcPct val="80000"/>
              </a:lnSpc>
              <a:spcBef>
                <a:spcPts val="0"/>
              </a:spcBef>
              <a:spcAft>
                <a:spcPts val="0"/>
              </a:spcAft>
              <a:buSzPts val="2800"/>
              <a:buNone/>
            </a:pPr>
            <a:r>
              <a:rPr lang="ru-RU" sz="2000" b="1" dirty="0">
                <a:solidFill>
                  <a:srgbClr val="000000"/>
                </a:solidFill>
              </a:rPr>
              <a:t>Это поможет закрепить модели поведения.</a:t>
            </a:r>
            <a:endParaRPr sz="2000" dirty="0">
              <a:solidFill>
                <a:srgbClr val="000000"/>
              </a:solidFill>
            </a:endParaRPr>
          </a:p>
          <a:p>
            <a:pPr marL="0" lvl="0" indent="0" algn="ctr" rtl="0">
              <a:lnSpc>
                <a:spcPct val="80000"/>
              </a:lnSpc>
              <a:spcBef>
                <a:spcPts val="1000"/>
              </a:spcBef>
              <a:spcAft>
                <a:spcPts val="0"/>
              </a:spcAft>
              <a:buSzPts val="2800"/>
              <a:buNone/>
            </a:pPr>
            <a:endParaRPr sz="2000" dirty="0">
              <a:solidFill>
                <a:srgbClr val="000000"/>
              </a:solidFill>
            </a:endParaRPr>
          </a:p>
          <a:p>
            <a:pPr marL="0" lvl="0" indent="0" algn="ctr" rtl="0">
              <a:lnSpc>
                <a:spcPct val="80000"/>
              </a:lnSpc>
              <a:spcBef>
                <a:spcPts val="1000"/>
              </a:spcBef>
              <a:spcAft>
                <a:spcPts val="0"/>
              </a:spcAft>
              <a:buSzPts val="2800"/>
              <a:buNone/>
            </a:pPr>
            <a:r>
              <a:rPr lang="ru-RU" sz="2000" dirty="0">
                <a:solidFill>
                  <a:srgbClr val="000000"/>
                </a:solidFill>
              </a:rPr>
              <a:t>Ребенок, которого поддерживают, поощряют и хвалят, ощущает, что его ценят, что отражается и на его поведении.</a:t>
            </a:r>
            <a:endParaRPr sz="2000" b="1" dirty="0">
              <a:solidFill>
                <a:srgbClr val="000000"/>
              </a:solidFill>
            </a:endParaRPr>
          </a:p>
        </p:txBody>
      </p:sp>
      <p:pic>
        <p:nvPicPr>
          <p:cNvPr id="672" name="Google Shape;672;p40"/>
          <p:cNvPicPr preferRelativeResize="0"/>
          <p:nvPr/>
        </p:nvPicPr>
        <p:blipFill rotWithShape="1">
          <a:blip r:embed="rId3">
            <a:alphaModFix/>
          </a:blip>
          <a:srcRect l="43288" t="909"/>
          <a:stretch/>
        </p:blipFill>
        <p:spPr>
          <a:xfrm>
            <a:off x="8124433" y="1581882"/>
            <a:ext cx="2647713" cy="3694235"/>
          </a:xfrm>
          <a:prstGeom prst="rect">
            <a:avLst/>
          </a:prstGeom>
          <a:noFill/>
          <a:ln>
            <a:noFill/>
          </a:ln>
        </p:spPr>
      </p:pic>
      <p:sp>
        <p:nvSpPr>
          <p:cNvPr id="673" name="Google Shape;673;p40"/>
          <p:cNvSpPr txBox="1"/>
          <p:nvPr/>
        </p:nvSpPr>
        <p:spPr>
          <a:xfrm>
            <a:off x="1691955" y="5276117"/>
            <a:ext cx="6162550" cy="901163"/>
          </a:xfrm>
          <a:prstGeom prst="rect">
            <a:avLst/>
          </a:prstGeom>
          <a:noFill/>
          <a:ln>
            <a:noFill/>
          </a:ln>
        </p:spPr>
        <p:txBody>
          <a:bodyPr spcFirstLastPara="1" wrap="square" lIns="91425" tIns="91425" rIns="91425" bIns="91425" anchor="t" anchorCtr="0">
            <a:noAutofit/>
          </a:bodyPr>
          <a:lstStyle/>
          <a:p>
            <a:pPr marL="0" marR="0" lvl="0" indent="0" algn="ctr" rtl="0">
              <a:lnSpc>
                <a:spcPct val="124700"/>
              </a:lnSpc>
              <a:spcBef>
                <a:spcPts val="0"/>
              </a:spcBef>
              <a:spcAft>
                <a:spcPts val="0"/>
              </a:spcAft>
              <a:buNone/>
            </a:pPr>
            <a:r>
              <a:rPr lang="ru-RU" sz="2200" b="1" i="0" u="none" strike="noStrike" cap="none" dirty="0">
                <a:solidFill>
                  <a:srgbClr val="000000"/>
                </a:solidFill>
                <a:highlight>
                  <a:srgbClr val="FFFFFF"/>
                </a:highlight>
                <a:latin typeface="Arial"/>
                <a:ea typeface="Arial"/>
                <a:cs typeface="Arial"/>
                <a:sym typeface="Arial"/>
              </a:rPr>
              <a:t>Читайте </a:t>
            </a:r>
            <a:r>
              <a:rPr lang="ru-RU" sz="2200" b="1" i="0" u="sng" strike="noStrike" cap="none" dirty="0">
                <a:solidFill>
                  <a:schemeClr val="hlink"/>
                </a:solidFill>
                <a:highlight>
                  <a:srgbClr val="FFFFFF"/>
                </a:highlight>
                <a:latin typeface="Arial"/>
                <a:ea typeface="Arial"/>
                <a:cs typeface="Arial"/>
                <a:sym typeface="Arial"/>
                <a:hlinkClick r:id="rId4"/>
              </a:rPr>
              <a:t>здесь</a:t>
            </a:r>
            <a:r>
              <a:rPr lang="ru-RU" sz="2200" b="1" i="0" u="none" strike="noStrike" cap="none" dirty="0">
                <a:solidFill>
                  <a:srgbClr val="000000"/>
                </a:solidFill>
                <a:highlight>
                  <a:srgbClr val="FFFFFF"/>
                </a:highlight>
                <a:latin typeface="Arial"/>
                <a:ea typeface="Arial"/>
                <a:cs typeface="Arial"/>
                <a:sym typeface="Arial"/>
              </a:rPr>
              <a:t> почему, когда и как хвалить ребенка.</a:t>
            </a:r>
            <a:endParaRPr sz="2200" b="1" i="0" u="none" strike="noStrike" cap="none" dirty="0">
              <a:solidFill>
                <a:srgbClr val="000000"/>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100"/>
              <a:buFont typeface="Arial"/>
              <a:buNone/>
            </a:pPr>
            <a:endParaRPr sz="1100" b="0" i="0" u="none" strike="noStrike" cap="none" dirty="0">
              <a:solidFill>
                <a:srgbClr val="000000"/>
              </a:solidFill>
              <a:latin typeface="Times New Roman"/>
              <a:ea typeface="Times New Roman"/>
              <a:cs typeface="Times New Roman"/>
              <a:sym typeface="Times New Roman"/>
            </a:endParaRPr>
          </a:p>
        </p:txBody>
      </p:sp>
      <p:sp>
        <p:nvSpPr>
          <p:cNvPr id="674" name="Google Shape;674;p40"/>
          <p:cNvSpPr txBox="1"/>
          <p:nvPr/>
        </p:nvSpPr>
        <p:spPr>
          <a:xfrm>
            <a:off x="1697120" y="872639"/>
            <a:ext cx="6231117" cy="471341"/>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400"/>
              <a:buFont typeface="Arial"/>
              <a:buNone/>
            </a:pPr>
            <a:r>
              <a:rPr lang="ru-RU" sz="2400" b="1" i="0" u="none" strike="noStrike" cap="none">
                <a:solidFill>
                  <a:schemeClr val="dk1"/>
                </a:solidFill>
                <a:latin typeface="Arial"/>
                <a:ea typeface="Arial"/>
                <a:cs typeface="Arial"/>
                <a:sym typeface="Arial"/>
              </a:rPr>
              <a:t>ПООЩРЯЙТЕ ЖЕЛАЕМОЕ ПОВЕДЕНИЕ</a:t>
            </a:r>
            <a:endParaRPr sz="2400" b="0" i="0" u="none" strike="noStrike" cap="none">
              <a:solidFill>
                <a:srgbClr val="000000"/>
              </a:solidFill>
              <a:latin typeface="Arial"/>
              <a:ea typeface="Arial"/>
              <a:cs typeface="Arial"/>
              <a:sym typeface="Arial"/>
            </a:endParaRPr>
          </a:p>
        </p:txBody>
      </p:sp>
      <p:pic>
        <p:nvPicPr>
          <p:cNvPr id="675" name="Google Shape;675;p40"/>
          <p:cNvPicPr preferRelativeResize="0"/>
          <p:nvPr/>
        </p:nvPicPr>
        <p:blipFill rotWithShape="1">
          <a:blip r:embed="rId5">
            <a:alphaModFix/>
          </a:blip>
          <a:srcRect/>
          <a:stretch/>
        </p:blipFill>
        <p:spPr>
          <a:xfrm>
            <a:off x="7416626" y="5375596"/>
            <a:ext cx="3843200" cy="7215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g9e4ccc3e29_0_8"/>
          <p:cNvPicPr preferRelativeResize="0"/>
          <p:nvPr/>
        </p:nvPicPr>
        <p:blipFill rotWithShape="1">
          <a:blip r:embed="rId3">
            <a:alphaModFix/>
          </a:blip>
          <a:srcRect t="9584" r="1757"/>
          <a:stretch/>
        </p:blipFill>
        <p:spPr>
          <a:xfrm>
            <a:off x="8031204" y="3087850"/>
            <a:ext cx="3144898" cy="3480849"/>
          </a:xfrm>
          <a:prstGeom prst="rect">
            <a:avLst/>
          </a:prstGeom>
          <a:noFill/>
          <a:ln>
            <a:noFill/>
          </a:ln>
        </p:spPr>
      </p:pic>
      <p:sp>
        <p:nvSpPr>
          <p:cNvPr id="682" name="Google Shape;682;g9e4ccc3e29_0_8"/>
          <p:cNvSpPr txBox="1">
            <a:spLocks noGrp="1"/>
          </p:cNvSpPr>
          <p:nvPr>
            <p:ph type="body" idx="1"/>
          </p:nvPr>
        </p:nvSpPr>
        <p:spPr>
          <a:xfrm>
            <a:off x="1695425" y="1841150"/>
            <a:ext cx="9291000" cy="227365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a:highlight>
                  <a:srgbClr val="FFFFFF"/>
                </a:highlight>
              </a:rPr>
              <a:t>Вспомогательный материал, помогающий распознать, предотвратить и остановить интернет-травлю (кибербуллинг) и знакомящий с опасностями и рисками цифрового мира:</a:t>
            </a:r>
            <a:endParaRPr sz="2200">
              <a:highlight>
                <a:srgbClr val="FFFFFF"/>
              </a:highlight>
            </a:endParaRPr>
          </a:p>
          <a:p>
            <a:pPr marL="0" lvl="0" indent="0" algn="ctr" rtl="0">
              <a:lnSpc>
                <a:spcPct val="100000"/>
              </a:lnSpc>
              <a:spcBef>
                <a:spcPts val="0"/>
              </a:spcBef>
              <a:spcAft>
                <a:spcPts val="0"/>
              </a:spcAft>
              <a:buSzPts val="2800"/>
              <a:buNone/>
            </a:pPr>
            <a:endParaRPr sz="2200" b="1">
              <a:highlight>
                <a:srgbClr val="FFFFFF"/>
              </a:highlight>
            </a:endParaRPr>
          </a:p>
          <a:p>
            <a:pPr marL="0" lvl="0" indent="0" algn="ctr" rtl="0">
              <a:lnSpc>
                <a:spcPct val="100000"/>
              </a:lnSpc>
              <a:spcBef>
                <a:spcPts val="0"/>
              </a:spcBef>
              <a:spcAft>
                <a:spcPts val="0"/>
              </a:spcAft>
              <a:buSzPts val="2800"/>
              <a:buNone/>
            </a:pPr>
            <a:r>
              <a:rPr lang="ru-RU" sz="2400" b="1">
                <a:solidFill>
                  <a:srgbClr val="000000"/>
                </a:solidFill>
              </a:rPr>
              <a:t>www.targaltinternetis.ee  </a:t>
            </a:r>
            <a:endParaRPr sz="2400" b="1">
              <a:solidFill>
                <a:srgbClr val="000000"/>
              </a:solidFill>
            </a:endParaRPr>
          </a:p>
          <a:p>
            <a:pPr marL="0" lvl="0" indent="0" algn="ctr" rtl="0">
              <a:lnSpc>
                <a:spcPct val="100000"/>
              </a:lnSpc>
              <a:spcBef>
                <a:spcPts val="0"/>
              </a:spcBef>
              <a:spcAft>
                <a:spcPts val="0"/>
              </a:spcAft>
              <a:buSzPts val="2800"/>
              <a:buNone/>
            </a:pPr>
            <a:r>
              <a:rPr lang="ru-RU" sz="2400" b="1">
                <a:solidFill>
                  <a:srgbClr val="000000"/>
                </a:solidFill>
              </a:rPr>
              <a:t>www.suurimjulgus.ee</a:t>
            </a:r>
            <a:endParaRPr sz="2400" b="1">
              <a:solidFill>
                <a:srgbClr val="000000"/>
              </a:solidFill>
            </a:endParaRPr>
          </a:p>
          <a:p>
            <a:pPr marL="0" lvl="0" indent="0" algn="l" rtl="0">
              <a:lnSpc>
                <a:spcPct val="90000"/>
              </a:lnSpc>
              <a:spcBef>
                <a:spcPts val="1000"/>
              </a:spcBef>
              <a:spcAft>
                <a:spcPts val="0"/>
              </a:spcAft>
              <a:buSzPts val="2800"/>
              <a:buNone/>
            </a:pPr>
            <a:endParaRPr/>
          </a:p>
        </p:txBody>
      </p:sp>
      <p:sp>
        <p:nvSpPr>
          <p:cNvPr id="683" name="Google Shape;683;g9e4ccc3e29_0_8"/>
          <p:cNvSpPr txBox="1"/>
          <p:nvPr/>
        </p:nvSpPr>
        <p:spPr>
          <a:xfrm>
            <a:off x="880925" y="1063075"/>
            <a:ext cx="10556400" cy="6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800"/>
              </a:spcAft>
              <a:buClr>
                <a:srgbClr val="000000"/>
              </a:buClr>
              <a:buSzPts val="2200"/>
              <a:buFont typeface="Arial"/>
              <a:buNone/>
            </a:pPr>
            <a:r>
              <a:rPr lang="ru-RU" sz="2200" b="1" i="0" u="none" strike="noStrike" cap="none">
                <a:solidFill>
                  <a:schemeClr val="dk1"/>
                </a:solidFill>
                <a:highlight>
                  <a:srgbClr val="FFFFFF"/>
                </a:highlight>
                <a:latin typeface="Arial"/>
                <a:ea typeface="Arial"/>
                <a:cs typeface="Arial"/>
                <a:sym typeface="Arial"/>
              </a:rPr>
              <a:t>ИСПОЛЬЗОВАНИЕ СМАРТ-УСТРОЙСТВ: РОДИТЕЛЬ ПОДАЕТ ПРИМЕР</a:t>
            </a:r>
            <a:endParaRPr sz="2200" b="0" i="0" u="none" strike="noStrike" cap="none">
              <a:solidFill>
                <a:schemeClr val="dk1"/>
              </a:solidFill>
              <a:highlight>
                <a:srgbClr val="FFFFFF"/>
              </a:highlight>
              <a:latin typeface="Arial"/>
              <a:ea typeface="Arial"/>
              <a:cs typeface="Arial"/>
              <a:sym typeface="Arial"/>
            </a:endParaRPr>
          </a:p>
        </p:txBody>
      </p:sp>
      <p:pic>
        <p:nvPicPr>
          <p:cNvPr id="684" name="Google Shape;684;g9e4ccc3e29_0_8"/>
          <p:cNvPicPr preferRelativeResize="0"/>
          <p:nvPr/>
        </p:nvPicPr>
        <p:blipFill rotWithShape="1">
          <a:blip r:embed="rId4">
            <a:alphaModFix/>
          </a:blip>
          <a:srcRect/>
          <a:stretch/>
        </p:blipFill>
        <p:spPr>
          <a:xfrm>
            <a:off x="880925" y="2941538"/>
            <a:ext cx="3724824" cy="33610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688"/>
        <p:cNvGrpSpPr/>
        <p:nvPr/>
      </p:nvGrpSpPr>
      <p:grpSpPr>
        <a:xfrm>
          <a:off x="0" y="0"/>
          <a:ext cx="0" cy="0"/>
          <a:chOff x="0" y="0"/>
          <a:chExt cx="0" cy="0"/>
        </a:xfrm>
      </p:grpSpPr>
      <p:sp>
        <p:nvSpPr>
          <p:cNvPr id="689" name="Google Shape;689;p39"/>
          <p:cNvSpPr txBox="1">
            <a:spLocks noGrp="1"/>
          </p:cNvSpPr>
          <p:nvPr>
            <p:ph type="title"/>
          </p:nvPr>
        </p:nvSpPr>
        <p:spPr>
          <a:xfrm>
            <a:off x="1671230" y="5309926"/>
            <a:ext cx="7304370" cy="60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200">
                <a:solidFill>
                  <a:srgbClr val="000000"/>
                </a:solidFill>
              </a:rPr>
              <a:t>Если родитель не может помочь ребенку, он сам нуждается в помощи и должен найти ее.</a:t>
            </a:r>
            <a:endParaRPr sz="2200">
              <a:solidFill>
                <a:srgbClr val="000000"/>
              </a:solidFill>
            </a:endParaRPr>
          </a:p>
        </p:txBody>
      </p:sp>
      <p:sp>
        <p:nvSpPr>
          <p:cNvPr id="690" name="Google Shape;690;p39"/>
          <p:cNvSpPr txBox="1">
            <a:spLocks noGrp="1"/>
          </p:cNvSpPr>
          <p:nvPr>
            <p:ph type="body" idx="1"/>
          </p:nvPr>
        </p:nvSpPr>
        <p:spPr>
          <a:xfrm>
            <a:off x="1203050" y="1690249"/>
            <a:ext cx="7647900" cy="3569907"/>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Ни один ребенок не хочет быть «плохим ребенком».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Чем хуже поведение ребенка, тем в большей он беде. Плохое поведение – крик о помощи.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Ребенок должен отвечать за свои поступки, но обязанность взрослых – обеспечить для него безопасную среду и доверительную атмосферу.</a:t>
            </a:r>
            <a:endParaRPr sz="2200">
              <a:solidFill>
                <a:srgbClr val="000000"/>
              </a:solidFill>
            </a:endParaRPr>
          </a:p>
          <a:p>
            <a:pPr marL="457200" lvl="0" indent="0" algn="l" rtl="0">
              <a:lnSpc>
                <a:spcPct val="90000"/>
              </a:lnSpc>
              <a:spcBef>
                <a:spcPts val="1000"/>
              </a:spcBef>
              <a:spcAft>
                <a:spcPts val="0"/>
              </a:spcAft>
              <a:buSzPts val="2800"/>
              <a:buNone/>
            </a:pPr>
            <a:endParaRPr sz="2200">
              <a:solidFill>
                <a:srgbClr val="000000"/>
              </a:solidFill>
            </a:endParaRPr>
          </a:p>
          <a:p>
            <a:pPr marL="457200" lvl="0" indent="-368300" algn="l" rtl="0">
              <a:lnSpc>
                <a:spcPct val="90000"/>
              </a:lnSpc>
              <a:spcBef>
                <a:spcPts val="0"/>
              </a:spcBef>
              <a:spcAft>
                <a:spcPts val="0"/>
              </a:spcAft>
              <a:buClr>
                <a:srgbClr val="000000"/>
              </a:buClr>
              <a:buSzPts val="2200"/>
              <a:buChar char="•"/>
            </a:pPr>
            <a:r>
              <a:rPr lang="ru-RU" sz="2200">
                <a:solidFill>
                  <a:srgbClr val="000000"/>
                </a:solidFill>
              </a:rPr>
              <a:t>Физические наказания детей запрещены в Эстонии с 2016 года.</a:t>
            </a:r>
            <a:endParaRPr sz="2200">
              <a:solidFill>
                <a:srgbClr val="000000"/>
              </a:solidFill>
            </a:endParaRPr>
          </a:p>
        </p:txBody>
      </p:sp>
      <p:pic>
        <p:nvPicPr>
          <p:cNvPr id="691" name="Google Shape;691;p39"/>
          <p:cNvPicPr preferRelativeResize="0"/>
          <p:nvPr/>
        </p:nvPicPr>
        <p:blipFill rotWithShape="1">
          <a:blip r:embed="rId3">
            <a:alphaModFix/>
          </a:blip>
          <a:srcRect l="14019" t="16943" r="7307" b="6526"/>
          <a:stretch/>
        </p:blipFill>
        <p:spPr>
          <a:xfrm>
            <a:off x="8975600" y="2028000"/>
            <a:ext cx="2684375" cy="2801997"/>
          </a:xfrm>
          <a:prstGeom prst="rect">
            <a:avLst/>
          </a:prstGeom>
          <a:noFill/>
          <a:ln>
            <a:noFill/>
          </a:ln>
        </p:spPr>
      </p:pic>
      <p:pic>
        <p:nvPicPr>
          <p:cNvPr id="692" name="Google Shape;692;p39"/>
          <p:cNvPicPr preferRelativeResize="0"/>
          <p:nvPr/>
        </p:nvPicPr>
        <p:blipFill rotWithShape="1">
          <a:blip r:embed="rId4">
            <a:alphaModFix/>
          </a:blip>
          <a:srcRect/>
          <a:stretch/>
        </p:blipFill>
        <p:spPr>
          <a:xfrm>
            <a:off x="8975600" y="5160076"/>
            <a:ext cx="2684386" cy="905700"/>
          </a:xfrm>
          <a:prstGeom prst="rect">
            <a:avLst/>
          </a:prstGeom>
          <a:noFill/>
          <a:ln>
            <a:noFill/>
          </a:ln>
        </p:spPr>
      </p:pic>
      <p:sp>
        <p:nvSpPr>
          <p:cNvPr id="693" name="Google Shape;693;p39"/>
          <p:cNvSpPr txBox="1">
            <a:spLocks noGrp="1"/>
          </p:cNvSpPr>
          <p:nvPr>
            <p:ph type="title"/>
          </p:nvPr>
        </p:nvSpPr>
        <p:spPr>
          <a:xfrm>
            <a:off x="1631935" y="754170"/>
            <a:ext cx="8928130" cy="60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600">
                <a:solidFill>
                  <a:srgbClr val="000000"/>
                </a:solidFill>
              </a:rPr>
              <a:t>ПЛОХОЕ ПОВЕДЕНИЕ РЕБЕНКА – КРИК О ПОМОЩИ</a:t>
            </a:r>
            <a:endParaRPr sz="2600">
              <a:solidFill>
                <a:srgbClr val="0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9e40148c1d_0_125"/>
          <p:cNvSpPr txBox="1">
            <a:spLocks noGrp="1"/>
          </p:cNvSpPr>
          <p:nvPr>
            <p:ph type="title"/>
          </p:nvPr>
        </p:nvSpPr>
        <p:spPr>
          <a:xfrm>
            <a:off x="1558575" y="851250"/>
            <a:ext cx="9388800" cy="4627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sz="2400">
                <a:solidFill>
                  <a:srgbClr val="000000"/>
                </a:solidFill>
              </a:rPr>
              <a:t>РЕБЕНКУ НУЖЕН СЧАСТЛИВЫЙ И СПОКОЙНЫЙ РОДИТЕЛЬ</a:t>
            </a:r>
            <a:endParaRPr sz="2400">
              <a:solidFill>
                <a:srgbClr val="000000"/>
              </a:solidFill>
            </a:endParaRPr>
          </a:p>
        </p:txBody>
      </p:sp>
      <p:sp>
        <p:nvSpPr>
          <p:cNvPr id="700" name="Google Shape;700;g9e40148c1d_0_125"/>
          <p:cNvSpPr txBox="1">
            <a:spLocks noGrp="1"/>
          </p:cNvSpPr>
          <p:nvPr>
            <p:ph type="body" idx="1"/>
          </p:nvPr>
        </p:nvSpPr>
        <p:spPr>
          <a:xfrm>
            <a:off x="1501425" y="1740300"/>
            <a:ext cx="9388800" cy="1186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600"/>
              <a:t>Чтобы любить других, прежде всего, нужно научиться любить себя. Научиться заботиться о своих потребностях — это означает уметь наполнять свою «чашу» энергией и заряжать свои «батареи». Хорошие отношения с ребенком начинаются с хороших отношений с самим собой.</a:t>
            </a:r>
            <a:endParaRPr sz="1600"/>
          </a:p>
        </p:txBody>
      </p:sp>
      <p:pic>
        <p:nvPicPr>
          <p:cNvPr id="701" name="Google Shape;701;g9e40148c1d_0_125"/>
          <p:cNvPicPr preferRelativeResize="0"/>
          <p:nvPr/>
        </p:nvPicPr>
        <p:blipFill rotWithShape="1">
          <a:blip r:embed="rId3">
            <a:alphaModFix/>
          </a:blip>
          <a:srcRect/>
          <a:stretch/>
        </p:blipFill>
        <p:spPr>
          <a:xfrm>
            <a:off x="1558575" y="3333150"/>
            <a:ext cx="5469750" cy="2210855"/>
          </a:xfrm>
          <a:prstGeom prst="rect">
            <a:avLst/>
          </a:prstGeom>
          <a:noFill/>
          <a:ln>
            <a:noFill/>
          </a:ln>
        </p:spPr>
      </p:pic>
      <p:pic>
        <p:nvPicPr>
          <p:cNvPr id="702" name="Google Shape;702;g9e40148c1d_0_125"/>
          <p:cNvPicPr preferRelativeResize="0"/>
          <p:nvPr/>
        </p:nvPicPr>
        <p:blipFill rotWithShape="1">
          <a:blip r:embed="rId4">
            <a:alphaModFix/>
          </a:blip>
          <a:srcRect/>
          <a:stretch/>
        </p:blipFill>
        <p:spPr>
          <a:xfrm>
            <a:off x="7330725" y="5347799"/>
            <a:ext cx="3843200" cy="721525"/>
          </a:xfrm>
          <a:prstGeom prst="rect">
            <a:avLst/>
          </a:prstGeom>
          <a:noFill/>
          <a:ln>
            <a:noFill/>
          </a:ln>
        </p:spPr>
      </p:pic>
      <p:sp>
        <p:nvSpPr>
          <p:cNvPr id="703" name="Google Shape;703;g9e40148c1d_0_125"/>
          <p:cNvSpPr txBox="1">
            <a:spLocks noGrp="1"/>
          </p:cNvSpPr>
          <p:nvPr>
            <p:ph type="body" idx="1"/>
          </p:nvPr>
        </p:nvSpPr>
        <p:spPr>
          <a:xfrm>
            <a:off x="7330725" y="3199521"/>
            <a:ext cx="4042000" cy="187585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800"/>
              <a:buNone/>
            </a:pPr>
            <a:r>
              <a:rPr lang="ru-RU" sz="1600"/>
              <a:t>Для того, чтобы обеспечить ребенку безопасную среду развития, мамы и папы обязаны заботиться и о собственных потребностях, о своем физическом и психическом здоровье. Также важно, чтобы родители заботились о поддержании отношений в паре.</a:t>
            </a:r>
            <a:endParaRPr sz="1600"/>
          </a:p>
          <a:p>
            <a:pPr marL="0" lvl="0" indent="0" algn="just" rtl="0">
              <a:lnSpc>
                <a:spcPct val="90000"/>
              </a:lnSpc>
              <a:spcBef>
                <a:spcPts val="1000"/>
              </a:spcBef>
              <a:spcAft>
                <a:spcPts val="0"/>
              </a:spcAft>
              <a:buSzPts val="2800"/>
              <a:buNone/>
            </a:pPr>
            <a:endParaRPr sz="16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707"/>
        <p:cNvGrpSpPr/>
        <p:nvPr/>
      </p:nvGrpSpPr>
      <p:grpSpPr>
        <a:xfrm>
          <a:off x="0" y="0"/>
          <a:ext cx="0" cy="0"/>
          <a:chOff x="0" y="0"/>
          <a:chExt cx="0" cy="0"/>
        </a:xfrm>
      </p:grpSpPr>
      <p:pic>
        <p:nvPicPr>
          <p:cNvPr id="708" name="Google Shape;708;p99"/>
          <p:cNvPicPr preferRelativeResize="0"/>
          <p:nvPr/>
        </p:nvPicPr>
        <p:blipFill rotWithShape="1">
          <a:blip r:embed="rId3">
            <a:alphaModFix/>
          </a:blip>
          <a:srcRect/>
          <a:stretch/>
        </p:blipFill>
        <p:spPr>
          <a:xfrm>
            <a:off x="2936288" y="921350"/>
            <a:ext cx="6319425" cy="5828949"/>
          </a:xfrm>
          <a:prstGeom prst="rect">
            <a:avLst/>
          </a:prstGeom>
          <a:noFill/>
          <a:ln>
            <a:noFill/>
          </a:ln>
        </p:spPr>
      </p:pic>
      <p:sp>
        <p:nvSpPr>
          <p:cNvPr id="709" name="Google Shape;709;p99"/>
          <p:cNvSpPr txBox="1">
            <a:spLocks noGrp="1"/>
          </p:cNvSpPr>
          <p:nvPr>
            <p:ph type="title"/>
          </p:nvPr>
        </p:nvSpPr>
        <p:spPr>
          <a:xfrm>
            <a:off x="1244862" y="346910"/>
            <a:ext cx="10388338" cy="48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sz="2400">
                <a:solidFill>
                  <a:srgbClr val="000000"/>
                </a:solidFill>
              </a:rPr>
              <a:t>ЗА ПОМОЩЬЮ МОЖЕТ ОБРАТИТЬСЯ И РЕБЕНОК, И ВЗРОСЛЫЙ</a:t>
            </a:r>
            <a:endParaRPr sz="2400">
              <a:solidFill>
                <a:srgbClr val="0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714"/>
        <p:cNvGrpSpPr/>
        <p:nvPr/>
      </p:nvGrpSpPr>
      <p:grpSpPr>
        <a:xfrm>
          <a:off x="0" y="0"/>
          <a:ext cx="0" cy="0"/>
          <a:chOff x="0" y="0"/>
          <a:chExt cx="0" cy="0"/>
        </a:xfrm>
      </p:grpSpPr>
      <p:sp>
        <p:nvSpPr>
          <p:cNvPr id="715" name="Google Shape;715;g948f79ef19_0_0"/>
          <p:cNvSpPr txBox="1">
            <a:spLocks noGrp="1"/>
          </p:cNvSpPr>
          <p:nvPr>
            <p:ph type="title"/>
          </p:nvPr>
        </p:nvSpPr>
        <p:spPr>
          <a:xfrm>
            <a:off x="4142390" y="1706225"/>
            <a:ext cx="4638600" cy="661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3200"/>
              <a:buNone/>
            </a:pPr>
            <a:r>
              <a:rPr lang="ru-RU" sz="2800">
                <a:solidFill>
                  <a:srgbClr val="000000"/>
                </a:solidFill>
              </a:rPr>
              <a:t>Отзывы и вопросы? </a:t>
            </a:r>
            <a:endParaRPr sz="2800">
              <a:solidFill>
                <a:srgbClr val="000000"/>
              </a:solidFill>
            </a:endParaRPr>
          </a:p>
        </p:txBody>
      </p:sp>
      <p:pic>
        <p:nvPicPr>
          <p:cNvPr id="716" name="Google Shape;716;g948f79ef19_0_0"/>
          <p:cNvPicPr preferRelativeResize="0"/>
          <p:nvPr/>
        </p:nvPicPr>
        <p:blipFill rotWithShape="1">
          <a:blip r:embed="rId3">
            <a:alphaModFix/>
          </a:blip>
          <a:srcRect/>
          <a:stretch/>
        </p:blipFill>
        <p:spPr>
          <a:xfrm>
            <a:off x="3941375" y="2367725"/>
            <a:ext cx="4093851" cy="3919051"/>
          </a:xfrm>
          <a:prstGeom prst="rect">
            <a:avLst/>
          </a:prstGeom>
          <a:noFill/>
          <a:ln>
            <a:noFill/>
          </a:ln>
        </p:spPr>
      </p:pic>
      <p:pic>
        <p:nvPicPr>
          <p:cNvPr id="717" name="Google Shape;717;g948f79ef19_0_0"/>
          <p:cNvPicPr preferRelativeResize="0"/>
          <p:nvPr/>
        </p:nvPicPr>
        <p:blipFill rotWithShape="1">
          <a:blip r:embed="rId4">
            <a:alphaModFix/>
          </a:blip>
          <a:srcRect/>
          <a:stretch/>
        </p:blipFill>
        <p:spPr>
          <a:xfrm>
            <a:off x="0" y="0"/>
            <a:ext cx="12192000" cy="1493837"/>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Shape 730"/>
        <p:cNvGrpSpPr/>
        <p:nvPr/>
      </p:nvGrpSpPr>
      <p:grpSpPr>
        <a:xfrm>
          <a:off x="0" y="0"/>
          <a:ext cx="0" cy="0"/>
          <a:chOff x="0" y="0"/>
          <a:chExt cx="0" cy="0"/>
        </a:xfrm>
      </p:grpSpPr>
      <p:sp>
        <p:nvSpPr>
          <p:cNvPr id="731" name="Google Shape;731;p23"/>
          <p:cNvSpPr txBox="1">
            <a:spLocks noGrp="1"/>
          </p:cNvSpPr>
          <p:nvPr>
            <p:ph type="body" idx="1"/>
          </p:nvPr>
        </p:nvSpPr>
        <p:spPr>
          <a:xfrm>
            <a:off x="386635" y="1510452"/>
            <a:ext cx="11254430" cy="11451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1000"/>
              </a:spcBef>
              <a:spcAft>
                <a:spcPts val="0"/>
              </a:spcAft>
              <a:buSzPts val="2800"/>
              <a:buNone/>
            </a:pPr>
            <a:r>
              <a:rPr lang="ru-RU" sz="2000" b="1">
                <a:solidFill>
                  <a:schemeClr val="dk1"/>
                </a:solidFill>
              </a:rPr>
              <a:t>Травля не является естественной и</a:t>
            </a:r>
            <a:r>
              <a:rPr lang="ru-RU" sz="2000"/>
              <a:t> </a:t>
            </a:r>
            <a:r>
              <a:rPr lang="ru-RU" sz="2000" b="1">
                <a:solidFill>
                  <a:schemeClr val="dk1"/>
                </a:solidFill>
              </a:rPr>
              <a:t>необходимой частью развития ребенка.</a:t>
            </a:r>
            <a:endParaRPr sz="2000">
              <a:solidFill>
                <a:schemeClr val="dk1"/>
              </a:solidFill>
            </a:endParaRPr>
          </a:p>
          <a:p>
            <a:pPr marL="0" lvl="0" indent="0" algn="ctr" rtl="0">
              <a:lnSpc>
                <a:spcPct val="80000"/>
              </a:lnSpc>
              <a:spcBef>
                <a:spcPts val="1000"/>
              </a:spcBef>
              <a:spcAft>
                <a:spcPts val="0"/>
              </a:spcAft>
              <a:buSzPts val="2800"/>
              <a:buNone/>
            </a:pPr>
            <a:r>
              <a:rPr lang="ru-RU" sz="2000" b="1">
                <a:solidFill>
                  <a:schemeClr val="dk1"/>
                </a:solidFill>
              </a:rPr>
              <a:t>Мы, взрослые, несем ответственность за предотвращение и прекращение травли, а также за то, чтобы самим не провоцировать травлю</a:t>
            </a:r>
            <a:endParaRPr sz="2000">
              <a:solidFill>
                <a:schemeClr val="dk1"/>
              </a:solidFill>
            </a:endParaRPr>
          </a:p>
          <a:p>
            <a:pPr marL="457200" lvl="0" indent="-228600" algn="l" rtl="0">
              <a:lnSpc>
                <a:spcPct val="80000"/>
              </a:lnSpc>
              <a:spcBef>
                <a:spcPts val="1000"/>
              </a:spcBef>
              <a:spcAft>
                <a:spcPts val="0"/>
              </a:spcAft>
              <a:buClr>
                <a:schemeClr val="dk1"/>
              </a:buClr>
              <a:buSzPts val="2800"/>
              <a:buNone/>
            </a:pPr>
            <a:endParaRPr sz="2000">
              <a:solidFill>
                <a:srgbClr val="000000"/>
              </a:solidFill>
            </a:endParaRPr>
          </a:p>
          <a:p>
            <a:pPr marL="457200" lvl="0" indent="-228600" algn="l" rtl="0">
              <a:lnSpc>
                <a:spcPct val="80000"/>
              </a:lnSpc>
              <a:spcBef>
                <a:spcPts val="1000"/>
              </a:spcBef>
              <a:spcAft>
                <a:spcPts val="0"/>
              </a:spcAft>
              <a:buClr>
                <a:schemeClr val="dk1"/>
              </a:buClr>
              <a:buSzPts val="2800"/>
              <a:buNone/>
            </a:pPr>
            <a:endParaRPr sz="2000">
              <a:solidFill>
                <a:srgbClr val="002060"/>
              </a:solidFill>
            </a:endParaRPr>
          </a:p>
          <a:p>
            <a:pPr marL="0" lvl="0" indent="0" algn="l" rtl="0">
              <a:lnSpc>
                <a:spcPct val="80000"/>
              </a:lnSpc>
              <a:spcBef>
                <a:spcPts val="1000"/>
              </a:spcBef>
              <a:spcAft>
                <a:spcPts val="0"/>
              </a:spcAft>
              <a:buSzPts val="2800"/>
              <a:buNone/>
            </a:pPr>
            <a:endParaRPr sz="2000">
              <a:solidFill>
                <a:srgbClr val="002060"/>
              </a:solidFill>
            </a:endParaRPr>
          </a:p>
          <a:p>
            <a:pPr marL="0" lvl="0" indent="0" algn="l" rtl="0">
              <a:lnSpc>
                <a:spcPct val="80000"/>
              </a:lnSpc>
              <a:spcBef>
                <a:spcPts val="1000"/>
              </a:spcBef>
              <a:spcAft>
                <a:spcPts val="0"/>
              </a:spcAft>
              <a:buSzPts val="2800"/>
              <a:buNone/>
            </a:pPr>
            <a:endParaRPr sz="2000">
              <a:solidFill>
                <a:srgbClr val="002060"/>
              </a:solidFill>
            </a:endParaRPr>
          </a:p>
        </p:txBody>
      </p:sp>
      <p:pic>
        <p:nvPicPr>
          <p:cNvPr id="732" name="Google Shape;732;p23"/>
          <p:cNvPicPr preferRelativeResize="0"/>
          <p:nvPr/>
        </p:nvPicPr>
        <p:blipFill rotWithShape="1">
          <a:blip r:embed="rId3">
            <a:alphaModFix/>
          </a:blip>
          <a:srcRect t="5060" r="2123"/>
          <a:stretch/>
        </p:blipFill>
        <p:spPr>
          <a:xfrm>
            <a:off x="3139575" y="2872775"/>
            <a:ext cx="3471352" cy="2993027"/>
          </a:xfrm>
          <a:prstGeom prst="rect">
            <a:avLst/>
          </a:prstGeom>
          <a:noFill/>
          <a:ln>
            <a:noFill/>
          </a:ln>
        </p:spPr>
      </p:pic>
      <p:pic>
        <p:nvPicPr>
          <p:cNvPr id="733" name="Google Shape;733;p23"/>
          <p:cNvPicPr preferRelativeResize="0"/>
          <p:nvPr/>
        </p:nvPicPr>
        <p:blipFill rotWithShape="1">
          <a:blip r:embed="rId4">
            <a:alphaModFix/>
          </a:blip>
          <a:srcRect/>
          <a:stretch/>
        </p:blipFill>
        <p:spPr>
          <a:xfrm>
            <a:off x="7648025" y="2986475"/>
            <a:ext cx="2134486" cy="2713638"/>
          </a:xfrm>
          <a:prstGeom prst="rect">
            <a:avLst/>
          </a:prstGeom>
          <a:noFill/>
          <a:ln>
            <a:noFill/>
          </a:ln>
        </p:spPr>
      </p:pic>
      <p:sp>
        <p:nvSpPr>
          <p:cNvPr id="734" name="Google Shape;734;p23"/>
          <p:cNvSpPr txBox="1"/>
          <p:nvPr/>
        </p:nvSpPr>
        <p:spPr>
          <a:xfrm>
            <a:off x="9447401" y="4439500"/>
            <a:ext cx="14742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дома.</a:t>
            </a:r>
            <a:endParaRPr sz="1800" b="0" i="0" u="none" strike="noStrike" cap="none">
              <a:solidFill>
                <a:srgbClr val="000000"/>
              </a:solidFill>
              <a:latin typeface="Arial"/>
              <a:ea typeface="Arial"/>
              <a:cs typeface="Arial"/>
              <a:sym typeface="Arial"/>
            </a:endParaRPr>
          </a:p>
        </p:txBody>
      </p:sp>
      <p:sp>
        <p:nvSpPr>
          <p:cNvPr id="735" name="Google Shape;735;p23"/>
          <p:cNvSpPr txBox="1"/>
          <p:nvPr/>
        </p:nvSpPr>
        <p:spPr>
          <a:xfrm>
            <a:off x="1007425" y="4439500"/>
            <a:ext cx="20886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None/>
            </a:pPr>
            <a:r>
              <a:rPr lang="ru-RU" sz="1800" b="1" i="0" u="none" strike="noStrike" cap="none">
                <a:solidFill>
                  <a:srgbClr val="000000"/>
                </a:solidFill>
                <a:latin typeface="Arial"/>
                <a:ea typeface="Arial"/>
                <a:cs typeface="Arial"/>
                <a:sym typeface="Arial"/>
              </a:rPr>
              <a:t>в учебном заведении </a:t>
            </a:r>
            <a:endParaRPr sz="1100" b="0" i="0" u="none" strike="noStrike" cap="none">
              <a:solidFill>
                <a:srgbClr val="000000"/>
              </a:solidFill>
              <a:latin typeface="Arial"/>
              <a:ea typeface="Arial"/>
              <a:cs typeface="Arial"/>
              <a:sym typeface="Arial"/>
            </a:endParaRPr>
          </a:p>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
        <p:nvSpPr>
          <p:cNvPr id="736" name="Google Shape;736;p23"/>
          <p:cNvSpPr txBox="1"/>
          <p:nvPr/>
        </p:nvSpPr>
        <p:spPr>
          <a:xfrm>
            <a:off x="6906474" y="4439498"/>
            <a:ext cx="5766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и</a:t>
            </a:r>
            <a:endParaRPr sz="1800" b="0" i="0" u="none" strike="noStrike" cap="none">
              <a:solidFill>
                <a:srgbClr val="000000"/>
              </a:solidFill>
              <a:latin typeface="Arial"/>
              <a:ea typeface="Arial"/>
              <a:cs typeface="Arial"/>
              <a:sym typeface="Arial"/>
            </a:endParaRPr>
          </a:p>
        </p:txBody>
      </p:sp>
      <p:sp>
        <p:nvSpPr>
          <p:cNvPr id="737" name="Google Shape;737;p23"/>
          <p:cNvSpPr txBox="1">
            <a:spLocks noGrp="1"/>
          </p:cNvSpPr>
          <p:nvPr>
            <p:ph type="body" idx="1"/>
          </p:nvPr>
        </p:nvSpPr>
        <p:spPr>
          <a:xfrm>
            <a:off x="2710250" y="6083025"/>
            <a:ext cx="6607200" cy="366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3000" b="1">
                <a:solidFill>
                  <a:srgbClr val="000000"/>
                </a:solidFill>
              </a:rPr>
              <a:t>БЛАГОДАРИМ ЗА ВНИМАНИЕ!</a:t>
            </a:r>
            <a:endParaRPr sz="3000" b="1">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p:txBody>
      </p:sp>
      <p:pic>
        <p:nvPicPr>
          <p:cNvPr id="738" name="Google Shape;738;p23"/>
          <p:cNvPicPr preferRelativeResize="0"/>
          <p:nvPr/>
        </p:nvPicPr>
        <p:blipFill rotWithShape="1">
          <a:blip r:embed="rId5">
            <a:alphaModFix/>
          </a:blip>
          <a:srcRect/>
          <a:stretch/>
        </p:blipFill>
        <p:spPr>
          <a:xfrm>
            <a:off x="0" y="0"/>
            <a:ext cx="12192000" cy="14938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25"/>
          <p:cNvSpPr txBox="1">
            <a:spLocks noGrp="1"/>
          </p:cNvSpPr>
          <p:nvPr>
            <p:ph type="subTitle" idx="1"/>
          </p:nvPr>
        </p:nvSpPr>
        <p:spPr>
          <a:xfrm>
            <a:off x="660400" y="2067742"/>
            <a:ext cx="10578150" cy="3632017"/>
          </a:xfrm>
          <a:prstGeom prst="rect">
            <a:avLst/>
          </a:prstGeom>
          <a:noFill/>
          <a:ln>
            <a:noFill/>
          </a:ln>
        </p:spPr>
        <p:txBody>
          <a:bodyPr spcFirstLastPara="1" wrap="square" lIns="91425" tIns="45700" rIns="91425" bIns="45700" anchor="ctr" anchorCtr="0">
            <a:noAutofit/>
          </a:bodyPr>
          <a:lstStyle/>
          <a:p>
            <a:pPr marL="171450" lvl="0" indent="0" algn="just" rtl="0">
              <a:lnSpc>
                <a:spcPct val="80000"/>
              </a:lnSpc>
              <a:spcBef>
                <a:spcPts val="0"/>
              </a:spcBef>
              <a:spcAft>
                <a:spcPts val="0"/>
              </a:spcAft>
              <a:buSzPts val="2400"/>
              <a:buNone/>
            </a:pPr>
            <a:r>
              <a:rPr lang="ru-RU" sz="2000" b="1">
                <a:solidFill>
                  <a:schemeClr val="dk1"/>
                </a:solidFill>
              </a:rPr>
              <a:t>Травля</a:t>
            </a:r>
            <a:r>
              <a:rPr lang="ru-RU" sz="2000">
                <a:solidFill>
                  <a:schemeClr val="dk1"/>
                </a:solidFill>
              </a:rPr>
              <a:t> – </a:t>
            </a:r>
            <a:r>
              <a:rPr lang="ru-RU" sz="2000"/>
              <a:t>это происходящее в </a:t>
            </a:r>
            <a:r>
              <a:rPr lang="ru-RU" sz="2000" b="1"/>
              <a:t>группе</a:t>
            </a:r>
            <a:r>
              <a:rPr lang="ru-RU" sz="2000"/>
              <a:t> </a:t>
            </a:r>
            <a:r>
              <a:rPr lang="ru-RU" sz="2000" b="1"/>
              <a:t>систематическое преднамеренное </a:t>
            </a:r>
            <a:r>
              <a:rPr lang="ru-RU" sz="2000">
                <a:solidFill>
                  <a:schemeClr val="dk1"/>
                </a:solidFill>
              </a:rPr>
              <a:t>причинение </a:t>
            </a:r>
            <a:r>
              <a:rPr lang="ru-RU" sz="2000" b="1">
                <a:solidFill>
                  <a:schemeClr val="dk1"/>
                </a:solidFill>
              </a:rPr>
              <a:t>боли</a:t>
            </a:r>
            <a:r>
              <a:rPr lang="ru-RU" sz="2000"/>
              <a:t> одному и тому же человеку или его игнорирование в обстановке, в которой он </a:t>
            </a:r>
            <a:r>
              <a:rPr lang="ru-RU" sz="2000" b="1"/>
              <a:t>вынужден находиться </a:t>
            </a:r>
            <a:r>
              <a:rPr lang="ru-RU" sz="2000"/>
              <a:t>и где по </a:t>
            </a:r>
            <a:r>
              <a:rPr lang="ru-RU" sz="2000" b="1"/>
              <a:t>какой-то причине он не может себя защитить</a:t>
            </a:r>
            <a:endParaRPr sz="2000" b="1">
              <a:solidFill>
                <a:srgbClr val="1E4E79"/>
              </a:solidFill>
            </a:endParaRPr>
          </a:p>
          <a:p>
            <a:pPr marL="0" lvl="0" indent="0" algn="l" rtl="0">
              <a:lnSpc>
                <a:spcPct val="100000"/>
              </a:lnSpc>
              <a:spcBef>
                <a:spcPts val="0"/>
              </a:spcBef>
              <a:spcAft>
                <a:spcPts val="0"/>
              </a:spcAft>
              <a:buSzPts val="2400"/>
              <a:buNone/>
            </a:pPr>
            <a:endParaRPr sz="2000" b="1">
              <a:solidFill>
                <a:srgbClr val="1E4E79"/>
              </a:solidFill>
            </a:endParaRPr>
          </a:p>
          <a:p>
            <a:pPr marL="0" lvl="0" indent="0" algn="l" rtl="0">
              <a:lnSpc>
                <a:spcPct val="100000"/>
              </a:lnSpc>
              <a:spcBef>
                <a:spcPts val="0"/>
              </a:spcBef>
              <a:spcAft>
                <a:spcPts val="0"/>
              </a:spcAft>
              <a:buSzPts val="2400"/>
              <a:buNone/>
            </a:pPr>
            <a:endParaRPr sz="2000" b="1">
              <a:solidFill>
                <a:srgbClr val="1E4E79"/>
              </a:solidFill>
            </a:endParaRPr>
          </a:p>
          <a:p>
            <a:pPr marL="0" lvl="0" indent="0" algn="l" rtl="0">
              <a:lnSpc>
                <a:spcPct val="100000"/>
              </a:lnSpc>
              <a:spcBef>
                <a:spcPts val="0"/>
              </a:spcBef>
              <a:spcAft>
                <a:spcPts val="0"/>
              </a:spcAft>
              <a:buSzPts val="2400"/>
              <a:buFont typeface="Arial"/>
              <a:buChar char="•"/>
            </a:pPr>
            <a:r>
              <a:rPr lang="ru-RU" sz="2000">
                <a:latin typeface="Arial"/>
                <a:ea typeface="Arial"/>
                <a:cs typeface="Arial"/>
                <a:sym typeface="Arial"/>
              </a:rPr>
              <a:t>Многократно</a:t>
            </a:r>
            <a:endParaRPr/>
          </a:p>
          <a:p>
            <a:pPr marL="0" lvl="0" indent="0" algn="l" rtl="0">
              <a:lnSpc>
                <a:spcPct val="100000"/>
              </a:lnSpc>
              <a:spcBef>
                <a:spcPts val="0"/>
              </a:spcBef>
              <a:spcAft>
                <a:spcPts val="0"/>
              </a:spcAft>
              <a:buSzPts val="2400"/>
              <a:buFont typeface="Arial"/>
              <a:buChar char="•"/>
            </a:pPr>
            <a:r>
              <a:rPr lang="ru-RU" sz="2000">
                <a:latin typeface="Arial"/>
                <a:ea typeface="Arial"/>
                <a:cs typeface="Arial"/>
                <a:sym typeface="Arial"/>
              </a:rPr>
              <a:t>Умышленно </a:t>
            </a:r>
            <a:endParaRPr/>
          </a:p>
          <a:p>
            <a:pPr marL="0" lvl="0" indent="0" algn="l" rtl="0">
              <a:lnSpc>
                <a:spcPct val="100000"/>
              </a:lnSpc>
              <a:spcBef>
                <a:spcPts val="0"/>
              </a:spcBef>
              <a:spcAft>
                <a:spcPts val="0"/>
              </a:spcAft>
              <a:buSzPts val="2400"/>
              <a:buFont typeface="Arial"/>
              <a:buChar char="•"/>
            </a:pPr>
            <a:r>
              <a:rPr lang="ru-RU" sz="2000">
                <a:latin typeface="Arial"/>
                <a:ea typeface="Arial"/>
                <a:cs typeface="Arial"/>
                <a:sym typeface="Arial"/>
              </a:rPr>
              <a:t>Причинение боли</a:t>
            </a:r>
            <a:endParaRPr/>
          </a:p>
          <a:p>
            <a:pPr marL="0" lvl="0" indent="0" algn="l" rtl="0">
              <a:lnSpc>
                <a:spcPct val="100000"/>
              </a:lnSpc>
              <a:spcBef>
                <a:spcPts val="0"/>
              </a:spcBef>
              <a:spcAft>
                <a:spcPts val="0"/>
              </a:spcAft>
              <a:buSzPts val="2400"/>
              <a:buFont typeface="Arial"/>
              <a:buChar char="•"/>
            </a:pPr>
            <a:r>
              <a:rPr lang="ru-RU" sz="2000">
                <a:latin typeface="Arial"/>
                <a:ea typeface="Arial"/>
                <a:cs typeface="Arial"/>
                <a:sym typeface="Arial"/>
              </a:rPr>
              <a:t>Жертве трудно себя защитить  </a:t>
            </a:r>
            <a:endParaRPr/>
          </a:p>
          <a:p>
            <a:pPr marL="0" lvl="0" indent="0" algn="l" rtl="0">
              <a:lnSpc>
                <a:spcPct val="100000"/>
              </a:lnSpc>
              <a:spcBef>
                <a:spcPts val="0"/>
              </a:spcBef>
              <a:spcAft>
                <a:spcPts val="0"/>
              </a:spcAft>
              <a:buSzPts val="2400"/>
              <a:buFont typeface="Arial"/>
              <a:buChar char="•"/>
            </a:pPr>
            <a:r>
              <a:rPr lang="ru-RU" sz="2000">
                <a:solidFill>
                  <a:schemeClr val="dk1"/>
                </a:solidFill>
                <a:latin typeface="Arial"/>
                <a:ea typeface="Arial"/>
                <a:cs typeface="Arial"/>
                <a:sym typeface="Arial"/>
              </a:rPr>
              <a:t>Участники </a:t>
            </a:r>
            <a:r>
              <a:rPr lang="ru-RU" sz="2000"/>
              <a:t>в</a:t>
            </a:r>
            <a:r>
              <a:rPr lang="ru-RU" sz="2000">
                <a:solidFill>
                  <a:schemeClr val="dk1"/>
                </a:solidFill>
                <a:latin typeface="Arial"/>
                <a:ea typeface="Arial"/>
                <a:cs typeface="Arial"/>
                <a:sym typeface="Arial"/>
              </a:rPr>
              <a:t>ынуждены находиться в этой группе</a:t>
            </a:r>
            <a:endParaRPr/>
          </a:p>
          <a:p>
            <a:pPr marL="0" lvl="0" indent="0" algn="l" rtl="0">
              <a:lnSpc>
                <a:spcPct val="100000"/>
              </a:lnSpc>
              <a:spcBef>
                <a:spcPts val="0"/>
              </a:spcBef>
              <a:spcAft>
                <a:spcPts val="0"/>
              </a:spcAft>
              <a:buSzPts val="2400"/>
              <a:buFont typeface="Arial"/>
              <a:buChar char="•"/>
            </a:pPr>
            <a:r>
              <a:rPr lang="ru-RU" sz="2000"/>
              <a:t>Феномен группы (роли)</a:t>
            </a:r>
            <a:endParaRPr/>
          </a:p>
          <a:p>
            <a:pPr marL="0" lvl="0" indent="152400" algn="l" rtl="0">
              <a:lnSpc>
                <a:spcPct val="100000"/>
              </a:lnSpc>
              <a:spcBef>
                <a:spcPts val="0"/>
              </a:spcBef>
              <a:spcAft>
                <a:spcPts val="0"/>
              </a:spcAft>
              <a:buSzPts val="2400"/>
              <a:buFont typeface="Arial"/>
              <a:buNone/>
            </a:pPr>
            <a:endParaRPr sz="2000">
              <a:latin typeface="Arial"/>
              <a:ea typeface="Arial"/>
              <a:cs typeface="Arial"/>
              <a:sym typeface="Arial"/>
            </a:endParaRPr>
          </a:p>
        </p:txBody>
      </p:sp>
      <p:pic>
        <p:nvPicPr>
          <p:cNvPr id="112" name="Google Shape;112;p25"/>
          <p:cNvPicPr preferRelativeResize="0"/>
          <p:nvPr/>
        </p:nvPicPr>
        <p:blipFill rotWithShape="1">
          <a:blip r:embed="rId3">
            <a:alphaModFix/>
          </a:blip>
          <a:srcRect/>
          <a:stretch/>
        </p:blipFill>
        <p:spPr>
          <a:xfrm>
            <a:off x="0" y="0"/>
            <a:ext cx="12192000" cy="1493837"/>
          </a:xfrm>
          <a:prstGeom prst="rect">
            <a:avLst/>
          </a:prstGeom>
          <a:noFill/>
          <a:ln>
            <a:noFill/>
          </a:ln>
        </p:spPr>
      </p:pic>
      <p:pic>
        <p:nvPicPr>
          <p:cNvPr id="5" name="Picture 4">
            <a:extLst>
              <a:ext uri="{FF2B5EF4-FFF2-40B4-BE49-F238E27FC236}">
                <a16:creationId xmlns:a16="http://schemas.microsoft.com/office/drawing/2014/main" id="{3E599CED-E1C1-40A5-B52B-1C59247ED48E}"/>
              </a:ext>
            </a:extLst>
          </p:cNvPr>
          <p:cNvPicPr>
            <a:picLocks noChangeAspect="1"/>
          </p:cNvPicPr>
          <p:nvPr/>
        </p:nvPicPr>
        <p:blipFill>
          <a:blip r:embed="rId4"/>
          <a:stretch>
            <a:fillRect/>
          </a:stretch>
        </p:blipFill>
        <p:spPr>
          <a:xfrm>
            <a:off x="6747932" y="3219554"/>
            <a:ext cx="4783668" cy="329307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5686</Words>
  <Application>Microsoft Office PowerPoint</Application>
  <PresentationFormat>Widescreen</PresentationFormat>
  <Paragraphs>525</Paragraphs>
  <Slides>88</Slides>
  <Notes>82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Georgia</vt:lpstr>
      <vt:lpstr>Roboto</vt:lpstr>
      <vt:lpstr>Calibri</vt:lpstr>
      <vt:lpstr>Times New Roman</vt:lpstr>
      <vt:lpstr>Arial</vt:lpstr>
      <vt:lpstr>Office Theme</vt:lpstr>
      <vt:lpstr>Как родители могут предотвратить травлю и сотрудничать с образовательным учреждением?</vt:lpstr>
      <vt:lpstr>PowerPoint Presentation</vt:lpstr>
      <vt:lpstr>PowerPoint Presentation</vt:lpstr>
      <vt:lpstr>  Главы для проведения родительского собрания по программе «Освободимся от травли!» учителя выбирают самостоятельно, от выбранных глав также зависит ход собрания. Рекомендуется не просто информировать родителей о принципах программы и связанных с ней упражнениях, а выполнять ВМЕСТЕ с родителями те же самые упражнения, которые учитель проводит в группе.  Глава I презентации рассказывает о феномене травли. Глава II знакомит родителей с программой «Освободимся от травли!». Глава III представляет собой методику для проигрывания элементов методики вместе с родителями – это призвано сформировать чувство сплоченности между родителями и повысить эффективность совместной работы в интересах детей.  Продолжительность родительского собрания составляет 1–1,5 часа. В течение учебного года рекомендуется проводить не менее двух родительских собраний по программе «Освободимся от травли!». </vt:lpstr>
      <vt:lpstr>PowerPoint Presentation</vt:lpstr>
      <vt:lpstr>I. ФЕНОМЕН ТРАВЛИ  Что родитель должен знать о травле, чтобы предотвратить ее в образовательном учреждении?</vt:lpstr>
      <vt:lpstr>PowerPoint Presentation</vt:lpstr>
      <vt:lpstr>Не все трудные ситуации есть травля!</vt:lpstr>
      <vt:lpstr>PowerPoint Presentation</vt:lpstr>
      <vt:lpstr>РОЛИ В ПРОЦЕССЕ ТРАВЛИ</vt:lpstr>
      <vt:lpstr>ФОРМЫ ТРАВЛИ</vt:lpstr>
      <vt:lpstr>ПОСЛЕДСТВИЯ ТРАВЛИ Влияние на развитие и благополучие всех сторон</vt:lpstr>
      <vt:lpstr>PowerPoint Presentation</vt:lpstr>
      <vt:lpstr>Как ребенок может вмешаться?</vt:lpstr>
      <vt:lpstr>PowerPoint Presentation</vt:lpstr>
      <vt:lpstr>II. ОБЗОР ПРОГРАММЫ  «ОСВОБОДИМСЯ ОТ ТРАВЛИ!»  (I школьная ступень)</vt:lpstr>
      <vt:lpstr>Что вы знаете о программе «Освободимся от травли!»?</vt:lpstr>
      <vt:lpstr>В 2017 году под эгидой Министерства образования и науки Эстонии  была создана коалиция «Образовательный путь без травли», куда входят:     </vt:lpstr>
      <vt:lpstr> Программа «Освободимся от травли!» поддерживает плавный переход  ЯСЛИ / УЧРЕЖДЕНИЕ ПО УХОДУ ДЕТСКИЙ САД ШКОЛА   Право использовать программу имеют 80% дошкольных учреждений и 30% школ Эстонии</vt:lpstr>
      <vt:lpstr>PowerPoint Presentation</vt:lpstr>
      <vt:lpstr>ИССЛЕДОВАНИЯ МЕТОДИКИ В ДАНИИ </vt:lpstr>
      <vt:lpstr>PowerPoint Presentation</vt:lpstr>
      <vt:lpstr>PowerPoint Presentation</vt:lpstr>
      <vt:lpstr>PowerPoint Presentation</vt:lpstr>
      <vt:lpstr>Методический чемодан «Освободимся от травли!» для I школьной ступени  </vt:lpstr>
      <vt:lpstr>PowerPoint Presentation</vt:lpstr>
      <vt:lpstr>Большой Друг Медведь навещает семьи и сплачивает</vt:lpstr>
      <vt:lpstr>III. ВНЕДРЕНИЕ ЦЕННОСТЕЙ И ПРИНЦИПОВ ПРОГРАММЫ В ОБРАЗОВАТЕЛЬНОМ УЧРЕЖДЕНИИ ПРИ УЧАСТИИ РОДИТЕЛЕЙ (для всей школы)</vt:lpstr>
      <vt:lpstr>Целевые группы по внедрению ценностей программы «Освободимся от травли!»</vt:lpstr>
      <vt:lpstr>PowerPoint Presentation</vt:lpstr>
      <vt:lpstr>Упражнение для родителей:  ознакомление с ценностями  «Родитель как пример для подражания»  (родители заполняют пустые плакаты в группах)  Я – заботливый родитель, потому что я.... Я – толерантный родитель, потому что я.... Я – родитель, который проявляет уважение, потому что я.... Я – смелый родитель, потому что я....   Заполненный плакат остается в помещении класса.</vt:lpstr>
      <vt:lpstr>Пример.</vt:lpstr>
      <vt:lpstr>«Кого касаются, того не травят» – методика обучения хорошему прикосновению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СЕМЬ СОВЕТОВ РОДИТЕЛЮ ПО ПРОГРАММЕ «ОСВОБОДИМСЯ ОТ ТРАВЛИ!» </vt:lpstr>
      <vt:lpstr>PowerPoint Presentation</vt:lpstr>
      <vt:lpstr>PowerPoint Presentation</vt:lpstr>
      <vt:lpstr>Упражнение - обсуждение</vt:lpstr>
      <vt:lpstr>PowerPoint Presentation</vt:lpstr>
      <vt:lpstr>Тематическая карточка «Освободимся от травли!» для родителей, карточка № 18 «Семейный ужин»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Тематическая карточка «Освободимся от травли!» для родителей, карточка № 20 «Хороший пример»</vt:lpstr>
      <vt:lpstr>PowerPoint Presentation</vt:lpstr>
      <vt:lpstr>PowerPoint Presentation</vt:lpstr>
      <vt:lpstr>Учим замечать и называть эмоции </vt:lpstr>
      <vt:lpstr>Шестой совет «Освободимся от травли!»  «Общайтесь с ребенком и оказывайте ему поддержку, когда ему грустно» </vt:lpstr>
      <vt:lpstr>PowerPoint Presentation</vt:lpstr>
      <vt:lpstr>Седьмой совет «Освободимся от травли!»  «Когда другие родители рассказывают о проблемах своих детей, будьте готовы выслушать и оказать поддержку» </vt:lpstr>
      <vt:lpstr>ДИАЛОГОВЫЕ КАРТЫ ДЛЯ ОБСУЖДЕНИЯ РОДИТЕЛЯМИ ПО ПРОГРАММЕ «ОСВОБОДИМСЯ ОТ ТРАВЛИ!»</vt:lpstr>
      <vt:lpstr>PowerPoint Presentation</vt:lpstr>
      <vt:lpstr>Обсуждения и заключение соглашений на основе диалоговых карт для родителей</vt:lpstr>
      <vt:lpstr>PowerPoint Presentation</vt:lpstr>
      <vt:lpstr>PowerPoint Presentation</vt:lpstr>
      <vt:lpstr>PowerPoint Presentation</vt:lpstr>
      <vt:lpstr>PowerPoint Presentation</vt:lpstr>
      <vt:lpstr>PowerPoint Presentation</vt:lpstr>
      <vt:lpstr>Планирование совместных мероприятий «Освободимся от травли!»</vt:lpstr>
      <vt:lpstr>PowerPoint Presentation</vt:lpstr>
      <vt:lpstr>ПОЛЕЗНЫЕ МАТЕРИАЛЫ ДЛЯ САМОСТОЯТЕЛЬНОГО ИЗУЧЕНИЯ  (РЕКОМЕНДАЦИИ КОМАНДЫ ПРОГРАММЫ «ОСВОБОДИТСЯ ОТ ТРАВЛИ!»)</vt:lpstr>
      <vt:lpstr>www.kiusamisestvabaks.ee </vt:lpstr>
      <vt:lpstr>PowerPoint Presentation</vt:lpstr>
      <vt:lpstr>МОБИЛЬНОЕ ПРИДОЖЕНИЕ SÕBER KARU ДЛЯ РОДИТЕЛЕЙ (на эстонском)</vt:lpstr>
      <vt:lpstr>СТИЛИ РОДИТЕЛЬСКОГО ВОСПИТАНИЯ</vt:lpstr>
      <vt:lpstr>PowerPoint Presentation</vt:lpstr>
      <vt:lpstr>PowerPoint Presentation</vt:lpstr>
      <vt:lpstr>Если родитель не может помочь ребенку, он сам нуждается в помощи и должен найти ее.</vt:lpstr>
      <vt:lpstr>РЕБЕНКУ НУЖЕН СЧАСТЛИВЫЙ И СПОКОЙНЫЙ РОДИТЕЛЬ</vt:lpstr>
      <vt:lpstr>ЗА ПОМОЩЬЮ МОЖЕТ ОБРАТИТЬСЯ И РЕБЕНОК, И ВЗРОСЛЫЙ</vt:lpstr>
      <vt:lpstr>Отзывы и вопросы?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 родители могут предотвратить травлю и сотрудничать с образовательным учреждением?</dc:title>
  <dc:creator>Sirje</dc:creator>
  <cp:lastModifiedBy>Aleksandra</cp:lastModifiedBy>
  <cp:revision>13</cp:revision>
  <dcterms:modified xsi:type="dcterms:W3CDTF">2021-10-25T13:42:32Z</dcterms:modified>
</cp:coreProperties>
</file>